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2"/>
  </p:notesMasterIdLst>
  <p:handoutMasterIdLst>
    <p:handoutMasterId r:id="rId53"/>
  </p:handoutMasterIdLst>
  <p:sldIdLst>
    <p:sldId id="256" r:id="rId4"/>
    <p:sldId id="257" r:id="rId5"/>
    <p:sldId id="261" r:id="rId6"/>
    <p:sldId id="258" r:id="rId7"/>
    <p:sldId id="306"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 id="27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07" r:id="rId43"/>
    <p:sldId id="296" r:id="rId44"/>
    <p:sldId id="297" r:id="rId45"/>
    <p:sldId id="298" r:id="rId46"/>
    <p:sldId id="299" r:id="rId47"/>
    <p:sldId id="300" r:id="rId48"/>
    <p:sldId id="301" r:id="rId49"/>
    <p:sldId id="302" r:id="rId50"/>
    <p:sldId id="304" r:id="rId5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51ECF-6E49-4527-B9ED-BE3B22AEC2C0}" type="doc">
      <dgm:prSet loTypeId="urn:microsoft.com/office/officeart/2005/8/layout/chevron1" loCatId="process" qsTypeId="urn:microsoft.com/office/officeart/2005/8/quickstyle/simple1" qsCatId="simple" csTypeId="urn:microsoft.com/office/officeart/2005/8/colors/accent1_2" csCatId="accent1" phldr="1"/>
      <dgm:spPr/>
    </dgm:pt>
    <dgm:pt modelId="{3DB644B4-4BC2-4773-9D91-E940B3CC3556}">
      <dgm:prSet phldrT="[Text]"/>
      <dgm:spPr/>
      <dgm:t>
        <a:bodyPr/>
        <a:lstStyle/>
        <a:p>
          <a:r>
            <a:rPr lang="en-US" dirty="0" smtClean="0"/>
            <a:t>Pre-arrival</a:t>
          </a:r>
          <a:endParaRPr lang="en-US" dirty="0"/>
        </a:p>
      </dgm:t>
    </dgm:pt>
    <dgm:pt modelId="{11BA9A5A-B083-4AB4-984B-7B06701E8AF7}" type="parTrans" cxnId="{E868D348-72F1-480A-87A0-795A46586913}">
      <dgm:prSet/>
      <dgm:spPr/>
      <dgm:t>
        <a:bodyPr/>
        <a:lstStyle/>
        <a:p>
          <a:endParaRPr lang="en-US"/>
        </a:p>
      </dgm:t>
    </dgm:pt>
    <dgm:pt modelId="{392F9579-273D-4ABF-8C43-7546C9F0B08C}" type="sibTrans" cxnId="{E868D348-72F1-480A-87A0-795A46586913}">
      <dgm:prSet/>
      <dgm:spPr/>
      <dgm:t>
        <a:bodyPr/>
        <a:lstStyle/>
        <a:p>
          <a:endParaRPr lang="en-US"/>
        </a:p>
      </dgm:t>
    </dgm:pt>
    <dgm:pt modelId="{87E73C19-79F1-4BF6-AD02-01F46F8DB0EE}">
      <dgm:prSet phldrT="[Text]"/>
      <dgm:spPr/>
      <dgm:t>
        <a:bodyPr/>
        <a:lstStyle/>
        <a:p>
          <a:r>
            <a:rPr lang="en-US" dirty="0" smtClean="0"/>
            <a:t>First Day</a:t>
          </a:r>
          <a:endParaRPr lang="en-US" dirty="0"/>
        </a:p>
      </dgm:t>
    </dgm:pt>
    <dgm:pt modelId="{C5DAF81F-3E3A-4CC5-B04F-631BA7C5580D}" type="parTrans" cxnId="{E2DFA52E-B41F-40D3-B057-5BC42544BB7F}">
      <dgm:prSet/>
      <dgm:spPr/>
      <dgm:t>
        <a:bodyPr/>
        <a:lstStyle/>
        <a:p>
          <a:endParaRPr lang="en-US"/>
        </a:p>
      </dgm:t>
    </dgm:pt>
    <dgm:pt modelId="{DA6A6327-BF3E-4082-9779-979E5E250E15}" type="sibTrans" cxnId="{E2DFA52E-B41F-40D3-B057-5BC42544BB7F}">
      <dgm:prSet/>
      <dgm:spPr/>
      <dgm:t>
        <a:bodyPr/>
        <a:lstStyle/>
        <a:p>
          <a:endParaRPr lang="en-US"/>
        </a:p>
      </dgm:t>
    </dgm:pt>
    <dgm:pt modelId="{3EF603E9-F17F-44D7-ABE4-450623D4A9CB}">
      <dgm:prSet phldrT="[Text]"/>
      <dgm:spPr/>
      <dgm:t>
        <a:bodyPr/>
        <a:lstStyle/>
        <a:p>
          <a:r>
            <a:rPr lang="en-US" dirty="0" smtClean="0"/>
            <a:t>First Week</a:t>
          </a:r>
          <a:endParaRPr lang="en-US" dirty="0"/>
        </a:p>
      </dgm:t>
    </dgm:pt>
    <dgm:pt modelId="{D0E1F130-B384-4112-B2FD-72D9D1A47664}" type="parTrans" cxnId="{FB14C914-34CF-4EC8-9CDA-380F51F4D582}">
      <dgm:prSet/>
      <dgm:spPr/>
      <dgm:t>
        <a:bodyPr/>
        <a:lstStyle/>
        <a:p>
          <a:endParaRPr lang="en-US"/>
        </a:p>
      </dgm:t>
    </dgm:pt>
    <dgm:pt modelId="{98030886-128D-409D-9DD8-02CE4174003A}" type="sibTrans" cxnId="{FB14C914-34CF-4EC8-9CDA-380F51F4D582}">
      <dgm:prSet/>
      <dgm:spPr/>
      <dgm:t>
        <a:bodyPr/>
        <a:lstStyle/>
        <a:p>
          <a:endParaRPr lang="en-US"/>
        </a:p>
      </dgm:t>
    </dgm:pt>
    <dgm:pt modelId="{6649D458-ECC1-4D83-9AAB-5758AA9944AF}" type="pres">
      <dgm:prSet presAssocID="{7A551ECF-6E49-4527-B9ED-BE3B22AEC2C0}" presName="Name0" presStyleCnt="0">
        <dgm:presLayoutVars>
          <dgm:dir/>
          <dgm:animLvl val="lvl"/>
          <dgm:resizeHandles val="exact"/>
        </dgm:presLayoutVars>
      </dgm:prSet>
      <dgm:spPr/>
    </dgm:pt>
    <dgm:pt modelId="{EFF08D96-D961-49F9-8123-34F01FBC4D16}" type="pres">
      <dgm:prSet presAssocID="{3DB644B4-4BC2-4773-9D91-E940B3CC3556}" presName="parTxOnly" presStyleLbl="node1" presStyleIdx="0" presStyleCnt="3" custScaleY="119728">
        <dgm:presLayoutVars>
          <dgm:chMax val="0"/>
          <dgm:chPref val="0"/>
          <dgm:bulletEnabled val="1"/>
        </dgm:presLayoutVars>
      </dgm:prSet>
      <dgm:spPr/>
      <dgm:t>
        <a:bodyPr/>
        <a:lstStyle/>
        <a:p>
          <a:endParaRPr lang="en-US"/>
        </a:p>
      </dgm:t>
    </dgm:pt>
    <dgm:pt modelId="{A0CBBE91-C502-410A-969D-933A5769D58C}" type="pres">
      <dgm:prSet presAssocID="{392F9579-273D-4ABF-8C43-7546C9F0B08C}" presName="parTxOnlySpace" presStyleCnt="0"/>
      <dgm:spPr/>
    </dgm:pt>
    <dgm:pt modelId="{C16886CA-D9C1-4535-90A6-F89E7984EF43}" type="pres">
      <dgm:prSet presAssocID="{87E73C19-79F1-4BF6-AD02-01F46F8DB0EE}" presName="parTxOnly" presStyleLbl="node1" presStyleIdx="1" presStyleCnt="3" custScaleY="119728">
        <dgm:presLayoutVars>
          <dgm:chMax val="0"/>
          <dgm:chPref val="0"/>
          <dgm:bulletEnabled val="1"/>
        </dgm:presLayoutVars>
      </dgm:prSet>
      <dgm:spPr/>
      <dgm:t>
        <a:bodyPr/>
        <a:lstStyle/>
        <a:p>
          <a:endParaRPr lang="en-US"/>
        </a:p>
      </dgm:t>
    </dgm:pt>
    <dgm:pt modelId="{C1D1383D-76F8-40F3-81D7-B2973DB21D5D}" type="pres">
      <dgm:prSet presAssocID="{DA6A6327-BF3E-4082-9779-979E5E250E15}" presName="parTxOnlySpace" presStyleCnt="0"/>
      <dgm:spPr/>
    </dgm:pt>
    <dgm:pt modelId="{F4D5759A-B6EF-4A80-AEE3-9C4048EF993F}" type="pres">
      <dgm:prSet presAssocID="{3EF603E9-F17F-44D7-ABE4-450623D4A9CB}" presName="parTxOnly" presStyleLbl="node1" presStyleIdx="2" presStyleCnt="3" custScaleY="121287" custLinFactX="7470" custLinFactNeighborX="100000" custLinFactNeighborY="-5873">
        <dgm:presLayoutVars>
          <dgm:chMax val="0"/>
          <dgm:chPref val="0"/>
          <dgm:bulletEnabled val="1"/>
        </dgm:presLayoutVars>
      </dgm:prSet>
      <dgm:spPr/>
      <dgm:t>
        <a:bodyPr/>
        <a:lstStyle/>
        <a:p>
          <a:endParaRPr lang="en-US"/>
        </a:p>
      </dgm:t>
    </dgm:pt>
  </dgm:ptLst>
  <dgm:cxnLst>
    <dgm:cxn modelId="{CE38C9B8-FA08-43B6-9763-75E565C970CB}" type="presOf" srcId="{3EF603E9-F17F-44D7-ABE4-450623D4A9CB}" destId="{F4D5759A-B6EF-4A80-AEE3-9C4048EF993F}" srcOrd="0" destOrd="0" presId="urn:microsoft.com/office/officeart/2005/8/layout/chevron1"/>
    <dgm:cxn modelId="{9FFB1299-BDD6-4168-A015-617EB534F68D}" type="presOf" srcId="{87E73C19-79F1-4BF6-AD02-01F46F8DB0EE}" destId="{C16886CA-D9C1-4535-90A6-F89E7984EF43}" srcOrd="0" destOrd="0" presId="urn:microsoft.com/office/officeart/2005/8/layout/chevron1"/>
    <dgm:cxn modelId="{E2DFA52E-B41F-40D3-B057-5BC42544BB7F}" srcId="{7A551ECF-6E49-4527-B9ED-BE3B22AEC2C0}" destId="{87E73C19-79F1-4BF6-AD02-01F46F8DB0EE}" srcOrd="1" destOrd="0" parTransId="{C5DAF81F-3E3A-4CC5-B04F-631BA7C5580D}" sibTransId="{DA6A6327-BF3E-4082-9779-979E5E250E15}"/>
    <dgm:cxn modelId="{FB14C914-34CF-4EC8-9CDA-380F51F4D582}" srcId="{7A551ECF-6E49-4527-B9ED-BE3B22AEC2C0}" destId="{3EF603E9-F17F-44D7-ABE4-450623D4A9CB}" srcOrd="2" destOrd="0" parTransId="{D0E1F130-B384-4112-B2FD-72D9D1A47664}" sibTransId="{98030886-128D-409D-9DD8-02CE4174003A}"/>
    <dgm:cxn modelId="{30CC2D9B-D1C8-45D4-A9ED-99D67A0A65E5}" type="presOf" srcId="{3DB644B4-4BC2-4773-9D91-E940B3CC3556}" destId="{EFF08D96-D961-49F9-8123-34F01FBC4D16}" srcOrd="0" destOrd="0" presId="urn:microsoft.com/office/officeart/2005/8/layout/chevron1"/>
    <dgm:cxn modelId="{223A067B-0E71-43AC-940C-E2D865710C36}" type="presOf" srcId="{7A551ECF-6E49-4527-B9ED-BE3B22AEC2C0}" destId="{6649D458-ECC1-4D83-9AAB-5758AA9944AF}" srcOrd="0" destOrd="0" presId="urn:microsoft.com/office/officeart/2005/8/layout/chevron1"/>
    <dgm:cxn modelId="{E868D348-72F1-480A-87A0-795A46586913}" srcId="{7A551ECF-6E49-4527-B9ED-BE3B22AEC2C0}" destId="{3DB644B4-4BC2-4773-9D91-E940B3CC3556}" srcOrd="0" destOrd="0" parTransId="{11BA9A5A-B083-4AB4-984B-7B06701E8AF7}" sibTransId="{392F9579-273D-4ABF-8C43-7546C9F0B08C}"/>
    <dgm:cxn modelId="{0E98080E-B992-432D-801F-652ED532F0AB}" type="presParOf" srcId="{6649D458-ECC1-4D83-9AAB-5758AA9944AF}" destId="{EFF08D96-D961-49F9-8123-34F01FBC4D16}" srcOrd="0" destOrd="0" presId="urn:microsoft.com/office/officeart/2005/8/layout/chevron1"/>
    <dgm:cxn modelId="{FEAF6C34-F8B4-4421-8A3C-C3866D88DAF0}" type="presParOf" srcId="{6649D458-ECC1-4D83-9AAB-5758AA9944AF}" destId="{A0CBBE91-C502-410A-969D-933A5769D58C}" srcOrd="1" destOrd="0" presId="urn:microsoft.com/office/officeart/2005/8/layout/chevron1"/>
    <dgm:cxn modelId="{7C716E00-9D0A-4CC2-9C3E-F113E12D1DA5}" type="presParOf" srcId="{6649D458-ECC1-4D83-9AAB-5758AA9944AF}" destId="{C16886CA-D9C1-4535-90A6-F89E7984EF43}" srcOrd="2" destOrd="0" presId="urn:microsoft.com/office/officeart/2005/8/layout/chevron1"/>
    <dgm:cxn modelId="{D4977F90-4B83-410B-A504-1F384EF175D2}" type="presParOf" srcId="{6649D458-ECC1-4D83-9AAB-5758AA9944AF}" destId="{C1D1383D-76F8-40F3-81D7-B2973DB21D5D}" srcOrd="3" destOrd="0" presId="urn:microsoft.com/office/officeart/2005/8/layout/chevron1"/>
    <dgm:cxn modelId="{60D2C899-9676-4575-AF13-91A322E962BC}" type="presParOf" srcId="{6649D458-ECC1-4D83-9AAB-5758AA9944AF}" destId="{F4D5759A-B6EF-4A80-AEE3-9C4048EF993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08D96-D961-49F9-8123-34F01FBC4D16}">
      <dsp:nvSpPr>
        <dsp:cNvPr id="0" name=""/>
        <dsp:cNvSpPr/>
      </dsp:nvSpPr>
      <dsp:spPr>
        <a:xfrm>
          <a:off x="1875" y="1484924"/>
          <a:ext cx="2284660" cy="10941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t>Pre-arrival</a:t>
          </a:r>
          <a:endParaRPr lang="en-US" sz="3100" kern="1200" dirty="0"/>
        </a:p>
      </dsp:txBody>
      <dsp:txXfrm>
        <a:off x="548951" y="1484924"/>
        <a:ext cx="1190509" cy="1094151"/>
      </dsp:txXfrm>
    </dsp:sp>
    <dsp:sp modelId="{C16886CA-D9C1-4535-90A6-F89E7984EF43}">
      <dsp:nvSpPr>
        <dsp:cNvPr id="0" name=""/>
        <dsp:cNvSpPr/>
      </dsp:nvSpPr>
      <dsp:spPr>
        <a:xfrm>
          <a:off x="2058069" y="1484924"/>
          <a:ext cx="2284660" cy="109415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t>First Day</a:t>
          </a:r>
          <a:endParaRPr lang="en-US" sz="3100" kern="1200" dirty="0"/>
        </a:p>
      </dsp:txBody>
      <dsp:txXfrm>
        <a:off x="2605145" y="1484924"/>
        <a:ext cx="1190509" cy="1094151"/>
      </dsp:txXfrm>
    </dsp:sp>
    <dsp:sp modelId="{F4D5759A-B6EF-4A80-AEE3-9C4048EF993F}">
      <dsp:nvSpPr>
        <dsp:cNvPr id="0" name=""/>
        <dsp:cNvSpPr/>
      </dsp:nvSpPr>
      <dsp:spPr>
        <a:xfrm>
          <a:off x="4116139" y="1424129"/>
          <a:ext cx="2284660" cy="11083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41339" rIns="41339" bIns="41339" numCol="1" spcCol="1270" anchor="ctr" anchorCtr="0">
          <a:noAutofit/>
        </a:bodyPr>
        <a:lstStyle/>
        <a:p>
          <a:pPr lvl="0" algn="ctr" defTabSz="1377950">
            <a:lnSpc>
              <a:spcPct val="90000"/>
            </a:lnSpc>
            <a:spcBef>
              <a:spcPct val="0"/>
            </a:spcBef>
            <a:spcAft>
              <a:spcPct val="35000"/>
            </a:spcAft>
          </a:pPr>
          <a:r>
            <a:rPr lang="en-US" sz="3100" kern="1200" dirty="0" smtClean="0"/>
            <a:t>First Week</a:t>
          </a:r>
          <a:endParaRPr lang="en-US" sz="3100" kern="1200" dirty="0"/>
        </a:p>
      </dsp:txBody>
      <dsp:txXfrm>
        <a:off x="4670338" y="1424129"/>
        <a:ext cx="1176262" cy="11083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4185"/>
          </a:xfrm>
          <a:prstGeom prst="rect">
            <a:avLst/>
          </a:prstGeom>
        </p:spPr>
        <p:txBody>
          <a:bodyPr vert="horz" lIns="92957" tIns="46478" rIns="92957" bIns="46478" rtlCol="0"/>
          <a:lstStyle>
            <a:lvl1pPr algn="l">
              <a:defRPr sz="1200"/>
            </a:lvl1pPr>
          </a:lstStyle>
          <a:p>
            <a:endParaRPr lang="en-US"/>
          </a:p>
        </p:txBody>
      </p:sp>
      <p:sp>
        <p:nvSpPr>
          <p:cNvPr id="3" name="Date Placeholder 2"/>
          <p:cNvSpPr>
            <a:spLocks noGrp="1"/>
          </p:cNvSpPr>
          <p:nvPr>
            <p:ph type="dt" sz="quarter" idx="1"/>
          </p:nvPr>
        </p:nvSpPr>
        <p:spPr>
          <a:xfrm>
            <a:off x="3956551" y="1"/>
            <a:ext cx="3026833" cy="464185"/>
          </a:xfrm>
          <a:prstGeom prst="rect">
            <a:avLst/>
          </a:prstGeom>
        </p:spPr>
        <p:txBody>
          <a:bodyPr vert="horz" lIns="92957" tIns="46478" rIns="92957" bIns="46478" rtlCol="0"/>
          <a:lstStyle>
            <a:lvl1pPr algn="r">
              <a:defRPr sz="1200"/>
            </a:lvl1pPr>
          </a:lstStyle>
          <a:p>
            <a:fld id="{4CCCF844-C28D-41F2-B18D-ED70B6303872}" type="datetimeFigureOut">
              <a:rPr lang="en-US" smtClean="0"/>
              <a:t>8/26/2015</a:t>
            </a:fld>
            <a:endParaRPr lang="en-US"/>
          </a:p>
        </p:txBody>
      </p:sp>
      <p:sp>
        <p:nvSpPr>
          <p:cNvPr id="4" name="Footer Placeholder 3"/>
          <p:cNvSpPr>
            <a:spLocks noGrp="1"/>
          </p:cNvSpPr>
          <p:nvPr>
            <p:ph type="ftr" sz="quarter" idx="2"/>
          </p:nvPr>
        </p:nvSpPr>
        <p:spPr>
          <a:xfrm>
            <a:off x="1" y="8817905"/>
            <a:ext cx="3026833" cy="464185"/>
          </a:xfrm>
          <a:prstGeom prst="rect">
            <a:avLst/>
          </a:prstGeom>
        </p:spPr>
        <p:txBody>
          <a:bodyPr vert="horz" lIns="92957" tIns="46478" rIns="92957" bIns="46478"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5"/>
            <a:ext cx="3026833" cy="464185"/>
          </a:xfrm>
          <a:prstGeom prst="rect">
            <a:avLst/>
          </a:prstGeom>
        </p:spPr>
        <p:txBody>
          <a:bodyPr vert="horz" lIns="92957" tIns="46478" rIns="92957" bIns="46478" rtlCol="0" anchor="b"/>
          <a:lstStyle>
            <a:lvl1pPr algn="r">
              <a:defRPr sz="1200"/>
            </a:lvl1pPr>
          </a:lstStyle>
          <a:p>
            <a:fld id="{046B254B-8D51-46D9-91DB-02F9D6AC6FEF}" type="slidenum">
              <a:rPr lang="en-US" smtClean="0"/>
              <a:t>‹#›</a:t>
            </a:fld>
            <a:endParaRPr lang="en-US"/>
          </a:p>
        </p:txBody>
      </p:sp>
    </p:spTree>
    <p:extLst>
      <p:ext uri="{BB962C8B-B14F-4D97-AF65-F5344CB8AC3E}">
        <p14:creationId xmlns:p14="http://schemas.microsoft.com/office/powerpoint/2010/main" val="4028660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4185"/>
          </a:xfrm>
          <a:prstGeom prst="rect">
            <a:avLst/>
          </a:prstGeom>
        </p:spPr>
        <p:txBody>
          <a:bodyPr vert="horz" lIns="92957" tIns="46478" rIns="92957" bIns="46478" rtlCol="0"/>
          <a:lstStyle>
            <a:lvl1pPr algn="l">
              <a:defRPr sz="1200"/>
            </a:lvl1pPr>
          </a:lstStyle>
          <a:p>
            <a:endParaRPr lang="en-US"/>
          </a:p>
        </p:txBody>
      </p:sp>
      <p:sp>
        <p:nvSpPr>
          <p:cNvPr id="3" name="Date Placeholder 2"/>
          <p:cNvSpPr>
            <a:spLocks noGrp="1"/>
          </p:cNvSpPr>
          <p:nvPr>
            <p:ph type="dt" idx="1"/>
          </p:nvPr>
        </p:nvSpPr>
        <p:spPr>
          <a:xfrm>
            <a:off x="3956551" y="1"/>
            <a:ext cx="3026833" cy="464185"/>
          </a:xfrm>
          <a:prstGeom prst="rect">
            <a:avLst/>
          </a:prstGeom>
        </p:spPr>
        <p:txBody>
          <a:bodyPr vert="horz" lIns="92957" tIns="46478" rIns="92957" bIns="46478" rtlCol="0"/>
          <a:lstStyle>
            <a:lvl1pPr algn="r">
              <a:defRPr sz="1200"/>
            </a:lvl1pPr>
          </a:lstStyle>
          <a:p>
            <a:fld id="{F1DB1642-7C79-438B-B5D6-79B60DF50EEC}" type="datetimeFigureOut">
              <a:rPr lang="en-US" smtClean="0"/>
              <a:t>8/26/2015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7" tIns="46478" rIns="92957" bIns="46478" rtlCol="0" anchor="ctr"/>
          <a:lstStyle/>
          <a:p>
            <a:endParaRPr lang="en-US"/>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957" tIns="46478" rIns="92957" bIns="464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5"/>
            <a:ext cx="3026833" cy="464185"/>
          </a:xfrm>
          <a:prstGeom prst="rect">
            <a:avLst/>
          </a:prstGeom>
        </p:spPr>
        <p:txBody>
          <a:bodyPr vert="horz" lIns="92957" tIns="46478" rIns="92957" bIns="46478"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2957" tIns="46478" rIns="92957" bIns="46478" rtlCol="0" anchor="b"/>
          <a:lstStyle>
            <a:lvl1pPr algn="r">
              <a:defRPr sz="1200"/>
            </a:lvl1pPr>
          </a:lstStyle>
          <a:p>
            <a:fld id="{333E40B1-2483-4C41-B258-93DE2D3A66A1}" type="slidenum">
              <a:rPr lang="en-US" smtClean="0"/>
              <a:t>‹#›</a:t>
            </a:fld>
            <a:endParaRPr lang="en-US"/>
          </a:p>
        </p:txBody>
      </p:sp>
    </p:spTree>
    <p:extLst>
      <p:ext uri="{BB962C8B-B14F-4D97-AF65-F5344CB8AC3E}">
        <p14:creationId xmlns:p14="http://schemas.microsoft.com/office/powerpoint/2010/main" val="3127148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1</a:t>
            </a:fld>
            <a:endParaRPr lang="en-US"/>
          </a:p>
        </p:txBody>
      </p:sp>
    </p:spTree>
    <p:extLst>
      <p:ext uri="{BB962C8B-B14F-4D97-AF65-F5344CB8AC3E}">
        <p14:creationId xmlns:p14="http://schemas.microsoft.com/office/powerpoint/2010/main" val="146625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10</a:t>
            </a:fld>
            <a:endParaRPr lang="en-US"/>
          </a:p>
        </p:txBody>
      </p:sp>
    </p:spTree>
    <p:extLst>
      <p:ext uri="{BB962C8B-B14F-4D97-AF65-F5344CB8AC3E}">
        <p14:creationId xmlns:p14="http://schemas.microsoft.com/office/powerpoint/2010/main" val="1796604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11</a:t>
            </a:fld>
            <a:endParaRPr lang="en-US"/>
          </a:p>
        </p:txBody>
      </p:sp>
    </p:spTree>
    <p:extLst>
      <p:ext uri="{BB962C8B-B14F-4D97-AF65-F5344CB8AC3E}">
        <p14:creationId xmlns:p14="http://schemas.microsoft.com/office/powerpoint/2010/main" val="1240785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Within the first 90 days, your staff is most observant and impressionable. Remember that the staff is really paying attention to what kind of work environment s/he is entering (e.g. lax, low morale, unhappy, cohesive, friendly, etc.). These are elements a supervisor/manager may not even notice anymore, but they are extremely visible to new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12</a:t>
            </a:fld>
            <a:endParaRPr lang="en-US"/>
          </a:p>
        </p:txBody>
      </p:sp>
    </p:spTree>
    <p:extLst>
      <p:ext uri="{BB962C8B-B14F-4D97-AF65-F5344CB8AC3E}">
        <p14:creationId xmlns:p14="http://schemas.microsoft.com/office/powerpoint/2010/main" val="17040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It’s important to note that even if a supervisor/manager thinks something is insignificant in terms of onboarding, they should not be surprised if their staff still feels s/he made a lapse in their process (not introducing them to a particular person, showing them a particular process, etc.)</a:t>
            </a: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13</a:t>
            </a:fld>
            <a:endParaRPr lang="en-US"/>
          </a:p>
        </p:txBody>
      </p:sp>
    </p:spTree>
    <p:extLst>
      <p:ext uri="{BB962C8B-B14F-4D97-AF65-F5344CB8AC3E}">
        <p14:creationId xmlns:p14="http://schemas.microsoft.com/office/powerpoint/2010/main" val="120275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14</a:t>
            </a:fld>
            <a:endParaRPr lang="en-US"/>
          </a:p>
        </p:txBody>
      </p:sp>
    </p:spTree>
    <p:extLst>
      <p:ext uri="{BB962C8B-B14F-4D97-AF65-F5344CB8AC3E}">
        <p14:creationId xmlns:p14="http://schemas.microsoft.com/office/powerpoint/2010/main" val="3985113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15</a:t>
            </a:fld>
            <a:endParaRPr lang="en-US"/>
          </a:p>
        </p:txBody>
      </p:sp>
    </p:spTree>
    <p:extLst>
      <p:ext uri="{BB962C8B-B14F-4D97-AF65-F5344CB8AC3E}">
        <p14:creationId xmlns:p14="http://schemas.microsoft.com/office/powerpoint/2010/main" val="1655200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16</a:t>
            </a:fld>
            <a:endParaRPr lang="en-US"/>
          </a:p>
        </p:txBody>
      </p:sp>
    </p:spTree>
    <p:extLst>
      <p:ext uri="{BB962C8B-B14F-4D97-AF65-F5344CB8AC3E}">
        <p14:creationId xmlns:p14="http://schemas.microsoft.com/office/powerpoint/2010/main" val="1635162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a:t>
            </a:r>
            <a:r>
              <a:rPr lang="en-US" baseline="0" dirty="0" smtClean="0"/>
              <a:t>g to the most recent National Association of State CIOs survey, “it is estimated that a full 86 million millennials will be in the workplace by 2020—representing a full 40% of the total working population.”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Discuss the reasons why this is: Though everyone expects/deserves good onboarding regardless of age, many Gen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Yers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will see the workplace as their new “home” and their supervisor/manager as their surrogate “parent.” Therefore, they will expect a strong and genuine interest in their continual growth and development, and they will look forward to regular feedback and help with adjusting.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17</a:t>
            </a:fld>
            <a:endParaRPr lang="en-US"/>
          </a:p>
        </p:txBody>
      </p:sp>
    </p:spTree>
    <p:extLst>
      <p:ext uri="{BB962C8B-B14F-4D97-AF65-F5344CB8AC3E}">
        <p14:creationId xmlns:p14="http://schemas.microsoft.com/office/powerpoint/2010/main" val="2584679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that work/life </a:t>
            </a:r>
            <a:r>
              <a:rPr lang="en-US" i="1" baseline="0" dirty="0" smtClean="0"/>
              <a:t>integration</a:t>
            </a:r>
            <a:r>
              <a:rPr lang="en-US" baseline="0" dirty="0" smtClean="0"/>
              <a:t> is different from work life </a:t>
            </a:r>
            <a:r>
              <a:rPr lang="en-US" i="1" baseline="0" dirty="0" smtClean="0"/>
              <a:t>balance</a:t>
            </a:r>
            <a:r>
              <a:rPr lang="en-US" baseline="0" dirty="0" smtClean="0"/>
              <a:t>—it involves blending work and life together. While Boomers  have been trained to shut “off” their personal life at work, Millennials (and younger) are now accustomed to mixing the two (getting on FB at work and answering a work email after hours on their phone). The inclusion of telework as being more of a standard practice also blurs the line between personal and professional outlets. Finally, there is a fear of missing out within the millennial culture, hence the need to constantly be “tuned in” via social media. Understand that your millennial workforce is coming to you with this mindset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They will appreciate any efforts their supervisor/manager makes that shows they are keeping “score” of their successes—they have been raised with a “benchmark” mentality (test scores equal achievement/accomplishment). Also, think of video games/iPhone games (Candy Crush, Farmville)—these are very “task” oriented—complete one task, get points, rewards, etc. They often carry this expectation over into the workplace. They have also been raised as a generation where everyone “wins” as long as they try.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Gen Y craves both structure and autonomy at the same time—the key is to try and offer a balance of each so they feel as if you care, but also respect their desire to be independent.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Remember that you may have to work harder for their loyalty</a:t>
            </a: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18</a:t>
            </a:fld>
            <a:endParaRPr lang="en-US"/>
          </a:p>
        </p:txBody>
      </p:sp>
    </p:spTree>
    <p:extLst>
      <p:ext uri="{BB962C8B-B14F-4D97-AF65-F5344CB8AC3E}">
        <p14:creationId xmlns:p14="http://schemas.microsoft.com/office/powerpoint/2010/main" val="1213637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that just</a:t>
            </a:r>
            <a:r>
              <a:rPr lang="en-US" baseline="0" dirty="0" smtClean="0"/>
              <a:t> because someone has done the same type of work at another department, the process may vary substantially from you how your unit does it. </a:t>
            </a:r>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19</a:t>
            </a:fld>
            <a:endParaRPr lang="en-US"/>
          </a:p>
        </p:txBody>
      </p:sp>
    </p:spTree>
    <p:extLst>
      <p:ext uri="{BB962C8B-B14F-4D97-AF65-F5344CB8AC3E}">
        <p14:creationId xmlns:p14="http://schemas.microsoft.com/office/powerpoint/2010/main" val="385391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2</a:t>
            </a:fld>
            <a:endParaRPr lang="en-US"/>
          </a:p>
        </p:txBody>
      </p:sp>
    </p:spTree>
    <p:extLst>
      <p:ext uri="{BB962C8B-B14F-4D97-AF65-F5344CB8AC3E}">
        <p14:creationId xmlns:p14="http://schemas.microsoft.com/office/powerpoint/2010/main" val="4058783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out that though onboarding technically should involve the entire first year, these stages are of special importance</a:t>
            </a:r>
            <a:endParaRPr lang="en-US" dirty="0"/>
          </a:p>
        </p:txBody>
      </p:sp>
      <p:sp>
        <p:nvSpPr>
          <p:cNvPr id="4" name="Slide Number Placeholder 3"/>
          <p:cNvSpPr>
            <a:spLocks noGrp="1"/>
          </p:cNvSpPr>
          <p:nvPr>
            <p:ph type="sldNum" sz="quarter" idx="10"/>
          </p:nvPr>
        </p:nvSpPr>
        <p:spPr/>
        <p:txBody>
          <a:bodyPr/>
          <a:lstStyle/>
          <a:p>
            <a:fld id="{4B000667-DB13-4BD3-AF65-9829E9B7A2D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06088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informing new staff, consider sharing any non-confidential information of interest you can share (any hobbies, background information,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REFER TO THE WELCOME LETTER IN PACKET—mention that per our last NEO evaluations, most staff indicated that what they appreciated the most was ANY kind of interface with executive staff—this is a simple way to set that tone</a:t>
            </a: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21</a:t>
            </a:fld>
            <a:endParaRPr lang="en-US"/>
          </a:p>
        </p:txBody>
      </p:sp>
    </p:spTree>
    <p:extLst>
      <p:ext uri="{BB962C8B-B14F-4D97-AF65-F5344CB8AC3E}">
        <p14:creationId xmlns:p14="http://schemas.microsoft.com/office/powerpoint/2010/main" val="4085950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 TO THE ONBOARDING</a:t>
            </a:r>
            <a:r>
              <a:rPr lang="en-US" b="1" baseline="0" dirty="0" smtClean="0"/>
              <a:t> EMAIL SAMPLES IN PACKET</a:t>
            </a:r>
            <a:endParaRPr lang="en-US" b="1" dirty="0"/>
          </a:p>
        </p:txBody>
      </p:sp>
      <p:sp>
        <p:nvSpPr>
          <p:cNvPr id="4" name="Slide Number Placeholder 3"/>
          <p:cNvSpPr>
            <a:spLocks noGrp="1"/>
          </p:cNvSpPr>
          <p:nvPr>
            <p:ph type="sldNum" sz="quarter" idx="10"/>
          </p:nvPr>
        </p:nvSpPr>
        <p:spPr/>
        <p:txBody>
          <a:bodyPr/>
          <a:lstStyle/>
          <a:p>
            <a:fld id="{333E40B1-2483-4C41-B258-93DE2D3A66A1}" type="slidenum">
              <a:rPr lang="en-US" smtClean="0"/>
              <a:t>22</a:t>
            </a:fld>
            <a:endParaRPr lang="en-US"/>
          </a:p>
        </p:txBody>
      </p:sp>
    </p:spTree>
    <p:extLst>
      <p:ext uri="{BB962C8B-B14F-4D97-AF65-F5344CB8AC3E}">
        <p14:creationId xmlns:p14="http://schemas.microsoft.com/office/powerpoint/2010/main" val="552209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directing them towards information that will help them know what</a:t>
            </a:r>
            <a:r>
              <a:rPr lang="en-US" baseline="0" dirty="0" smtClean="0"/>
              <a:t> the department’s mission/goals/customers/line of business is, who you serve, etc. Would be helpful if they could see the Strategic Plan, etc. </a:t>
            </a:r>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23</a:t>
            </a:fld>
            <a:endParaRPr lang="en-US"/>
          </a:p>
        </p:txBody>
      </p:sp>
    </p:spTree>
    <p:extLst>
      <p:ext uri="{BB962C8B-B14F-4D97-AF65-F5344CB8AC3E}">
        <p14:creationId xmlns:p14="http://schemas.microsoft.com/office/powerpoint/2010/main" val="3124681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a:t>
            </a:r>
            <a:r>
              <a:rPr lang="en-US" b="1" baseline="0" dirty="0" smtClean="0"/>
              <a:t> TO PRE-ARRIVAL CHECKLIST IN PACKET</a:t>
            </a:r>
            <a:endParaRPr lang="en-US" b="1" dirty="0"/>
          </a:p>
        </p:txBody>
      </p:sp>
      <p:sp>
        <p:nvSpPr>
          <p:cNvPr id="4" name="Slide Number Placeholder 3"/>
          <p:cNvSpPr>
            <a:spLocks noGrp="1"/>
          </p:cNvSpPr>
          <p:nvPr>
            <p:ph type="sldNum" sz="quarter" idx="10"/>
          </p:nvPr>
        </p:nvSpPr>
        <p:spPr/>
        <p:txBody>
          <a:bodyPr/>
          <a:lstStyle/>
          <a:p>
            <a:fld id="{333E40B1-2483-4C41-B258-93DE2D3A66A1}" type="slidenum">
              <a:rPr lang="en-US" smtClean="0"/>
              <a:t>24</a:t>
            </a:fld>
            <a:endParaRPr lang="en-US"/>
          </a:p>
        </p:txBody>
      </p:sp>
    </p:spTree>
    <p:extLst>
      <p:ext uri="{BB962C8B-B14F-4D97-AF65-F5344CB8AC3E}">
        <p14:creationId xmlns:p14="http://schemas.microsoft.com/office/powerpoint/2010/main" val="1303902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 TO MENTORING RELATIONSHIPS</a:t>
            </a:r>
            <a:r>
              <a:rPr lang="en-US" b="1" baseline="0" dirty="0" smtClean="0"/>
              <a:t> HANDOUT AND MENTORING AGREEMENT HANDOUT </a:t>
            </a:r>
            <a:endParaRPr lang="en-US" b="1" dirty="0"/>
          </a:p>
        </p:txBody>
      </p:sp>
      <p:sp>
        <p:nvSpPr>
          <p:cNvPr id="4" name="Slide Number Placeholder 3"/>
          <p:cNvSpPr>
            <a:spLocks noGrp="1"/>
          </p:cNvSpPr>
          <p:nvPr>
            <p:ph type="sldNum" sz="quarter" idx="10"/>
          </p:nvPr>
        </p:nvSpPr>
        <p:spPr/>
        <p:txBody>
          <a:bodyPr/>
          <a:lstStyle/>
          <a:p>
            <a:fld id="{333E40B1-2483-4C41-B258-93DE2D3A66A1}" type="slidenum">
              <a:rPr lang="en-US" smtClean="0"/>
              <a:t>25</a:t>
            </a:fld>
            <a:endParaRPr lang="en-US"/>
          </a:p>
        </p:txBody>
      </p:sp>
    </p:spTree>
    <p:extLst>
      <p:ext uri="{BB962C8B-B14F-4D97-AF65-F5344CB8AC3E}">
        <p14:creationId xmlns:p14="http://schemas.microsoft.com/office/powerpoint/2010/main" val="4186891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Remind them that the importance of their role as a first line sup can not be overstated. Research indicates over and over that an employee’s relationship with his/her first line supervisor is often the most critical factor in whether that employee stays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26</a:t>
            </a:fld>
            <a:endParaRPr lang="en-US"/>
          </a:p>
        </p:txBody>
      </p:sp>
    </p:spTree>
    <p:extLst>
      <p:ext uri="{BB962C8B-B14F-4D97-AF65-F5344CB8AC3E}">
        <p14:creationId xmlns:p14="http://schemas.microsoft.com/office/powerpoint/2010/main" val="316819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27</a:t>
            </a:fld>
            <a:endParaRPr lang="en-US"/>
          </a:p>
        </p:txBody>
      </p:sp>
    </p:spTree>
    <p:extLst>
      <p:ext uri="{BB962C8B-B14F-4D97-AF65-F5344CB8AC3E}">
        <p14:creationId xmlns:p14="http://schemas.microsoft.com/office/powerpoint/2010/main" val="114793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 sure not to make this meeting all about red tape and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Also see if their new staff is willing to share any information about themselves (how they like to be trained, interests,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Let your new staff know that they will receive a New Employee Onboarding Plan within the next week or so to assist them in learning their new job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28</a:t>
            </a:fld>
            <a:endParaRPr lang="en-US"/>
          </a:p>
        </p:txBody>
      </p:sp>
    </p:spTree>
    <p:extLst>
      <p:ext uri="{BB962C8B-B14F-4D97-AF65-F5344CB8AC3E}">
        <p14:creationId xmlns:p14="http://schemas.microsoft.com/office/powerpoint/2010/main" val="700339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smtClean="0">
                <a:ln>
                  <a:noFill/>
                </a:ln>
                <a:solidFill>
                  <a:prstClr val="black"/>
                </a:solidFill>
                <a:effectLst/>
                <a:uLnTx/>
                <a:uFillTx/>
                <a:latin typeface="+mn-lt"/>
                <a:ea typeface="+mn-ea"/>
                <a:cs typeface="+mn-cs"/>
              </a:rPr>
              <a:t>Examples of good tacit and explicit knowledge to discuss include explaining how their job specifically supports the organization, where they lie organizationally (chain of command), your own personal expectations/management style, culture of the unit, who the key players are in the organization, and their duty statement</a:t>
            </a:r>
          </a:p>
          <a:p>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Overall, by the end of the first day, they should leave knowing they have joined the right team and that you are vested in their success, that you have provided resources, and that their job relates to the organization as a whole and that they are valuable. </a:t>
            </a: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29</a:t>
            </a:fld>
            <a:endParaRPr lang="en-US"/>
          </a:p>
        </p:txBody>
      </p:sp>
    </p:spTree>
    <p:extLst>
      <p:ext uri="{BB962C8B-B14F-4D97-AF65-F5344CB8AC3E}">
        <p14:creationId xmlns:p14="http://schemas.microsoft.com/office/powerpoint/2010/main" val="151648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3</a:t>
            </a:fld>
            <a:endParaRPr lang="en-US"/>
          </a:p>
        </p:txBody>
      </p:sp>
    </p:spTree>
    <p:extLst>
      <p:ext uri="{BB962C8B-B14F-4D97-AF65-F5344CB8AC3E}">
        <p14:creationId xmlns:p14="http://schemas.microsoft.com/office/powerpoint/2010/main" val="2642827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30</a:t>
            </a:fld>
            <a:endParaRPr lang="en-US"/>
          </a:p>
        </p:txBody>
      </p:sp>
    </p:spTree>
    <p:extLst>
      <p:ext uri="{BB962C8B-B14F-4D97-AF65-F5344CB8AC3E}">
        <p14:creationId xmlns:p14="http://schemas.microsoft.com/office/powerpoint/2010/main" val="1221367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31</a:t>
            </a:fld>
            <a:endParaRPr lang="en-US"/>
          </a:p>
        </p:txBody>
      </p:sp>
    </p:spTree>
    <p:extLst>
      <p:ext uri="{BB962C8B-B14F-4D97-AF65-F5344CB8AC3E}">
        <p14:creationId xmlns:p14="http://schemas.microsoft.com/office/powerpoint/2010/main" val="23085166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a:t>
            </a:r>
            <a:r>
              <a:rPr lang="en-US" b="1" baseline="0" dirty="0" smtClean="0"/>
              <a:t> TO THE ONBOARDING PLAN HANDOUT AND THE FIRST DAY (OR WEEK) CHECKLIST IN THEIR PACKET</a:t>
            </a:r>
            <a:endParaRPr lang="en-US" b="1" dirty="0"/>
          </a:p>
        </p:txBody>
      </p:sp>
      <p:sp>
        <p:nvSpPr>
          <p:cNvPr id="4" name="Slide Number Placeholder 3"/>
          <p:cNvSpPr>
            <a:spLocks noGrp="1"/>
          </p:cNvSpPr>
          <p:nvPr>
            <p:ph type="sldNum" sz="quarter" idx="10"/>
          </p:nvPr>
        </p:nvSpPr>
        <p:spPr/>
        <p:txBody>
          <a:bodyPr/>
          <a:lstStyle/>
          <a:p>
            <a:fld id="{333E40B1-2483-4C41-B258-93DE2D3A66A1}" type="slidenum">
              <a:rPr lang="en-US" smtClean="0"/>
              <a:t>32</a:t>
            </a:fld>
            <a:endParaRPr lang="en-US"/>
          </a:p>
        </p:txBody>
      </p:sp>
    </p:spTree>
    <p:extLst>
      <p:ext uri="{BB962C8B-B14F-4D97-AF65-F5344CB8AC3E}">
        <p14:creationId xmlns:p14="http://schemas.microsoft.com/office/powerpoint/2010/main" val="4278870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33</a:t>
            </a:fld>
            <a:endParaRPr lang="en-US"/>
          </a:p>
        </p:txBody>
      </p:sp>
    </p:spTree>
    <p:extLst>
      <p:ext uri="{BB962C8B-B14F-4D97-AF65-F5344CB8AC3E}">
        <p14:creationId xmlns:p14="http://schemas.microsoft.com/office/powerpoint/2010/main" val="4062478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For their probationary report, make sure it clearly outlines their staff’s successes and/or challenges at the 90 (or 120-day mark, depending on the length of the probation). Managers/Supervisors can use their “New Employee Onboarding Plan” to help them complete a good probationary report.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Be particularly observant of whether other unit staff are being passive aggressive or unsupportive (this is expanded upon later)</a:t>
            </a:r>
          </a:p>
          <a:p>
            <a:endParaRPr lang="en-US" dirty="0" smtClean="0"/>
          </a:p>
          <a:p>
            <a:r>
              <a:rPr lang="en-US" b="1" dirty="0" smtClean="0"/>
              <a:t>REFER TO THE 30-60-90 DAY INTERVIEW QUESTION HANDOUT IN THEIR PACKET</a:t>
            </a:r>
            <a:endParaRPr lang="en-US" b="1" dirty="0"/>
          </a:p>
        </p:txBody>
      </p:sp>
      <p:sp>
        <p:nvSpPr>
          <p:cNvPr id="4" name="Slide Number Placeholder 3"/>
          <p:cNvSpPr>
            <a:spLocks noGrp="1"/>
          </p:cNvSpPr>
          <p:nvPr>
            <p:ph type="sldNum" sz="quarter" idx="10"/>
          </p:nvPr>
        </p:nvSpPr>
        <p:spPr/>
        <p:txBody>
          <a:bodyPr/>
          <a:lstStyle/>
          <a:p>
            <a:fld id="{333E40B1-2483-4C41-B258-93DE2D3A66A1}" type="slidenum">
              <a:rPr lang="en-US" smtClean="0"/>
              <a:t>34</a:t>
            </a:fld>
            <a:endParaRPr lang="en-US"/>
          </a:p>
        </p:txBody>
      </p:sp>
    </p:spTree>
    <p:extLst>
      <p:ext uri="{BB962C8B-B14F-4D97-AF65-F5344CB8AC3E}">
        <p14:creationId xmlns:p14="http://schemas.microsoft.com/office/powerpoint/2010/main" val="2126135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CHECK</a:t>
            </a:r>
            <a:r>
              <a:rPr lang="en-US" b="1" baseline="0" dirty="0" smtClean="0"/>
              <a:t> FOR UNDERSTANDING/QUESTIONS HERE</a:t>
            </a:r>
            <a:endParaRPr lang="en-US" b="1" dirty="0"/>
          </a:p>
        </p:txBody>
      </p:sp>
      <p:sp>
        <p:nvSpPr>
          <p:cNvPr id="4" name="Slide Number Placeholder 3"/>
          <p:cNvSpPr>
            <a:spLocks noGrp="1"/>
          </p:cNvSpPr>
          <p:nvPr>
            <p:ph type="sldNum" sz="quarter" idx="10"/>
          </p:nvPr>
        </p:nvSpPr>
        <p:spPr/>
        <p:txBody>
          <a:bodyPr/>
          <a:lstStyle/>
          <a:p>
            <a:fld id="{333E40B1-2483-4C41-B258-93DE2D3A66A1}" type="slidenum">
              <a:rPr lang="en-US" smtClean="0"/>
              <a:t>35</a:t>
            </a:fld>
            <a:endParaRPr lang="en-US"/>
          </a:p>
        </p:txBody>
      </p:sp>
    </p:spTree>
    <p:extLst>
      <p:ext uri="{BB962C8B-B14F-4D97-AF65-F5344CB8AC3E}">
        <p14:creationId xmlns:p14="http://schemas.microsoft.com/office/powerpoint/2010/main" val="2700000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Sometimes certain staff can feel threatened by new (often younger) staff who they do not feel have “earned” their position, they may feel they deserved the position more, etc.</a:t>
            </a: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36</a:t>
            </a:fld>
            <a:endParaRPr lang="en-US"/>
          </a:p>
        </p:txBody>
      </p:sp>
    </p:spTree>
    <p:extLst>
      <p:ext uri="{BB962C8B-B14F-4D97-AF65-F5344CB8AC3E}">
        <p14:creationId xmlns:p14="http://schemas.microsoft.com/office/powerpoint/2010/main" val="3133357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Specific examples to watch for– staff who provide weak excuses for excluding the new staff from projects/meetings, staff who don’t recognize that new staff (even if they are not new to state service) need time to acclimate to your organization’s culture, not sharing information that would obviously be helpful to new staff, etc.) </a:t>
            </a: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37</a:t>
            </a:fld>
            <a:endParaRPr lang="en-US"/>
          </a:p>
        </p:txBody>
      </p:sp>
    </p:spTree>
    <p:extLst>
      <p:ext uri="{BB962C8B-B14F-4D97-AF65-F5344CB8AC3E}">
        <p14:creationId xmlns:p14="http://schemas.microsoft.com/office/powerpoint/2010/main" val="607173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38</a:t>
            </a:fld>
            <a:endParaRPr lang="en-US"/>
          </a:p>
        </p:txBody>
      </p:sp>
    </p:spTree>
    <p:extLst>
      <p:ext uri="{BB962C8B-B14F-4D97-AF65-F5344CB8AC3E}">
        <p14:creationId xmlns:p14="http://schemas.microsoft.com/office/powerpoint/2010/main" val="1325161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 SURE TO CHECK FOR UNDERSTANDING HERE</a:t>
            </a:r>
            <a:endParaRPr lang="en-US" b="1" dirty="0"/>
          </a:p>
        </p:txBody>
      </p:sp>
      <p:sp>
        <p:nvSpPr>
          <p:cNvPr id="4" name="Slide Number Placeholder 3"/>
          <p:cNvSpPr>
            <a:spLocks noGrp="1"/>
          </p:cNvSpPr>
          <p:nvPr>
            <p:ph type="sldNum" sz="quarter" idx="10"/>
          </p:nvPr>
        </p:nvSpPr>
        <p:spPr/>
        <p:txBody>
          <a:bodyPr/>
          <a:lstStyle/>
          <a:p>
            <a:fld id="{333E40B1-2483-4C41-B258-93DE2D3A66A1}" type="slidenum">
              <a:rPr lang="en-US" smtClean="0"/>
              <a:t>39</a:t>
            </a:fld>
            <a:endParaRPr lang="en-US"/>
          </a:p>
        </p:txBody>
      </p:sp>
    </p:spTree>
    <p:extLst>
      <p:ext uri="{BB962C8B-B14F-4D97-AF65-F5344CB8AC3E}">
        <p14:creationId xmlns:p14="http://schemas.microsoft.com/office/powerpoint/2010/main" val="30639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Speaker(s) should highlight how important this is for setting the tone and attitude a manager’s/supervisor’s employee has about them, their staff, and their organization. It also promotes  better teamwork and loyalty, and better morale for both the new and unit staff (unit no longer has to pick up the slack when someone vacates, etc.) It also ensures better consistency as far as processes, procedures, and expectations among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of these reasons (and more) will create less work and hassle for you as supervisors if thoughtful onboarding practices are consistently and effectively implemented. </a:t>
            </a: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4</a:t>
            </a:fld>
            <a:endParaRPr lang="en-US"/>
          </a:p>
        </p:txBody>
      </p:sp>
    </p:spTree>
    <p:extLst>
      <p:ext uri="{BB962C8B-B14F-4D97-AF65-F5344CB8AC3E}">
        <p14:creationId xmlns:p14="http://schemas.microsoft.com/office/powerpoint/2010/main" val="3633343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40</a:t>
            </a:fld>
            <a:endParaRPr lang="en-US"/>
          </a:p>
        </p:txBody>
      </p:sp>
    </p:spTree>
    <p:extLst>
      <p:ext uri="{BB962C8B-B14F-4D97-AF65-F5344CB8AC3E}">
        <p14:creationId xmlns:p14="http://schemas.microsoft.com/office/powerpoint/2010/main" val="3315548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41</a:t>
            </a:fld>
            <a:endParaRPr lang="en-US"/>
          </a:p>
        </p:txBody>
      </p:sp>
    </p:spTree>
    <p:extLst>
      <p:ext uri="{BB962C8B-B14F-4D97-AF65-F5344CB8AC3E}">
        <p14:creationId xmlns:p14="http://schemas.microsoft.com/office/powerpoint/2010/main" val="3548053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42</a:t>
            </a:fld>
            <a:endParaRPr lang="en-US"/>
          </a:p>
        </p:txBody>
      </p:sp>
    </p:spTree>
    <p:extLst>
      <p:ext uri="{BB962C8B-B14F-4D97-AF65-F5344CB8AC3E}">
        <p14:creationId xmlns:p14="http://schemas.microsoft.com/office/powerpoint/2010/main" val="270066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43</a:t>
            </a:fld>
            <a:endParaRPr lang="en-US"/>
          </a:p>
        </p:txBody>
      </p:sp>
    </p:spTree>
    <p:extLst>
      <p:ext uri="{BB962C8B-B14F-4D97-AF65-F5344CB8AC3E}">
        <p14:creationId xmlns:p14="http://schemas.microsoft.com/office/powerpoint/2010/main" val="3173146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44</a:t>
            </a:fld>
            <a:endParaRPr lang="en-US"/>
          </a:p>
        </p:txBody>
      </p:sp>
    </p:spTree>
    <p:extLst>
      <p:ext uri="{BB962C8B-B14F-4D97-AF65-F5344CB8AC3E}">
        <p14:creationId xmlns:p14="http://schemas.microsoft.com/office/powerpoint/2010/main" val="1210626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45</a:t>
            </a:fld>
            <a:endParaRPr lang="en-US"/>
          </a:p>
        </p:txBody>
      </p:sp>
    </p:spTree>
    <p:extLst>
      <p:ext uri="{BB962C8B-B14F-4D97-AF65-F5344CB8AC3E}">
        <p14:creationId xmlns:p14="http://schemas.microsoft.com/office/powerpoint/2010/main" val="379000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46</a:t>
            </a:fld>
            <a:endParaRPr lang="en-US"/>
          </a:p>
        </p:txBody>
      </p:sp>
    </p:spTree>
    <p:extLst>
      <p:ext uri="{BB962C8B-B14F-4D97-AF65-F5344CB8AC3E}">
        <p14:creationId xmlns:p14="http://schemas.microsoft.com/office/powerpoint/2010/main" val="1047268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47</a:t>
            </a:fld>
            <a:endParaRPr lang="en-US"/>
          </a:p>
        </p:txBody>
      </p:sp>
    </p:spTree>
    <p:extLst>
      <p:ext uri="{BB962C8B-B14F-4D97-AF65-F5344CB8AC3E}">
        <p14:creationId xmlns:p14="http://schemas.microsoft.com/office/powerpoint/2010/main" val="23442439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48</a:t>
            </a:fld>
            <a:endParaRPr lang="en-US"/>
          </a:p>
        </p:txBody>
      </p:sp>
    </p:spTree>
    <p:extLst>
      <p:ext uri="{BB962C8B-B14F-4D97-AF65-F5344CB8AC3E}">
        <p14:creationId xmlns:p14="http://schemas.microsoft.com/office/powerpoint/2010/main" val="163198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the knowledge</a:t>
            </a:r>
            <a:r>
              <a:rPr lang="en-US" baseline="0" dirty="0" smtClean="0"/>
              <a:t> transfer that takes place when there is a mentor/trainer/buddy in place to specifically help someone acclimate and learn the tacit and explicit knowledge needed to be successful and “fit in” to the organization</a:t>
            </a:r>
          </a:p>
          <a:p>
            <a:endParaRPr lang="en-US" baseline="0" dirty="0" smtClean="0"/>
          </a:p>
          <a:p>
            <a:r>
              <a:rPr lang="en-US" baseline="0" dirty="0" smtClean="0"/>
              <a:t>Assigning a mentor (or someone to fulfill this kind of role) also helps </a:t>
            </a:r>
            <a:r>
              <a:rPr lang="en-US" i="1" baseline="0" dirty="0" smtClean="0"/>
              <a:t>them </a:t>
            </a:r>
            <a:r>
              <a:rPr lang="en-US" baseline="0" dirty="0" smtClean="0"/>
              <a:t>grow as well in terms of strengthening their leadership/communication/interpersonal skills</a:t>
            </a:r>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5</a:t>
            </a:fld>
            <a:endParaRPr lang="en-US"/>
          </a:p>
        </p:txBody>
      </p:sp>
    </p:spTree>
    <p:extLst>
      <p:ext uri="{BB962C8B-B14F-4D97-AF65-F5344CB8AC3E}">
        <p14:creationId xmlns:p14="http://schemas.microsoft.com/office/powerpoint/2010/main" val="144009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6</a:t>
            </a:fld>
            <a:endParaRPr lang="en-US"/>
          </a:p>
        </p:txBody>
      </p:sp>
    </p:spTree>
    <p:extLst>
      <p:ext uri="{BB962C8B-B14F-4D97-AF65-F5344CB8AC3E}">
        <p14:creationId xmlns:p14="http://schemas.microsoft.com/office/powerpoint/2010/main" val="165097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7</a:t>
            </a:fld>
            <a:endParaRPr lang="en-US"/>
          </a:p>
        </p:txBody>
      </p:sp>
    </p:spTree>
    <p:extLst>
      <p:ext uri="{BB962C8B-B14F-4D97-AF65-F5344CB8AC3E}">
        <p14:creationId xmlns:p14="http://schemas.microsoft.com/office/powerpoint/2010/main" val="185549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Your new staff also has to embrace the process, be it through making it to mentoring appointments, completing assigned training, reading up on the organization, engaging our Strategic Plan, etc. </a:t>
            </a:r>
          </a:p>
          <a:p>
            <a:endParaRPr lang="en-US" dirty="0"/>
          </a:p>
        </p:txBody>
      </p:sp>
      <p:sp>
        <p:nvSpPr>
          <p:cNvPr id="4" name="Slide Number Placeholder 3"/>
          <p:cNvSpPr>
            <a:spLocks noGrp="1"/>
          </p:cNvSpPr>
          <p:nvPr>
            <p:ph type="sldNum" sz="quarter" idx="10"/>
          </p:nvPr>
        </p:nvSpPr>
        <p:spPr/>
        <p:txBody>
          <a:bodyPr/>
          <a:lstStyle/>
          <a:p>
            <a:fld id="{333E40B1-2483-4C41-B258-93DE2D3A66A1}" type="slidenum">
              <a:rPr lang="en-US" smtClean="0"/>
              <a:t>8</a:t>
            </a:fld>
            <a:endParaRPr lang="en-US"/>
          </a:p>
        </p:txBody>
      </p:sp>
    </p:spTree>
    <p:extLst>
      <p:ext uri="{BB962C8B-B14F-4D97-AF65-F5344CB8AC3E}">
        <p14:creationId xmlns:p14="http://schemas.microsoft.com/office/powerpoint/2010/main" val="185477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3E40B1-2483-4C41-B258-93DE2D3A66A1}" type="slidenum">
              <a:rPr lang="en-US" smtClean="0"/>
              <a:t>9</a:t>
            </a:fld>
            <a:endParaRPr lang="en-US"/>
          </a:p>
        </p:txBody>
      </p:sp>
    </p:spTree>
    <p:extLst>
      <p:ext uri="{BB962C8B-B14F-4D97-AF65-F5344CB8AC3E}">
        <p14:creationId xmlns:p14="http://schemas.microsoft.com/office/powerpoint/2010/main" val="355730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864C8BA-8C88-4E0D-946D-A61ECC714F4B}" type="datetime1">
              <a:rPr lang="en-US" smtClean="0"/>
              <a:t>8/26/2015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09D6B49-48C8-4C35-8AFB-01DC488234AA}"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0DF395-C0DA-46BD-94C6-B24A243EC6F3}" type="datetime1">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D6B49-48C8-4C35-8AFB-01DC488234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67ABCB-412A-4BFF-B10D-E2A4287F3774}" type="datetime1">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D6B49-48C8-4C35-8AFB-01DC488234A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82DCD2E-A928-4F97-8803-9FB57103A392}" type="datetime1">
              <a:rPr lang="en-US" smtClean="0">
                <a:solidFill>
                  <a:srgbClr val="696464"/>
                </a:solidFill>
              </a:rPr>
              <a:t>8/26/2015</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DC7E033-291D-4E07-A3AF-94734D901D4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6318304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6F918C4-37EC-4530-B5EA-BCC138851093}" type="datetime1">
              <a:rPr lang="en-US" smtClean="0">
                <a:solidFill>
                  <a:srgbClr val="696464"/>
                </a:solidFill>
              </a:rPr>
              <a:t>8/26/2015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ADC7E033-291D-4E07-A3AF-94734D901D4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92627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192976-2321-458E-A70B-A70D312BA3A4}" type="datetime1">
              <a:rPr lang="en-US" smtClean="0">
                <a:solidFill>
                  <a:srgbClr val="696464"/>
                </a:solidFill>
              </a:rPr>
              <a:t>8/26/2015</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ADC7E033-291D-4E07-A3AF-94734D901D4E}" type="slidenum">
              <a:rPr lang="en-US" smtClean="0"/>
              <a:pPr/>
              <a:t>‹#›</a:t>
            </a:fld>
            <a:endParaRPr lang="en-US"/>
          </a:p>
        </p:txBody>
      </p:sp>
    </p:spTree>
    <p:extLst>
      <p:ext uri="{BB962C8B-B14F-4D97-AF65-F5344CB8AC3E}">
        <p14:creationId xmlns:p14="http://schemas.microsoft.com/office/powerpoint/2010/main" val="354841469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2AB1519-8907-455E-B6BC-F7712E3419B0}" type="datetime1">
              <a:rPr lang="en-US" smtClean="0">
                <a:solidFill>
                  <a:srgbClr val="696464"/>
                </a:solidFill>
              </a:rPr>
              <a:t>8/26/2015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DC7E033-291D-4E07-A3AF-94734D901D4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7963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3E502C6-D311-438E-A564-8BD8DDA757AD}" type="datetime1">
              <a:rPr lang="en-US" smtClean="0">
                <a:solidFill>
                  <a:srgbClr val="696464"/>
                </a:solidFill>
              </a:rPr>
              <a:t>8/26/2015</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ADC7E033-291D-4E07-A3AF-94734D901D4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76142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81E4082-3FE1-406C-9C1A-B60D2B6AE446}" type="datetime1">
              <a:rPr lang="en-US" smtClean="0">
                <a:solidFill>
                  <a:srgbClr val="696464"/>
                </a:solidFill>
              </a:rPr>
              <a:t>8/26/2015</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ADC7E033-291D-4E07-A3AF-94734D901D4E}" type="slidenum">
              <a:rPr lang="en-US" smtClean="0"/>
              <a:pPr/>
              <a:t>‹#›</a:t>
            </a:fld>
            <a:endParaRPr lang="en-US"/>
          </a:p>
        </p:txBody>
      </p:sp>
    </p:spTree>
    <p:extLst>
      <p:ext uri="{BB962C8B-B14F-4D97-AF65-F5344CB8AC3E}">
        <p14:creationId xmlns:p14="http://schemas.microsoft.com/office/powerpoint/2010/main" val="1701729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5D60-2246-4E64-B015-9F62005B1CAF}" type="datetime1">
              <a:rPr lang="en-US" smtClean="0">
                <a:solidFill>
                  <a:srgbClr val="696464"/>
                </a:solidFill>
              </a:rPr>
              <a:t>8/26/2015</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ADC7E033-291D-4E07-A3AF-94734D901D4E}" type="slidenum">
              <a:rPr lang="en-US" smtClean="0"/>
              <a:pPr/>
              <a:t>‹#›</a:t>
            </a:fld>
            <a:endParaRPr lang="en-US"/>
          </a:p>
        </p:txBody>
      </p:sp>
    </p:spTree>
    <p:extLst>
      <p:ext uri="{BB962C8B-B14F-4D97-AF65-F5344CB8AC3E}">
        <p14:creationId xmlns:p14="http://schemas.microsoft.com/office/powerpoint/2010/main" val="1377475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80487C-DDE0-44A9-A506-8627C2A8F339}" type="datetime1">
              <a:rPr lang="en-US" smtClean="0">
                <a:solidFill>
                  <a:srgbClr val="696464"/>
                </a:solidFill>
              </a:rPr>
              <a:t>8/26/2015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DC7E033-291D-4E07-A3AF-94734D901D4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2628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0E98F59-EA4E-4F80-99C2-D2025799194C}" type="datetime1">
              <a:rPr lang="en-US" smtClean="0"/>
              <a:t>8/26/2015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D6B49-48C8-4C35-8AFB-01DC488234AA}"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9E7D57-5BCF-47C8-8D29-4974AC7243C5}" type="datetime1">
              <a:rPr lang="en-US" smtClean="0">
                <a:solidFill>
                  <a:srgbClr val="696464"/>
                </a:solidFill>
              </a:rPr>
              <a:t>8/26/2015</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ADC7E033-291D-4E07-A3AF-94734D901D4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5469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9D5686-F543-4874-B726-84D5417EB005}" type="datetime1">
              <a:rPr lang="en-US" smtClean="0">
                <a:solidFill>
                  <a:srgbClr val="696464"/>
                </a:solidFill>
              </a:rPr>
              <a:t>8/26/2015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ADC7E033-291D-4E07-A3AF-94734D901D4E}" type="slidenum">
              <a:rPr lang="en-US" smtClean="0"/>
              <a:pPr/>
              <a:t>‹#›</a:t>
            </a:fld>
            <a:endParaRPr lang="en-US"/>
          </a:p>
        </p:txBody>
      </p:sp>
    </p:spTree>
    <p:extLst>
      <p:ext uri="{BB962C8B-B14F-4D97-AF65-F5344CB8AC3E}">
        <p14:creationId xmlns:p14="http://schemas.microsoft.com/office/powerpoint/2010/main" val="1899462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BCEA2F-DC8B-4C51-B599-695291BDF8B5}" type="datetime1">
              <a:rPr lang="en-US" smtClean="0">
                <a:solidFill>
                  <a:srgbClr val="696464"/>
                </a:solidFill>
              </a:rPr>
              <a:t>8/26/2015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ADC7E033-291D-4E07-A3AF-94734D901D4E}" type="slidenum">
              <a:rPr lang="en-US" smtClean="0"/>
              <a:pPr/>
              <a:t>‹#›</a:t>
            </a:fld>
            <a:endParaRPr lang="en-US"/>
          </a:p>
        </p:txBody>
      </p:sp>
    </p:spTree>
    <p:extLst>
      <p:ext uri="{BB962C8B-B14F-4D97-AF65-F5344CB8AC3E}">
        <p14:creationId xmlns:p14="http://schemas.microsoft.com/office/powerpoint/2010/main" val="1567176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D8C77CC-A7FF-4F3D-AD8A-725500D5FE72}" type="datetime1">
              <a:rPr lang="en-US" smtClean="0">
                <a:solidFill>
                  <a:srgbClr val="696464"/>
                </a:solidFill>
              </a:rPr>
              <a:t>8/26/2015</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DC7E033-291D-4E07-A3AF-94734D901D4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9713133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08324BF-A4EB-42B2-99C8-F5551619BEED}" type="datetime1">
              <a:rPr lang="en-US" smtClean="0">
                <a:solidFill>
                  <a:srgbClr val="696464"/>
                </a:solidFill>
              </a:rPr>
              <a:t>8/26/2015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ADC7E033-291D-4E07-A3AF-94734D901D4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09639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744BC8-AB63-4FC4-8377-8693A279F371}" type="datetime1">
              <a:rPr lang="en-US" smtClean="0">
                <a:solidFill>
                  <a:srgbClr val="696464"/>
                </a:solidFill>
              </a:rPr>
              <a:t>8/26/2015</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ADC7E033-291D-4E07-A3AF-94734D901D4E}" type="slidenum">
              <a:rPr lang="en-US" smtClean="0"/>
              <a:pPr/>
              <a:t>‹#›</a:t>
            </a:fld>
            <a:endParaRPr lang="en-US"/>
          </a:p>
        </p:txBody>
      </p:sp>
    </p:spTree>
    <p:extLst>
      <p:ext uri="{BB962C8B-B14F-4D97-AF65-F5344CB8AC3E}">
        <p14:creationId xmlns:p14="http://schemas.microsoft.com/office/powerpoint/2010/main" val="352684310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EC25F76-C2F6-4DC3-8B65-88CD93E064FC}" type="datetime1">
              <a:rPr lang="en-US" smtClean="0">
                <a:solidFill>
                  <a:srgbClr val="696464"/>
                </a:solidFill>
              </a:rPr>
              <a:t>8/26/2015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DC7E033-291D-4E07-A3AF-94734D901D4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1048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8188F4D-0B22-48E9-BC66-C900CAC43F8C}" type="datetime1">
              <a:rPr lang="en-US" smtClean="0">
                <a:solidFill>
                  <a:srgbClr val="696464"/>
                </a:solidFill>
              </a:rPr>
              <a:t>8/26/2015</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ADC7E033-291D-4E07-A3AF-94734D901D4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11427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CAC746-E6A4-45FD-AA1B-57BA4BA6EA23}" type="datetime1">
              <a:rPr lang="en-US" smtClean="0">
                <a:solidFill>
                  <a:srgbClr val="696464"/>
                </a:solidFill>
              </a:rPr>
              <a:t>8/26/2015</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ADC7E033-291D-4E07-A3AF-94734D901D4E}" type="slidenum">
              <a:rPr lang="en-US" smtClean="0"/>
              <a:pPr/>
              <a:t>‹#›</a:t>
            </a:fld>
            <a:endParaRPr lang="en-US"/>
          </a:p>
        </p:txBody>
      </p:sp>
    </p:spTree>
    <p:extLst>
      <p:ext uri="{BB962C8B-B14F-4D97-AF65-F5344CB8AC3E}">
        <p14:creationId xmlns:p14="http://schemas.microsoft.com/office/powerpoint/2010/main" val="4119706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2A64BE-1B55-4B74-9553-8551E3903C84}" type="datetime1">
              <a:rPr lang="en-US" smtClean="0">
                <a:solidFill>
                  <a:srgbClr val="696464"/>
                </a:solidFill>
              </a:rPr>
              <a:t>8/26/2015</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ADC7E033-291D-4E07-A3AF-94734D901D4E}" type="slidenum">
              <a:rPr lang="en-US" smtClean="0"/>
              <a:pPr/>
              <a:t>‹#›</a:t>
            </a:fld>
            <a:endParaRPr lang="en-US"/>
          </a:p>
        </p:txBody>
      </p:sp>
    </p:spTree>
    <p:extLst>
      <p:ext uri="{BB962C8B-B14F-4D97-AF65-F5344CB8AC3E}">
        <p14:creationId xmlns:p14="http://schemas.microsoft.com/office/powerpoint/2010/main" val="312417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F2BBA3-0828-4232-B178-F36C1E51730F}" type="datetime1">
              <a:rPr lang="en-US" smtClean="0"/>
              <a:t>8/26/2015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09D6B49-48C8-4C35-8AFB-01DC488234A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9D55E03-1472-4354-A984-5B8FF2BE532E}" type="datetime1">
              <a:rPr lang="en-US" smtClean="0">
                <a:solidFill>
                  <a:srgbClr val="696464"/>
                </a:solidFill>
              </a:rPr>
              <a:t>8/26/2015</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ADC7E033-291D-4E07-A3AF-94734D901D4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60533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17E43A-6492-4A3E-AEAF-6847DC33D7E0}" type="datetime1">
              <a:rPr lang="en-US" smtClean="0">
                <a:solidFill>
                  <a:srgbClr val="696464"/>
                </a:solidFill>
              </a:rPr>
              <a:t>8/26/2015</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ADC7E033-291D-4E07-A3AF-94734D901D4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492740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39293A-F178-44BB-82E3-182033F2A78A}" type="datetime1">
              <a:rPr lang="en-US" smtClean="0">
                <a:solidFill>
                  <a:srgbClr val="696464"/>
                </a:solidFill>
              </a:rPr>
              <a:t>8/26/2015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ADC7E033-291D-4E07-A3AF-94734D901D4E}" type="slidenum">
              <a:rPr lang="en-US" smtClean="0"/>
              <a:pPr/>
              <a:t>‹#›</a:t>
            </a:fld>
            <a:endParaRPr lang="en-US"/>
          </a:p>
        </p:txBody>
      </p:sp>
    </p:spTree>
    <p:extLst>
      <p:ext uri="{BB962C8B-B14F-4D97-AF65-F5344CB8AC3E}">
        <p14:creationId xmlns:p14="http://schemas.microsoft.com/office/powerpoint/2010/main" val="755511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6BF598-37F4-4562-A6D3-75D30611B175}" type="datetime1">
              <a:rPr lang="en-US" smtClean="0">
                <a:solidFill>
                  <a:srgbClr val="696464"/>
                </a:solidFill>
              </a:rPr>
              <a:t>8/26/2015</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ADC7E033-291D-4E07-A3AF-94734D901D4E}" type="slidenum">
              <a:rPr lang="en-US" smtClean="0"/>
              <a:pPr/>
              <a:t>‹#›</a:t>
            </a:fld>
            <a:endParaRPr lang="en-US"/>
          </a:p>
        </p:txBody>
      </p:sp>
    </p:spTree>
    <p:extLst>
      <p:ext uri="{BB962C8B-B14F-4D97-AF65-F5344CB8AC3E}">
        <p14:creationId xmlns:p14="http://schemas.microsoft.com/office/powerpoint/2010/main" val="315442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0C13F41-45A9-4B5A-B359-A398E578DF2D}" type="datetime1">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D6B49-48C8-4C35-8AFB-01DC488234AA}"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AAEFDF2-5E0E-4646-976C-223A744469B1}" type="datetime1">
              <a:rPr lang="en-US" smtClean="0"/>
              <a:t>8/26/2015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D6B49-48C8-4C35-8AFB-01DC488234AA}"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63825BA-0797-40E9-9A8D-A78D2A4B8DEA}" type="datetime1">
              <a:rPr lang="en-US" smtClean="0"/>
              <a:t>8/26/2015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D6B49-48C8-4C35-8AFB-01DC488234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1543F-6A46-4273-BA32-5A985F43EAA2}" type="datetime1">
              <a:rPr lang="en-US" smtClean="0"/>
              <a:t>8/26/2015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9D6B49-48C8-4C35-8AFB-01DC488234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CD7742B-8945-4D22-8346-AE351EB2AC2D}" type="datetime1">
              <a:rPr lang="en-US" smtClean="0"/>
              <a:t>8/26/2015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D6B49-48C8-4C35-8AFB-01DC488234AA}"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D9B690-C8A7-4950-87E1-22F1D8511CED}" type="datetime1">
              <a:rPr lang="en-US" smtClean="0"/>
              <a:t>8/26/2015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09D6B49-48C8-4C35-8AFB-01DC488234AA}"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939F272-B70C-4AEA-BCF0-61E6FBBB9E74}" type="datetime1">
              <a:rPr lang="en-US" smtClean="0"/>
              <a:t>8/26/2015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09D6B49-48C8-4C35-8AFB-01DC488234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49F4A8F-F48C-42CD-8949-DC35E49C7C38}" type="datetime1">
              <a:rPr lang="en-US" smtClean="0">
                <a:solidFill>
                  <a:srgbClr val="696464"/>
                </a:solidFill>
              </a:rPr>
              <a:t>8/26/2015</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DC7E033-291D-4E07-A3AF-94734D901D4E}" type="slidenum">
              <a:rPr lang="en-US" smtClean="0"/>
              <a:pPr/>
              <a:t>‹#›</a:t>
            </a:fld>
            <a:endParaRPr lang="en-US"/>
          </a:p>
        </p:txBody>
      </p:sp>
    </p:spTree>
    <p:extLst>
      <p:ext uri="{BB962C8B-B14F-4D97-AF65-F5344CB8AC3E}">
        <p14:creationId xmlns:p14="http://schemas.microsoft.com/office/powerpoint/2010/main" val="648389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8C7DCBD-B8A5-438E-B778-9719F895C895}" type="datetime1">
              <a:rPr lang="en-US" smtClean="0">
                <a:solidFill>
                  <a:srgbClr val="696464"/>
                </a:solidFill>
              </a:rPr>
              <a:t>8/26/2015</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DC7E033-291D-4E07-A3AF-94734D901D4E}" type="slidenum">
              <a:rPr lang="en-US" smtClean="0"/>
              <a:pPr/>
              <a:t>‹#›</a:t>
            </a:fld>
            <a:endParaRPr lang="en-US"/>
          </a:p>
        </p:txBody>
      </p:sp>
    </p:spTree>
    <p:extLst>
      <p:ext uri="{BB962C8B-B14F-4D97-AF65-F5344CB8AC3E}">
        <p14:creationId xmlns:p14="http://schemas.microsoft.com/office/powerpoint/2010/main" val="18284641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cio.ca.gov/OPD/wp/it_workforce_planning.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mailto:don.gloor@state.ca.gov" TargetMode="External"/><Relationship Id="rId4" Type="http://schemas.openxmlformats.org/officeDocument/2006/relationships/hyperlink" Target="mailto:jennifer.hamman@state.ca.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000" dirty="0" smtClean="0"/>
              <a:t>Everything Matters:</a:t>
            </a:r>
            <a:br>
              <a:rPr lang="en-US" sz="5000" dirty="0" smtClean="0"/>
            </a:br>
            <a:r>
              <a:rPr lang="en-US" sz="3600" dirty="0" smtClean="0"/>
              <a:t>Successfully Onboarding Your Staff to Avoid “New Hire Remorse”</a:t>
            </a:r>
            <a:endParaRPr lang="en-US" sz="3600" dirty="0"/>
          </a:p>
        </p:txBody>
      </p:sp>
      <p:sp>
        <p:nvSpPr>
          <p:cNvPr id="5" name="Slide Number Placeholder 4"/>
          <p:cNvSpPr>
            <a:spLocks noGrp="1"/>
          </p:cNvSpPr>
          <p:nvPr>
            <p:ph type="sldNum" sz="quarter" idx="12"/>
          </p:nvPr>
        </p:nvSpPr>
        <p:spPr/>
        <p:txBody>
          <a:bodyPr/>
          <a:lstStyle/>
          <a:p>
            <a:fld id="{309D6B49-48C8-4C35-8AFB-01DC488234AA}" type="slidenum">
              <a:rPr lang="en-US" smtClean="0"/>
              <a:t>1</a:t>
            </a:fld>
            <a:endParaRPr lang="en-US"/>
          </a:p>
        </p:txBody>
      </p:sp>
      <p:pic>
        <p:nvPicPr>
          <p:cNvPr id="7" name="Picture 6" descr="https://farm4.staticflickr.com/3884/14485059353_c55eb97812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365377"/>
            <a:ext cx="3581400" cy="2667000"/>
          </a:xfrm>
          <a:prstGeom prst="rect">
            <a:avLst/>
          </a:prstGeom>
          <a:noFill/>
          <a:ln>
            <a:noFill/>
          </a:ln>
        </p:spPr>
      </p:pic>
      <p:pic>
        <p:nvPicPr>
          <p:cNvPr id="4098" name="Picture 2" descr="G:\Office of Professional Development\Workforce Planning and Training Section\Worforce and Succession Planning--Hamman's files\Seminal Workforce Planning Document\iStock Photos\11558805_x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9117" y="3365377"/>
            <a:ext cx="4000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G:\Office of Professional Development\Workforce Planning and Training Section\__ema projects\__OPD GRAPHICS\LOGOS\OPD LOGOS\office-of-professional-developmen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4026" y="304798"/>
            <a:ext cx="4030182" cy="82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62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noAutofit/>
          </a:bodyPr>
          <a:lstStyle/>
          <a:p>
            <a:r>
              <a:rPr lang="en-US" sz="5000" dirty="0" smtClean="0"/>
              <a:t>Orientation Versus Onboarding</a:t>
            </a:r>
            <a:endParaRPr lang="en-US" sz="5000" dirty="0"/>
          </a:p>
        </p:txBody>
      </p:sp>
      <p:sp>
        <p:nvSpPr>
          <p:cNvPr id="3" name="Content Placeholder 2"/>
          <p:cNvSpPr>
            <a:spLocks noGrp="1"/>
          </p:cNvSpPr>
          <p:nvPr>
            <p:ph sz="quarter" idx="1"/>
          </p:nvPr>
        </p:nvSpPr>
        <p:spPr>
          <a:xfrm>
            <a:off x="228600" y="1295400"/>
            <a:ext cx="8458200" cy="5181600"/>
          </a:xfrm>
        </p:spPr>
        <p:txBody>
          <a:bodyPr>
            <a:noAutofit/>
          </a:bodyPr>
          <a:lstStyle/>
          <a:p>
            <a:r>
              <a:rPr lang="en-US" sz="3500" dirty="0" smtClean="0">
                <a:solidFill>
                  <a:srgbClr val="0070C0"/>
                </a:solidFill>
              </a:rPr>
              <a:t>Orientation:</a:t>
            </a:r>
            <a:r>
              <a:rPr lang="en-US" sz="3300" dirty="0" smtClean="0">
                <a:solidFill>
                  <a:srgbClr val="0070C0"/>
                </a:solidFill>
              </a:rPr>
              <a:t> </a:t>
            </a:r>
            <a:r>
              <a:rPr lang="en-US" sz="3300" dirty="0" smtClean="0"/>
              <a:t>We use PeopleSoft for timekeeping</a:t>
            </a:r>
          </a:p>
          <a:p>
            <a:r>
              <a:rPr lang="en-US" sz="3500" dirty="0" smtClean="0">
                <a:solidFill>
                  <a:srgbClr val="00B050"/>
                </a:solidFill>
              </a:rPr>
              <a:t>Onboarding:</a:t>
            </a:r>
            <a:r>
              <a:rPr lang="en-US" sz="3500" dirty="0" smtClean="0"/>
              <a:t> </a:t>
            </a:r>
            <a:r>
              <a:rPr lang="en-US" sz="3300" dirty="0" smtClean="0"/>
              <a:t>Showing the employee how to do it</a:t>
            </a:r>
          </a:p>
          <a:p>
            <a:r>
              <a:rPr lang="en-US" sz="3500" dirty="0" smtClean="0">
                <a:solidFill>
                  <a:srgbClr val="0070C0"/>
                </a:solidFill>
              </a:rPr>
              <a:t>Orientation:</a:t>
            </a:r>
            <a:r>
              <a:rPr lang="en-US" sz="3500" dirty="0" smtClean="0"/>
              <a:t> </a:t>
            </a:r>
            <a:r>
              <a:rPr lang="en-US" sz="3300" dirty="0" smtClean="0"/>
              <a:t>We offer training</a:t>
            </a:r>
          </a:p>
          <a:p>
            <a:r>
              <a:rPr lang="en-US" sz="3500" dirty="0" smtClean="0">
                <a:solidFill>
                  <a:srgbClr val="00B050"/>
                </a:solidFill>
              </a:rPr>
              <a:t>Onboarding:</a:t>
            </a:r>
            <a:r>
              <a:rPr lang="en-US" sz="3500" dirty="0" smtClean="0"/>
              <a:t> </a:t>
            </a:r>
            <a:r>
              <a:rPr lang="en-US" sz="3300" dirty="0" smtClean="0"/>
              <a:t>Following up to ensure staff gets it</a:t>
            </a:r>
          </a:p>
          <a:p>
            <a:r>
              <a:rPr lang="en-US" sz="3500" dirty="0" smtClean="0">
                <a:solidFill>
                  <a:srgbClr val="0070C0"/>
                </a:solidFill>
              </a:rPr>
              <a:t>Orientation: </a:t>
            </a:r>
            <a:r>
              <a:rPr lang="en-US" sz="3300" dirty="0" smtClean="0"/>
              <a:t>Here’s our department’s Strategic Plan</a:t>
            </a:r>
          </a:p>
          <a:p>
            <a:r>
              <a:rPr lang="en-US" sz="3500" dirty="0" smtClean="0">
                <a:solidFill>
                  <a:srgbClr val="00B050"/>
                </a:solidFill>
              </a:rPr>
              <a:t>Onboarding: </a:t>
            </a:r>
            <a:r>
              <a:rPr lang="en-US" sz="3300" dirty="0" smtClean="0"/>
              <a:t>Giving staff the time to read the Plan and discussing how s/he fits into and contributes to the department, division,  branch, and unit</a:t>
            </a:r>
            <a:endParaRPr lang="en-US" sz="3300" dirty="0"/>
          </a:p>
        </p:txBody>
      </p:sp>
      <p:sp>
        <p:nvSpPr>
          <p:cNvPr id="4" name="Slide Number Placeholder 3"/>
          <p:cNvSpPr>
            <a:spLocks noGrp="1"/>
          </p:cNvSpPr>
          <p:nvPr>
            <p:ph type="sldNum" sz="quarter" idx="12"/>
          </p:nvPr>
        </p:nvSpPr>
        <p:spPr/>
        <p:txBody>
          <a:bodyPr/>
          <a:lstStyle/>
          <a:p>
            <a:fld id="{309D6B49-48C8-4C35-8AFB-01DC488234AA}" type="slidenum">
              <a:rPr lang="en-US" smtClean="0"/>
              <a:t>10</a:t>
            </a:fld>
            <a:endParaRPr lang="en-US"/>
          </a:p>
        </p:txBody>
      </p:sp>
    </p:spTree>
    <p:extLst>
      <p:ext uri="{BB962C8B-B14F-4D97-AF65-F5344CB8AC3E}">
        <p14:creationId xmlns:p14="http://schemas.microsoft.com/office/powerpoint/2010/main" val="17100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r>
              <a:rPr lang="en-US" sz="4800" dirty="0" smtClean="0"/>
              <a:t>The Psychology of Your New Staff</a:t>
            </a:r>
            <a:endParaRPr lang="en-US" sz="4800" dirty="0"/>
          </a:p>
        </p:txBody>
      </p:sp>
      <p:sp>
        <p:nvSpPr>
          <p:cNvPr id="3" name="Content Placeholder 2"/>
          <p:cNvSpPr>
            <a:spLocks noGrp="1"/>
          </p:cNvSpPr>
          <p:nvPr>
            <p:ph sz="quarter" idx="1"/>
          </p:nvPr>
        </p:nvSpPr>
        <p:spPr>
          <a:xfrm>
            <a:off x="381000" y="1447800"/>
            <a:ext cx="8305800" cy="4572000"/>
          </a:xfrm>
        </p:spPr>
        <p:txBody>
          <a:bodyPr>
            <a:normAutofit/>
          </a:bodyPr>
          <a:lstStyle/>
          <a:p>
            <a:r>
              <a:rPr lang="en-US" sz="4500" dirty="0" smtClean="0"/>
              <a:t>To your new staff, </a:t>
            </a:r>
            <a:r>
              <a:rPr lang="en-US" sz="4500" i="1" dirty="0" smtClean="0"/>
              <a:t>everything</a:t>
            </a:r>
            <a:r>
              <a:rPr lang="en-US" sz="4500" dirty="0" smtClean="0"/>
              <a:t> matters</a:t>
            </a:r>
          </a:p>
          <a:p>
            <a:r>
              <a:rPr lang="en-US" sz="4500" dirty="0" smtClean="0"/>
              <a:t>The first 90 days matter most</a:t>
            </a:r>
          </a:p>
        </p:txBody>
      </p:sp>
      <p:sp>
        <p:nvSpPr>
          <p:cNvPr id="6" name="Slide Number Placeholder 5"/>
          <p:cNvSpPr>
            <a:spLocks noGrp="1"/>
          </p:cNvSpPr>
          <p:nvPr>
            <p:ph type="sldNum" sz="quarter" idx="12"/>
          </p:nvPr>
        </p:nvSpPr>
        <p:spPr/>
        <p:txBody>
          <a:bodyPr/>
          <a:lstStyle/>
          <a:p>
            <a:fld id="{309D6B49-48C8-4C35-8AFB-01DC488234AA}" type="slidenum">
              <a:rPr lang="en-US" smtClean="0"/>
              <a:t>11</a:t>
            </a:fld>
            <a:endParaRPr lang="en-US"/>
          </a:p>
        </p:txBody>
      </p:sp>
      <p:pic>
        <p:nvPicPr>
          <p:cNvPr id="1026" name="Picture 2" descr="G:\Office of Professional Development\Workforce Planning and Training Section\Worforce and Succession Planning--Hamman's files\Seminal Workforce Planning Document\iStock Photos\10542760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048000"/>
            <a:ext cx="4572000" cy="327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5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noAutofit/>
          </a:bodyPr>
          <a:lstStyle/>
          <a:p>
            <a:r>
              <a:rPr lang="en-US" sz="4800" dirty="0" smtClean="0"/>
              <a:t>The Psychology of Your New Staff</a:t>
            </a:r>
            <a:endParaRPr lang="en-US" sz="4800" dirty="0"/>
          </a:p>
        </p:txBody>
      </p:sp>
      <p:sp>
        <p:nvSpPr>
          <p:cNvPr id="3" name="Content Placeholder 2"/>
          <p:cNvSpPr>
            <a:spLocks noGrp="1"/>
          </p:cNvSpPr>
          <p:nvPr>
            <p:ph sz="quarter" idx="1"/>
          </p:nvPr>
        </p:nvSpPr>
        <p:spPr>
          <a:xfrm>
            <a:off x="304800" y="1447800"/>
            <a:ext cx="8382000" cy="4572000"/>
          </a:xfrm>
        </p:spPr>
        <p:txBody>
          <a:bodyPr/>
          <a:lstStyle/>
          <a:p>
            <a:pPr lvl="0">
              <a:buClr>
                <a:srgbClr val="D34817"/>
              </a:buClr>
            </a:pPr>
            <a:r>
              <a:rPr lang="en-US" sz="4000" dirty="0">
                <a:solidFill>
                  <a:prstClr val="black"/>
                </a:solidFill>
              </a:rPr>
              <a:t>Since your new staff is in unfamiliar territory, s/he is much more alert and sensitive to his/her </a:t>
            </a:r>
            <a:r>
              <a:rPr lang="en-US" sz="4000" dirty="0" smtClean="0">
                <a:solidFill>
                  <a:prstClr val="black"/>
                </a:solidFill>
              </a:rPr>
              <a:t>surroundings (messy workplaces, sarcasm/staff interactions)</a:t>
            </a:r>
          </a:p>
          <a:p>
            <a:pPr lvl="0">
              <a:buClr>
                <a:srgbClr val="D34817"/>
              </a:buClr>
            </a:pPr>
            <a:endParaRPr lang="en-US" sz="4000" dirty="0" smtClean="0">
              <a:solidFill>
                <a:prstClr val="black"/>
              </a:solidFill>
            </a:endParaRPr>
          </a:p>
          <a:p>
            <a:pPr lvl="0">
              <a:buClr>
                <a:srgbClr val="D34817"/>
              </a:buClr>
            </a:pPr>
            <a:r>
              <a:rPr lang="en-US" sz="4000" dirty="0" smtClean="0">
                <a:solidFill>
                  <a:prstClr val="black"/>
                </a:solidFill>
              </a:rPr>
              <a:t>Is this you? </a:t>
            </a:r>
            <a:r>
              <a:rPr lang="en-US" sz="4000" dirty="0" smtClean="0">
                <a:solidFill>
                  <a:prstClr val="black"/>
                </a:solidFill>
                <a:sym typeface="Wingdings" panose="05000000000000000000" pitchFamily="2" charset="2"/>
              </a:rPr>
              <a:t></a:t>
            </a:r>
            <a:endParaRPr lang="en-US" sz="40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309D6B49-48C8-4C35-8AFB-01DC488234AA}" type="slidenum">
              <a:rPr lang="en-US" smtClean="0"/>
              <a:t>12</a:t>
            </a:fld>
            <a:endParaRPr lang="en-US"/>
          </a:p>
        </p:txBody>
      </p:sp>
      <p:pic>
        <p:nvPicPr>
          <p:cNvPr id="6" name="Picture 5" descr="https://farm3.staticflickr.com/2165/1950406926_15ce165b16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962400"/>
            <a:ext cx="3556635" cy="2676525"/>
          </a:xfrm>
          <a:prstGeom prst="rect">
            <a:avLst/>
          </a:prstGeom>
          <a:noFill/>
          <a:ln>
            <a:noFill/>
          </a:ln>
        </p:spPr>
      </p:pic>
    </p:spTree>
    <p:extLst>
      <p:ext uri="{BB962C8B-B14F-4D97-AF65-F5344CB8AC3E}">
        <p14:creationId xmlns:p14="http://schemas.microsoft.com/office/powerpoint/2010/main" val="1329556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noAutofit/>
          </a:bodyPr>
          <a:lstStyle/>
          <a:p>
            <a:r>
              <a:rPr lang="en-US" sz="4800" dirty="0" smtClean="0"/>
              <a:t>The Psychology of Your New Staff</a:t>
            </a:r>
            <a:endParaRPr lang="en-US" sz="4800" dirty="0"/>
          </a:p>
        </p:txBody>
      </p:sp>
      <p:sp>
        <p:nvSpPr>
          <p:cNvPr id="3" name="Content Placeholder 2"/>
          <p:cNvSpPr>
            <a:spLocks noGrp="1"/>
          </p:cNvSpPr>
          <p:nvPr>
            <p:ph sz="quarter" idx="1"/>
          </p:nvPr>
        </p:nvSpPr>
        <p:spPr>
          <a:xfrm>
            <a:off x="228600" y="1371600"/>
            <a:ext cx="8458200" cy="4648200"/>
          </a:xfrm>
        </p:spPr>
        <p:txBody>
          <a:bodyPr>
            <a:normAutofit/>
          </a:bodyPr>
          <a:lstStyle/>
          <a:p>
            <a:r>
              <a:rPr lang="en-US" sz="3800" dirty="0" smtClean="0"/>
              <a:t>Because s/he feels vulnerable and uncertain, this will cause him/her to leap to conclusions before having enough information</a:t>
            </a:r>
          </a:p>
          <a:p>
            <a:r>
              <a:rPr lang="en-US" sz="3800" dirty="0" smtClean="0"/>
              <a:t>Your new staff will also notice instances where s/he feels they </a:t>
            </a:r>
          </a:p>
          <a:p>
            <a:pPr marL="0" indent="0">
              <a:buNone/>
            </a:pPr>
            <a:r>
              <a:rPr lang="en-US" sz="3800" dirty="0"/>
              <a:t> </a:t>
            </a:r>
            <a:r>
              <a:rPr lang="en-US" sz="3800" dirty="0" smtClean="0"/>
              <a:t>  were </a:t>
            </a:r>
            <a:r>
              <a:rPr lang="en-US" sz="3800" i="1" dirty="0" smtClean="0"/>
              <a:t>not</a:t>
            </a:r>
            <a:r>
              <a:rPr lang="en-US" sz="3800" dirty="0" smtClean="0"/>
              <a:t> </a:t>
            </a:r>
            <a:r>
              <a:rPr lang="en-US" sz="3800" dirty="0" err="1" smtClean="0"/>
              <a:t>onboarded</a:t>
            </a:r>
            <a:endParaRPr lang="en-US" sz="3800" dirty="0"/>
          </a:p>
        </p:txBody>
      </p:sp>
      <p:sp>
        <p:nvSpPr>
          <p:cNvPr id="5" name="Slide Number Placeholder 4"/>
          <p:cNvSpPr>
            <a:spLocks noGrp="1"/>
          </p:cNvSpPr>
          <p:nvPr>
            <p:ph type="sldNum" sz="quarter" idx="12"/>
          </p:nvPr>
        </p:nvSpPr>
        <p:spPr/>
        <p:txBody>
          <a:bodyPr/>
          <a:lstStyle/>
          <a:p>
            <a:fld id="{309D6B49-48C8-4C35-8AFB-01DC488234AA}" type="slidenum">
              <a:rPr lang="en-US" smtClean="0"/>
              <a:t>13</a:t>
            </a:fld>
            <a:endParaRPr lang="en-US"/>
          </a:p>
        </p:txBody>
      </p:sp>
      <p:pic>
        <p:nvPicPr>
          <p:cNvPr id="2050" name="Picture 2" descr="G:\Office of Professional Development\Workforce Planning and Training Section\Worforce and Succession Planning--Hamman's files\Seminal Workforce Planning Document\iStock Photos\7505809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79095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547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4800" dirty="0" smtClean="0"/>
              <a:t>The Psychology of Your New Staff</a:t>
            </a:r>
            <a:endParaRPr lang="en-US" sz="4800" dirty="0"/>
          </a:p>
        </p:txBody>
      </p:sp>
      <p:sp>
        <p:nvSpPr>
          <p:cNvPr id="3" name="Content Placeholder 2"/>
          <p:cNvSpPr>
            <a:spLocks noGrp="1"/>
          </p:cNvSpPr>
          <p:nvPr>
            <p:ph sz="quarter" idx="1"/>
          </p:nvPr>
        </p:nvSpPr>
        <p:spPr>
          <a:xfrm>
            <a:off x="228600" y="1447800"/>
            <a:ext cx="8458200" cy="4572000"/>
          </a:xfrm>
        </p:spPr>
        <p:txBody>
          <a:bodyPr/>
          <a:lstStyle/>
          <a:p>
            <a:r>
              <a:rPr lang="en-US" sz="4000" dirty="0" smtClean="0"/>
              <a:t>It’s vital to convey three particular sentiments to new staff:</a:t>
            </a:r>
          </a:p>
          <a:p>
            <a:pPr lvl="1"/>
            <a:r>
              <a:rPr lang="en-US" sz="3500" dirty="0" smtClean="0"/>
              <a:t>“We’re happy you’re here,”</a:t>
            </a:r>
          </a:p>
          <a:p>
            <a:pPr lvl="1"/>
            <a:r>
              <a:rPr lang="en-US" sz="3500" dirty="0" smtClean="0"/>
              <a:t>“You chose a great organization and </a:t>
            </a:r>
          </a:p>
          <a:p>
            <a:pPr marL="320040" lvl="1" indent="0">
              <a:buNone/>
            </a:pPr>
            <a:r>
              <a:rPr lang="en-US" sz="3500" dirty="0"/>
              <a:t> </a:t>
            </a:r>
            <a:r>
              <a:rPr lang="en-US" sz="3500" dirty="0" smtClean="0"/>
              <a:t>   here’s </a:t>
            </a:r>
            <a:r>
              <a:rPr lang="en-US" sz="3500" i="1" dirty="0" smtClean="0"/>
              <a:t>why</a:t>
            </a:r>
            <a:r>
              <a:rPr lang="en-US" sz="3500" dirty="0" smtClean="0"/>
              <a:t>…”</a:t>
            </a:r>
          </a:p>
          <a:p>
            <a:pPr lvl="1"/>
            <a:r>
              <a:rPr lang="en-US" sz="3500" dirty="0" smtClean="0"/>
              <a:t>This is </a:t>
            </a:r>
            <a:r>
              <a:rPr lang="en-US" sz="3500" i="1" dirty="0" smtClean="0"/>
              <a:t>why</a:t>
            </a:r>
            <a:r>
              <a:rPr lang="en-US" sz="3500" dirty="0" smtClean="0"/>
              <a:t> your job is </a:t>
            </a:r>
          </a:p>
          <a:p>
            <a:pPr marL="320040" lvl="1" indent="0">
              <a:buNone/>
            </a:pPr>
            <a:r>
              <a:rPr lang="en-US" sz="3500" dirty="0"/>
              <a:t> </a:t>
            </a:r>
            <a:r>
              <a:rPr lang="en-US" sz="3500" dirty="0" smtClean="0"/>
              <a:t>  important…”</a:t>
            </a:r>
            <a:endParaRPr lang="en-US" sz="3500" dirty="0"/>
          </a:p>
        </p:txBody>
      </p:sp>
      <p:sp>
        <p:nvSpPr>
          <p:cNvPr id="6" name="Slide Number Placeholder 5"/>
          <p:cNvSpPr>
            <a:spLocks noGrp="1"/>
          </p:cNvSpPr>
          <p:nvPr>
            <p:ph type="sldNum" sz="quarter" idx="12"/>
          </p:nvPr>
        </p:nvSpPr>
        <p:spPr/>
        <p:txBody>
          <a:bodyPr/>
          <a:lstStyle/>
          <a:p>
            <a:fld id="{309D6B49-48C8-4C35-8AFB-01DC488234AA}" type="slidenum">
              <a:rPr lang="en-US" smtClean="0"/>
              <a:t>14</a:t>
            </a:fld>
            <a:endParaRPr lang="en-US"/>
          </a:p>
        </p:txBody>
      </p:sp>
      <p:pic>
        <p:nvPicPr>
          <p:cNvPr id="2050" name="Picture 2" descr="G:\Office of Professional Development\Workforce Planning and Training Section\Worforce and Succession Planning--Hamman's files\Seminal Workforce Planning Document\iStock Photos\11270346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4038600"/>
            <a:ext cx="455168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665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944562"/>
          </a:xfrm>
        </p:spPr>
        <p:txBody>
          <a:bodyPr>
            <a:noAutofit/>
          </a:bodyPr>
          <a:lstStyle/>
          <a:p>
            <a:r>
              <a:rPr lang="en-US" sz="4800" dirty="0" smtClean="0"/>
              <a:t>The Psychology of Your New Staff</a:t>
            </a:r>
            <a:endParaRPr lang="en-US" sz="4800" dirty="0"/>
          </a:p>
        </p:txBody>
      </p:sp>
      <p:sp>
        <p:nvSpPr>
          <p:cNvPr id="3" name="Content Placeholder 2"/>
          <p:cNvSpPr>
            <a:spLocks noGrp="1"/>
          </p:cNvSpPr>
          <p:nvPr>
            <p:ph sz="quarter" idx="1"/>
          </p:nvPr>
        </p:nvSpPr>
        <p:spPr>
          <a:xfrm>
            <a:off x="152400" y="1295400"/>
            <a:ext cx="8534400" cy="4724400"/>
          </a:xfrm>
        </p:spPr>
        <p:txBody>
          <a:bodyPr/>
          <a:lstStyle/>
          <a:p>
            <a:r>
              <a:rPr lang="en-US" sz="4200" dirty="0" smtClean="0"/>
              <a:t>If you convey these, you will tap into three critical motivators that increase successful engagement:</a:t>
            </a:r>
          </a:p>
          <a:p>
            <a:pPr lvl="1"/>
            <a:r>
              <a:rPr lang="en-US" sz="4000" dirty="0" smtClean="0"/>
              <a:t>The need for meaning and purpose</a:t>
            </a:r>
          </a:p>
          <a:p>
            <a:pPr lvl="1"/>
            <a:r>
              <a:rPr lang="en-US" sz="4000" dirty="0" smtClean="0"/>
              <a:t>The desire to matter</a:t>
            </a:r>
          </a:p>
          <a:p>
            <a:pPr lvl="1"/>
            <a:r>
              <a:rPr lang="en-US" sz="4000" dirty="0" smtClean="0"/>
              <a:t>The desire for esteem</a:t>
            </a:r>
            <a:endParaRPr lang="en-US" sz="4000" dirty="0"/>
          </a:p>
        </p:txBody>
      </p:sp>
      <p:pic>
        <p:nvPicPr>
          <p:cNvPr id="4" name="details_preview_basket_img" descr="http://previews.123rf.com/images/iqoncept/iqoncept1103/iqoncept110300018/8989836-a-pyramid-depicting-maslow-s-hierarchy-of-needs-with-levels-for-physiological-needs-safety-and-secu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029722"/>
            <a:ext cx="2971800" cy="2667000"/>
          </a:xfrm>
          <a:prstGeom prst="rect">
            <a:avLst/>
          </a:prstGeom>
          <a:noFill/>
          <a:ln>
            <a:noFill/>
          </a:ln>
        </p:spPr>
      </p:pic>
      <p:sp>
        <p:nvSpPr>
          <p:cNvPr id="5" name="Slide Number Placeholder 4"/>
          <p:cNvSpPr>
            <a:spLocks noGrp="1"/>
          </p:cNvSpPr>
          <p:nvPr>
            <p:ph type="sldNum" sz="quarter" idx="12"/>
          </p:nvPr>
        </p:nvSpPr>
        <p:spPr/>
        <p:txBody>
          <a:bodyPr/>
          <a:lstStyle/>
          <a:p>
            <a:fld id="{309D6B49-48C8-4C35-8AFB-01DC488234AA}" type="slidenum">
              <a:rPr lang="en-US" smtClean="0"/>
              <a:t>15</a:t>
            </a:fld>
            <a:endParaRPr lang="en-US"/>
          </a:p>
        </p:txBody>
      </p:sp>
      <p:pic>
        <p:nvPicPr>
          <p:cNvPr id="6" name="Picture 5" descr="https://farm6.staticflickr.com/5509/9730894552_47507ab767_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886200"/>
            <a:ext cx="3257550" cy="2810522"/>
          </a:xfrm>
          <a:prstGeom prst="rect">
            <a:avLst/>
          </a:prstGeom>
          <a:noFill/>
          <a:ln>
            <a:noFill/>
          </a:ln>
        </p:spPr>
      </p:pic>
    </p:spTree>
    <p:extLst>
      <p:ext uri="{BB962C8B-B14F-4D97-AF65-F5344CB8AC3E}">
        <p14:creationId xmlns:p14="http://schemas.microsoft.com/office/powerpoint/2010/main" val="3558920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868362"/>
          </a:xfrm>
        </p:spPr>
        <p:txBody>
          <a:bodyPr>
            <a:noAutofit/>
          </a:bodyPr>
          <a:lstStyle/>
          <a:p>
            <a:r>
              <a:rPr lang="en-US" sz="5500" dirty="0" smtClean="0"/>
              <a:t>So Remember…</a:t>
            </a:r>
            <a:endParaRPr lang="en-US" sz="5500" dirty="0"/>
          </a:p>
        </p:txBody>
      </p:sp>
      <p:sp>
        <p:nvSpPr>
          <p:cNvPr id="3" name="Content Placeholder 2"/>
          <p:cNvSpPr>
            <a:spLocks noGrp="1"/>
          </p:cNvSpPr>
          <p:nvPr>
            <p:ph sz="quarter" idx="1"/>
          </p:nvPr>
        </p:nvSpPr>
        <p:spPr>
          <a:xfrm>
            <a:off x="228600" y="1524000"/>
            <a:ext cx="8458200" cy="4953000"/>
          </a:xfrm>
        </p:spPr>
        <p:txBody>
          <a:bodyPr>
            <a:noAutofit/>
          </a:bodyPr>
          <a:lstStyle/>
          <a:p>
            <a:r>
              <a:rPr lang="en-US" sz="4300" dirty="0" smtClean="0"/>
              <a:t>Every choice, action, and communication you have during the first three months in particular has potential consequences—every decision carries and implicit message about you, your unit, and your organization</a:t>
            </a:r>
            <a:endParaRPr lang="en-US" sz="4300" dirty="0"/>
          </a:p>
        </p:txBody>
      </p:sp>
      <p:sp>
        <p:nvSpPr>
          <p:cNvPr id="4" name="Slide Number Placeholder 3"/>
          <p:cNvSpPr>
            <a:spLocks noGrp="1"/>
          </p:cNvSpPr>
          <p:nvPr>
            <p:ph type="sldNum" sz="quarter" idx="12"/>
          </p:nvPr>
        </p:nvSpPr>
        <p:spPr/>
        <p:txBody>
          <a:bodyPr/>
          <a:lstStyle/>
          <a:p>
            <a:fld id="{309D6B49-48C8-4C35-8AFB-01DC488234AA}" type="slidenum">
              <a:rPr lang="en-US" smtClean="0"/>
              <a:t>16</a:t>
            </a:fld>
            <a:endParaRPr lang="en-US"/>
          </a:p>
        </p:txBody>
      </p:sp>
    </p:spTree>
    <p:extLst>
      <p:ext uri="{BB962C8B-B14F-4D97-AF65-F5344CB8AC3E}">
        <p14:creationId xmlns:p14="http://schemas.microsoft.com/office/powerpoint/2010/main" val="404804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3800" dirty="0" smtClean="0"/>
              <a:t>And Now a Special Word About Millennials</a:t>
            </a:r>
            <a:endParaRPr lang="en-US" sz="3800" dirty="0"/>
          </a:p>
        </p:txBody>
      </p:sp>
      <p:sp>
        <p:nvSpPr>
          <p:cNvPr id="3" name="Content Placeholder 2"/>
          <p:cNvSpPr>
            <a:spLocks noGrp="1"/>
          </p:cNvSpPr>
          <p:nvPr>
            <p:ph sz="quarter" idx="1"/>
          </p:nvPr>
        </p:nvSpPr>
        <p:spPr>
          <a:xfrm>
            <a:off x="152400" y="1447800"/>
            <a:ext cx="8534400" cy="5257800"/>
          </a:xfrm>
        </p:spPr>
        <p:txBody>
          <a:bodyPr>
            <a:normAutofit lnSpcReduction="10000"/>
          </a:bodyPr>
          <a:lstStyle/>
          <a:p>
            <a:r>
              <a:rPr lang="en-US" sz="4200" dirty="0" smtClean="0"/>
              <a:t>Most Millennials will expect strong onboarding efforts—don’t leave them behind</a:t>
            </a:r>
          </a:p>
          <a:p>
            <a:endParaRPr lang="en-US" sz="4200" dirty="0" smtClean="0"/>
          </a:p>
          <a:p>
            <a:endParaRPr lang="en-US" sz="4200" dirty="0" smtClean="0"/>
          </a:p>
          <a:p>
            <a:endParaRPr lang="en-US" sz="4200" dirty="0" smtClean="0"/>
          </a:p>
          <a:p>
            <a:endParaRPr lang="en-US" sz="4200" dirty="0"/>
          </a:p>
          <a:p>
            <a:pPr marL="0" lvl="0" indent="0">
              <a:buClr>
                <a:srgbClr val="D34817"/>
              </a:buClr>
              <a:buNone/>
            </a:pPr>
            <a:r>
              <a:rPr lang="en-US" sz="2100" dirty="0" smtClean="0">
                <a:solidFill>
                  <a:prstClr val="black"/>
                </a:solidFill>
              </a:rPr>
              <a:t>                                                          </a:t>
            </a:r>
          </a:p>
          <a:p>
            <a:pPr marL="0" lvl="0" indent="0">
              <a:buClr>
                <a:srgbClr val="D34817"/>
              </a:buClr>
              <a:buNone/>
            </a:pPr>
            <a:r>
              <a:rPr lang="en-US" sz="2100" dirty="0">
                <a:solidFill>
                  <a:prstClr val="black"/>
                </a:solidFill>
              </a:rPr>
              <a:t> </a:t>
            </a:r>
            <a:r>
              <a:rPr lang="en-US" sz="2100" dirty="0" smtClean="0">
                <a:solidFill>
                  <a:prstClr val="black"/>
                </a:solidFill>
              </a:rPr>
              <a:t>                                              </a:t>
            </a:r>
            <a:r>
              <a:rPr lang="en-US" sz="2500" dirty="0" smtClean="0">
                <a:solidFill>
                  <a:prstClr val="black"/>
                </a:solidFill>
              </a:rPr>
              <a:t>“Don’t </a:t>
            </a:r>
            <a:r>
              <a:rPr lang="en-US" sz="2500" dirty="0">
                <a:solidFill>
                  <a:prstClr val="black"/>
                </a:solidFill>
              </a:rPr>
              <a:t>you dare ignore </a:t>
            </a:r>
            <a:r>
              <a:rPr lang="en-US" sz="2500" dirty="0" smtClean="0">
                <a:solidFill>
                  <a:prstClr val="black"/>
                </a:solidFill>
              </a:rPr>
              <a:t>us”</a:t>
            </a:r>
            <a:endParaRPr lang="en-US" sz="2500" dirty="0">
              <a:solidFill>
                <a:prstClr val="black"/>
              </a:solidFill>
            </a:endParaRPr>
          </a:p>
          <a:p>
            <a:endParaRPr lang="en-US" sz="2500" dirty="0" smtClean="0"/>
          </a:p>
          <a:p>
            <a:endParaRPr lang="en-US" sz="4000" dirty="0" smtClean="0"/>
          </a:p>
          <a:p>
            <a:endParaRPr lang="en-US" sz="4000" dirty="0"/>
          </a:p>
        </p:txBody>
      </p:sp>
      <p:sp>
        <p:nvSpPr>
          <p:cNvPr id="5" name="Slide Number Placeholder 4"/>
          <p:cNvSpPr>
            <a:spLocks noGrp="1"/>
          </p:cNvSpPr>
          <p:nvPr>
            <p:ph type="sldNum" sz="quarter" idx="12"/>
          </p:nvPr>
        </p:nvSpPr>
        <p:spPr/>
        <p:txBody>
          <a:bodyPr/>
          <a:lstStyle/>
          <a:p>
            <a:fld id="{309D6B49-48C8-4C35-8AFB-01DC488234AA}" type="slidenum">
              <a:rPr lang="en-US" smtClean="0"/>
              <a:t>17</a:t>
            </a:fld>
            <a:endParaRPr lang="en-US"/>
          </a:p>
        </p:txBody>
      </p:sp>
      <p:pic>
        <p:nvPicPr>
          <p:cNvPr id="1026" name="Picture 2" descr="G:\Office of Professional Development\Workforce Planning and Training Section\Worforce and Succession Planning--Hamman's files\Seminal Workforce Planning Document\iStock Photos\3256612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934070"/>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992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792162"/>
          </a:xfrm>
        </p:spPr>
        <p:txBody>
          <a:bodyPr>
            <a:normAutofit/>
          </a:bodyPr>
          <a:lstStyle/>
          <a:p>
            <a:r>
              <a:rPr lang="en-US" sz="3800" dirty="0" smtClean="0"/>
              <a:t>And Now a Special Word About Millennials</a:t>
            </a:r>
            <a:endParaRPr lang="en-US" sz="3800" dirty="0"/>
          </a:p>
        </p:txBody>
      </p:sp>
      <p:sp>
        <p:nvSpPr>
          <p:cNvPr id="3" name="Content Placeholder 2"/>
          <p:cNvSpPr>
            <a:spLocks noGrp="1"/>
          </p:cNvSpPr>
          <p:nvPr>
            <p:ph sz="quarter" idx="1"/>
          </p:nvPr>
        </p:nvSpPr>
        <p:spPr>
          <a:xfrm>
            <a:off x="189390" y="1219200"/>
            <a:ext cx="8458200" cy="4953000"/>
          </a:xfrm>
        </p:spPr>
        <p:txBody>
          <a:bodyPr>
            <a:normAutofit/>
          </a:bodyPr>
          <a:lstStyle/>
          <a:p>
            <a:pPr lvl="0">
              <a:buClr>
                <a:srgbClr val="D34817"/>
              </a:buClr>
            </a:pPr>
            <a:r>
              <a:rPr lang="en-US" sz="3500" dirty="0" smtClean="0">
                <a:solidFill>
                  <a:prstClr val="black"/>
                </a:solidFill>
              </a:rPr>
              <a:t>Keep </a:t>
            </a:r>
            <a:r>
              <a:rPr lang="en-US" sz="3500" dirty="0">
                <a:solidFill>
                  <a:prstClr val="black"/>
                </a:solidFill>
              </a:rPr>
              <a:t>“score”: they identify </a:t>
            </a:r>
            <a:r>
              <a:rPr lang="en-US" sz="3500" dirty="0" smtClean="0">
                <a:solidFill>
                  <a:prstClr val="black"/>
                </a:solidFill>
              </a:rPr>
              <a:t>with bench-</a:t>
            </a:r>
          </a:p>
          <a:p>
            <a:pPr marL="0" lvl="0" indent="0">
              <a:buClr>
                <a:srgbClr val="D34817"/>
              </a:buClr>
              <a:buNone/>
            </a:pPr>
            <a:r>
              <a:rPr lang="en-US" sz="3500" dirty="0" smtClean="0">
                <a:solidFill>
                  <a:prstClr val="black"/>
                </a:solidFill>
              </a:rPr>
              <a:t>   marks and measures of success/leveling </a:t>
            </a:r>
            <a:endParaRPr lang="en-US" sz="3500" dirty="0">
              <a:solidFill>
                <a:prstClr val="black"/>
              </a:solidFill>
            </a:endParaRPr>
          </a:p>
          <a:p>
            <a:pPr>
              <a:buClr>
                <a:srgbClr val="D34817"/>
              </a:buClr>
            </a:pPr>
            <a:r>
              <a:rPr lang="en-US" sz="3500" dirty="0" smtClean="0"/>
              <a:t>Everyone gets a trophy</a:t>
            </a:r>
          </a:p>
          <a:p>
            <a:pPr lvl="0">
              <a:buClr>
                <a:srgbClr val="D34817"/>
              </a:buClr>
            </a:pPr>
            <a:r>
              <a:rPr lang="en-US" sz="3500" dirty="0">
                <a:solidFill>
                  <a:prstClr val="black"/>
                </a:solidFill>
              </a:rPr>
              <a:t>Strike a balance </a:t>
            </a:r>
            <a:r>
              <a:rPr lang="en-US" sz="3500" dirty="0" smtClean="0">
                <a:solidFill>
                  <a:prstClr val="black"/>
                </a:solidFill>
              </a:rPr>
              <a:t>between structure and </a:t>
            </a:r>
          </a:p>
          <a:p>
            <a:pPr marL="0" lvl="0" indent="0">
              <a:buClr>
                <a:srgbClr val="D34817"/>
              </a:buClr>
              <a:buNone/>
            </a:pPr>
            <a:r>
              <a:rPr lang="en-US" sz="3500" dirty="0">
                <a:solidFill>
                  <a:prstClr val="black"/>
                </a:solidFill>
              </a:rPr>
              <a:t> </a:t>
            </a:r>
            <a:r>
              <a:rPr lang="en-US" sz="3500" dirty="0" smtClean="0">
                <a:solidFill>
                  <a:prstClr val="black"/>
                </a:solidFill>
              </a:rPr>
              <a:t>  autonomy</a:t>
            </a:r>
          </a:p>
          <a:p>
            <a:pPr>
              <a:buClr>
                <a:srgbClr val="D34817"/>
              </a:buClr>
            </a:pPr>
            <a:r>
              <a:rPr lang="en-US" sz="3500" dirty="0" smtClean="0">
                <a:solidFill>
                  <a:prstClr val="black"/>
                </a:solidFill>
              </a:rPr>
              <a:t>It’s now about </a:t>
            </a:r>
          </a:p>
          <a:p>
            <a:pPr marL="0" indent="0">
              <a:buClr>
                <a:srgbClr val="D34817"/>
              </a:buClr>
              <a:buNone/>
            </a:pPr>
            <a:r>
              <a:rPr lang="en-US" sz="3500" dirty="0">
                <a:solidFill>
                  <a:prstClr val="black"/>
                </a:solidFill>
              </a:rPr>
              <a:t> </a:t>
            </a:r>
            <a:r>
              <a:rPr lang="en-US" sz="3500" dirty="0" smtClean="0">
                <a:solidFill>
                  <a:prstClr val="black"/>
                </a:solidFill>
              </a:rPr>
              <a:t>  “work life </a:t>
            </a:r>
            <a:r>
              <a:rPr lang="en-US" sz="3500" i="1" dirty="0" smtClean="0">
                <a:solidFill>
                  <a:prstClr val="black"/>
                </a:solidFill>
              </a:rPr>
              <a:t>integration</a:t>
            </a:r>
            <a:r>
              <a:rPr lang="en-US" sz="3500" dirty="0" smtClean="0">
                <a:solidFill>
                  <a:prstClr val="black"/>
                </a:solidFill>
              </a:rPr>
              <a:t>”</a:t>
            </a:r>
            <a:endParaRPr lang="en-US" sz="3500" dirty="0">
              <a:solidFill>
                <a:prstClr val="black"/>
              </a:solidFill>
            </a:endParaRPr>
          </a:p>
          <a:p>
            <a:endParaRPr lang="en-US" sz="3500" dirty="0" smtClean="0"/>
          </a:p>
          <a:p>
            <a:pPr marL="0" indent="0">
              <a:buNone/>
            </a:pPr>
            <a:endParaRPr lang="en-US" sz="3500" dirty="0"/>
          </a:p>
          <a:p>
            <a:pPr marL="0" indent="0">
              <a:buNone/>
            </a:pPr>
            <a:endParaRPr lang="en-US" sz="3500" dirty="0" smtClean="0"/>
          </a:p>
        </p:txBody>
      </p:sp>
      <p:sp>
        <p:nvSpPr>
          <p:cNvPr id="8" name="Slide Number Placeholder 7"/>
          <p:cNvSpPr>
            <a:spLocks noGrp="1"/>
          </p:cNvSpPr>
          <p:nvPr>
            <p:ph type="sldNum" sz="quarter" idx="12"/>
          </p:nvPr>
        </p:nvSpPr>
        <p:spPr/>
        <p:txBody>
          <a:bodyPr/>
          <a:lstStyle/>
          <a:p>
            <a:fld id="{309D6B49-48C8-4C35-8AFB-01DC488234AA}" type="slidenum">
              <a:rPr lang="en-US" smtClean="0"/>
              <a:t>18</a:t>
            </a:fld>
            <a:endParaRPr lang="en-US"/>
          </a:p>
        </p:txBody>
      </p:sp>
      <p:pic>
        <p:nvPicPr>
          <p:cNvPr id="1026" name="Picture 2" descr="G:\Office of Professional Development\Workforce Planning and Training Section\Worforce and Succession Planning--Hamman's files\Seminal Workforce Planning Document\iStock Photos\4590071_xx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71" r="19116"/>
          <a:stretch/>
        </p:blipFill>
        <p:spPr bwMode="auto">
          <a:xfrm>
            <a:off x="7467600" y="1828800"/>
            <a:ext cx="1597981" cy="3810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G:\Office of Professional Development\Workforce Planning and Training Section\Worforce and Succession Planning--Hamman's files\Seminal Workforce Planning Document\iStock Photos\25501242_x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4038600"/>
            <a:ext cx="3276600" cy="249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11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normAutofit fontScale="90000"/>
          </a:bodyPr>
          <a:lstStyle/>
          <a:p>
            <a:r>
              <a:rPr lang="en-US" sz="5000" dirty="0" smtClean="0"/>
              <a:t>A Word About Transfers</a:t>
            </a:r>
            <a:endParaRPr lang="en-US" sz="5000" dirty="0"/>
          </a:p>
        </p:txBody>
      </p:sp>
      <p:sp>
        <p:nvSpPr>
          <p:cNvPr id="3" name="Content Placeholder 2"/>
          <p:cNvSpPr>
            <a:spLocks noGrp="1"/>
          </p:cNvSpPr>
          <p:nvPr>
            <p:ph sz="quarter" idx="1"/>
          </p:nvPr>
        </p:nvSpPr>
        <p:spPr>
          <a:xfrm>
            <a:off x="304800" y="1219200"/>
            <a:ext cx="8382000" cy="4800600"/>
          </a:xfrm>
        </p:spPr>
        <p:txBody>
          <a:bodyPr>
            <a:noAutofit/>
          </a:bodyPr>
          <a:lstStyle/>
          <a:p>
            <a:r>
              <a:rPr lang="en-US" sz="4300" dirty="0" smtClean="0"/>
              <a:t>The hidden danger is to think </a:t>
            </a:r>
          </a:p>
          <a:p>
            <a:pPr marL="0" indent="0">
              <a:buNone/>
            </a:pPr>
            <a:r>
              <a:rPr lang="en-US" sz="4300" dirty="0"/>
              <a:t> </a:t>
            </a:r>
            <a:r>
              <a:rPr lang="en-US" sz="4300" dirty="0" smtClean="0"/>
              <a:t> they don’t need onboarding since </a:t>
            </a:r>
          </a:p>
          <a:p>
            <a:pPr marL="0" indent="0">
              <a:buNone/>
            </a:pPr>
            <a:r>
              <a:rPr lang="en-US" sz="4300" dirty="0"/>
              <a:t> </a:t>
            </a:r>
            <a:r>
              <a:rPr lang="en-US" sz="4300" dirty="0" smtClean="0"/>
              <a:t> they have already “worked for the state”</a:t>
            </a:r>
          </a:p>
          <a:p>
            <a:r>
              <a:rPr lang="en-US" sz="4300" dirty="0" smtClean="0"/>
              <a:t>We’ve seen this fail firsthand</a:t>
            </a:r>
          </a:p>
          <a:p>
            <a:r>
              <a:rPr lang="en-US" sz="4300" dirty="0" smtClean="0"/>
              <a:t>Transfers deserve all the time and attention as newbies, but maybe for not as long</a:t>
            </a:r>
          </a:p>
        </p:txBody>
      </p:sp>
      <p:sp>
        <p:nvSpPr>
          <p:cNvPr id="5" name="Slide Number Placeholder 4"/>
          <p:cNvSpPr>
            <a:spLocks noGrp="1"/>
          </p:cNvSpPr>
          <p:nvPr>
            <p:ph type="sldNum" sz="quarter" idx="12"/>
          </p:nvPr>
        </p:nvSpPr>
        <p:spPr/>
        <p:txBody>
          <a:bodyPr/>
          <a:lstStyle/>
          <a:p>
            <a:fld id="{309D6B49-48C8-4C35-8AFB-01DC488234AA}" type="slidenum">
              <a:rPr lang="en-US" smtClean="0"/>
              <a:t>19</a:t>
            </a:fld>
            <a:endParaRPr lang="en-US"/>
          </a:p>
        </p:txBody>
      </p:sp>
      <p:pic>
        <p:nvPicPr>
          <p:cNvPr id="6146" name="Picture 2" descr="G:\Office of Professional Development\Workforce Planning and Training Section\Worforce and Succession Planning--Hamman's files\Seminal Workforce Planning Document\iStock Photos\12840824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52400"/>
            <a:ext cx="1981834"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12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a:bodyPr>
          <a:lstStyle/>
          <a:p>
            <a:r>
              <a:rPr lang="en-US" sz="5500" dirty="0" smtClean="0"/>
              <a:t>Today’s Topics</a:t>
            </a:r>
            <a:endParaRPr lang="en-US" sz="5500" dirty="0"/>
          </a:p>
        </p:txBody>
      </p:sp>
      <p:sp>
        <p:nvSpPr>
          <p:cNvPr id="3" name="Content Placeholder 2"/>
          <p:cNvSpPr>
            <a:spLocks noGrp="1"/>
          </p:cNvSpPr>
          <p:nvPr>
            <p:ph sz="quarter" idx="1"/>
          </p:nvPr>
        </p:nvSpPr>
        <p:spPr>
          <a:xfrm>
            <a:off x="381000" y="1295400"/>
            <a:ext cx="8305800" cy="5105400"/>
          </a:xfrm>
        </p:spPr>
        <p:txBody>
          <a:bodyPr>
            <a:noAutofit/>
          </a:bodyPr>
          <a:lstStyle/>
          <a:p>
            <a:r>
              <a:rPr lang="en-US" sz="4000" dirty="0" smtClean="0"/>
              <a:t>Why onboard?</a:t>
            </a:r>
          </a:p>
          <a:p>
            <a:r>
              <a:rPr lang="en-US" sz="4000" dirty="0" smtClean="0"/>
              <a:t>Onboarding defined</a:t>
            </a:r>
          </a:p>
          <a:p>
            <a:r>
              <a:rPr lang="en-US" sz="4000" dirty="0" smtClean="0"/>
              <a:t>Onboarding versus orientation</a:t>
            </a:r>
          </a:p>
          <a:p>
            <a:r>
              <a:rPr lang="en-US" sz="4000" dirty="0" smtClean="0"/>
              <a:t>Your new staff’s psychology</a:t>
            </a:r>
          </a:p>
          <a:p>
            <a:r>
              <a:rPr lang="en-US" sz="4000" dirty="0" smtClean="0"/>
              <a:t>What about those millennials?</a:t>
            </a:r>
          </a:p>
          <a:p>
            <a:r>
              <a:rPr lang="en-US" sz="4000" dirty="0" smtClean="0"/>
              <a:t>Onboarding best practices</a:t>
            </a:r>
          </a:p>
          <a:p>
            <a:r>
              <a:rPr lang="en-US" sz="4000" dirty="0" smtClean="0"/>
              <a:t>Handling staff issues and new hire dynamics</a:t>
            </a:r>
            <a:endParaRPr lang="en-US" sz="4000" dirty="0"/>
          </a:p>
        </p:txBody>
      </p:sp>
      <p:sp>
        <p:nvSpPr>
          <p:cNvPr id="5" name="Slide Number Placeholder 4"/>
          <p:cNvSpPr>
            <a:spLocks noGrp="1"/>
          </p:cNvSpPr>
          <p:nvPr>
            <p:ph type="sldNum" sz="quarter" idx="12"/>
          </p:nvPr>
        </p:nvSpPr>
        <p:spPr/>
        <p:txBody>
          <a:bodyPr/>
          <a:lstStyle/>
          <a:p>
            <a:fld id="{309D6B49-48C8-4C35-8AFB-01DC488234AA}" type="slidenum">
              <a:rPr lang="en-US" smtClean="0"/>
              <a:t>2</a:t>
            </a:fld>
            <a:endParaRPr lang="en-US"/>
          </a:p>
        </p:txBody>
      </p:sp>
      <p:pic>
        <p:nvPicPr>
          <p:cNvPr id="7170" name="Picture 2" descr="G:\Office of Professional Development\Workforce Planning and Training Section\Worforce and Succession Planning--Hamman's files\Seminal Workforce Planning Document\iStock Photos\19265949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52400"/>
            <a:ext cx="2819400" cy="269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17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6000" dirty="0" smtClean="0"/>
              <a:t>Onboarding Phases</a:t>
            </a:r>
            <a:endParaRPr lang="en-US" sz="6000" dirty="0"/>
          </a:p>
        </p:txBody>
      </p:sp>
      <p:sp>
        <p:nvSpPr>
          <p:cNvPr id="3" name="Content Placeholder 2"/>
          <p:cNvSpPr>
            <a:spLocks noGrp="1"/>
          </p:cNvSpPr>
          <p:nvPr>
            <p:ph sz="quarter" idx="1"/>
          </p:nvPr>
        </p:nvSpPr>
        <p:spPr>
          <a:xfrm>
            <a:off x="228600" y="1905000"/>
            <a:ext cx="8686800" cy="4114800"/>
          </a:xfrm>
        </p:spPr>
        <p:txBody>
          <a:bodyPr/>
          <a:lstStyle/>
          <a:p>
            <a:pPr algn="ctr"/>
            <a:r>
              <a:rPr lang="en-US" sz="5200" dirty="0" smtClean="0"/>
              <a:t>There are four critical phases:</a:t>
            </a:r>
          </a:p>
          <a:p>
            <a:endParaRPr lang="en-US" dirty="0"/>
          </a:p>
          <a:p>
            <a:endParaRPr lang="en-US" dirty="0" smtClean="0"/>
          </a:p>
        </p:txBody>
      </p:sp>
      <p:graphicFrame>
        <p:nvGraphicFramePr>
          <p:cNvPr id="4" name="Diagram 3"/>
          <p:cNvGraphicFramePr/>
          <p:nvPr>
            <p:extLst>
              <p:ext uri="{D42A27DB-BD31-4B8C-83A1-F6EECF244321}">
                <p14:modId xmlns:p14="http://schemas.microsoft.com/office/powerpoint/2010/main" val="4188690896"/>
              </p:ext>
            </p:extLst>
          </p:nvPr>
        </p:nvGraphicFramePr>
        <p:xfrm>
          <a:off x="381000" y="1905000"/>
          <a:ext cx="6400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553200" y="3302963"/>
            <a:ext cx="2438400" cy="1098812"/>
            <a:chOff x="401395" y="1482593"/>
            <a:chExt cx="3193132" cy="1098812"/>
          </a:xfrm>
        </p:grpSpPr>
        <p:sp>
          <p:nvSpPr>
            <p:cNvPr id="6" name="Chevron 5"/>
            <p:cNvSpPr/>
            <p:nvPr/>
          </p:nvSpPr>
          <p:spPr>
            <a:xfrm>
              <a:off x="401395" y="1482593"/>
              <a:ext cx="3193132" cy="109881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3100" dirty="0">
                  <a:solidFill>
                    <a:prstClr val="white"/>
                  </a:solidFill>
                </a:rPr>
                <a:t>First 90 Days year)</a:t>
              </a:r>
            </a:p>
          </p:txBody>
        </p:sp>
        <p:sp>
          <p:nvSpPr>
            <p:cNvPr id="7" name="Chevron 4"/>
            <p:cNvSpPr/>
            <p:nvPr/>
          </p:nvSpPr>
          <p:spPr>
            <a:xfrm>
              <a:off x="551660" y="1482593"/>
              <a:ext cx="1648220" cy="1098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4026" tIns="68009" rIns="68009" bIns="68009" numCol="1" spcCol="1270" anchor="ctr" anchorCtr="0">
              <a:noAutofit/>
            </a:bodyPr>
            <a:lstStyle/>
            <a:p>
              <a:pPr algn="ctr" defTabSz="2266950">
                <a:lnSpc>
                  <a:spcPct val="90000"/>
                </a:lnSpc>
                <a:spcBef>
                  <a:spcPct val="0"/>
                </a:spcBef>
                <a:spcAft>
                  <a:spcPct val="35000"/>
                </a:spcAft>
              </a:pPr>
              <a:endParaRPr lang="en-US" sz="5100">
                <a:solidFill>
                  <a:prstClr val="white"/>
                </a:solidFill>
              </a:endParaRPr>
            </a:p>
          </p:txBody>
        </p:sp>
      </p:grpSp>
      <p:sp>
        <p:nvSpPr>
          <p:cNvPr id="9" name="Slide Number Placeholder 8"/>
          <p:cNvSpPr>
            <a:spLocks noGrp="1"/>
          </p:cNvSpPr>
          <p:nvPr>
            <p:ph type="sldNum" sz="quarter" idx="12"/>
          </p:nvPr>
        </p:nvSpPr>
        <p:spPr/>
        <p:txBody>
          <a:bodyPr/>
          <a:lstStyle/>
          <a:p>
            <a:fld id="{ADC7E033-291D-4E07-A3AF-94734D901D4E}" type="slidenum">
              <a:rPr lang="en-US" smtClean="0"/>
              <a:pPr/>
              <a:t>20</a:t>
            </a:fld>
            <a:endParaRPr lang="en-US"/>
          </a:p>
        </p:txBody>
      </p:sp>
    </p:spTree>
    <p:extLst>
      <p:ext uri="{BB962C8B-B14F-4D97-AF65-F5344CB8AC3E}">
        <p14:creationId xmlns:p14="http://schemas.microsoft.com/office/powerpoint/2010/main" val="2794002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sz="5300" dirty="0" smtClean="0"/>
              <a:t>Before Your Employee Starts</a:t>
            </a:r>
            <a:endParaRPr lang="en-US" sz="5300" dirty="0"/>
          </a:p>
        </p:txBody>
      </p:sp>
      <p:sp>
        <p:nvSpPr>
          <p:cNvPr id="3" name="Content Placeholder 2"/>
          <p:cNvSpPr>
            <a:spLocks noGrp="1"/>
          </p:cNvSpPr>
          <p:nvPr>
            <p:ph sz="quarter" idx="1"/>
          </p:nvPr>
        </p:nvSpPr>
        <p:spPr>
          <a:xfrm>
            <a:off x="228600" y="1676400"/>
            <a:ext cx="8458200" cy="4343400"/>
          </a:xfrm>
        </p:spPr>
        <p:txBody>
          <a:bodyPr>
            <a:normAutofit/>
          </a:bodyPr>
          <a:lstStyle/>
          <a:p>
            <a:r>
              <a:rPr lang="en-US" sz="4400" dirty="0" smtClean="0"/>
              <a:t>Inform current staff; ask what they wish </a:t>
            </a:r>
            <a:r>
              <a:rPr lang="en-US" sz="4400" i="1" dirty="0" smtClean="0"/>
              <a:t>they</a:t>
            </a:r>
            <a:r>
              <a:rPr lang="en-US" sz="4400" dirty="0" smtClean="0"/>
              <a:t> would have known when they started (you might be surprised)</a:t>
            </a:r>
          </a:p>
          <a:p>
            <a:r>
              <a:rPr lang="en-US" sz="4400" dirty="0" smtClean="0"/>
              <a:t>Secure a “Welcome” letter from your Branch Chief or Deputy Director</a:t>
            </a:r>
            <a:endParaRPr lang="en-US" sz="4400" dirty="0"/>
          </a:p>
        </p:txBody>
      </p:sp>
      <p:sp>
        <p:nvSpPr>
          <p:cNvPr id="4" name="Slide Number Placeholder 3"/>
          <p:cNvSpPr>
            <a:spLocks noGrp="1"/>
          </p:cNvSpPr>
          <p:nvPr>
            <p:ph type="sldNum" sz="quarter" idx="12"/>
          </p:nvPr>
        </p:nvSpPr>
        <p:spPr/>
        <p:txBody>
          <a:bodyPr/>
          <a:lstStyle/>
          <a:p>
            <a:fld id="{309D6B49-48C8-4C35-8AFB-01DC488234AA}" type="slidenum">
              <a:rPr lang="en-US" smtClean="0"/>
              <a:t>21</a:t>
            </a:fld>
            <a:endParaRPr lang="en-US"/>
          </a:p>
        </p:txBody>
      </p:sp>
    </p:spTree>
    <p:extLst>
      <p:ext uri="{BB962C8B-B14F-4D97-AF65-F5344CB8AC3E}">
        <p14:creationId xmlns:p14="http://schemas.microsoft.com/office/powerpoint/2010/main" val="171348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sz="5300" dirty="0" smtClean="0"/>
              <a:t>Before Your Employee Starts…</a:t>
            </a:r>
            <a:endParaRPr lang="en-US" sz="5300" dirty="0"/>
          </a:p>
        </p:txBody>
      </p:sp>
      <p:sp>
        <p:nvSpPr>
          <p:cNvPr id="3" name="Content Placeholder 2"/>
          <p:cNvSpPr>
            <a:spLocks noGrp="1"/>
          </p:cNvSpPr>
          <p:nvPr>
            <p:ph sz="quarter" idx="1"/>
          </p:nvPr>
        </p:nvSpPr>
        <p:spPr>
          <a:xfrm>
            <a:off x="228600" y="1447800"/>
            <a:ext cx="8763000" cy="4953000"/>
          </a:xfrm>
        </p:spPr>
        <p:txBody>
          <a:bodyPr>
            <a:normAutofit/>
          </a:bodyPr>
          <a:lstStyle/>
          <a:p>
            <a:r>
              <a:rPr lang="en-US" sz="5000" dirty="0" smtClean="0"/>
              <a:t>Call them (or email):</a:t>
            </a:r>
          </a:p>
          <a:p>
            <a:pPr lvl="1"/>
            <a:r>
              <a:rPr lang="en-US" sz="4200" dirty="0" smtClean="0"/>
              <a:t>Welcome staff to the unit</a:t>
            </a:r>
          </a:p>
          <a:p>
            <a:pPr lvl="1"/>
            <a:r>
              <a:rPr lang="en-US" sz="4200" dirty="0" smtClean="0"/>
              <a:t>Address questions and </a:t>
            </a:r>
          </a:p>
          <a:p>
            <a:pPr marL="320040" lvl="1" indent="0">
              <a:buNone/>
            </a:pPr>
            <a:r>
              <a:rPr lang="en-US" sz="4200" dirty="0" smtClean="0"/>
              <a:t>  concerns (e.g. salary)</a:t>
            </a:r>
          </a:p>
          <a:p>
            <a:pPr lvl="1"/>
            <a:r>
              <a:rPr lang="en-US" sz="4200" dirty="0" smtClean="0"/>
              <a:t>Inform about current and upcoming projects of interest</a:t>
            </a:r>
          </a:p>
          <a:p>
            <a:pPr lvl="1"/>
            <a:r>
              <a:rPr lang="en-US" sz="4200" dirty="0" smtClean="0"/>
              <a:t>Offer to provide a tour</a:t>
            </a:r>
            <a:endParaRPr lang="en-US" sz="4200" dirty="0"/>
          </a:p>
        </p:txBody>
      </p:sp>
      <p:sp>
        <p:nvSpPr>
          <p:cNvPr id="5" name="Slide Number Placeholder 4"/>
          <p:cNvSpPr>
            <a:spLocks noGrp="1"/>
          </p:cNvSpPr>
          <p:nvPr>
            <p:ph type="sldNum" sz="quarter" idx="12"/>
          </p:nvPr>
        </p:nvSpPr>
        <p:spPr/>
        <p:txBody>
          <a:bodyPr/>
          <a:lstStyle/>
          <a:p>
            <a:fld id="{309D6B49-48C8-4C35-8AFB-01DC488234AA}" type="slidenum">
              <a:rPr lang="en-US" smtClean="0"/>
              <a:t>22</a:t>
            </a:fld>
            <a:endParaRPr lang="en-US"/>
          </a:p>
        </p:txBody>
      </p:sp>
      <p:pic>
        <p:nvPicPr>
          <p:cNvPr id="9" name="Picture 8" descr="http://upload.wikimedia.org/wikipedia/commons/7/7a/Candlestick_phone.JPG"/>
          <p:cNvPicPr/>
          <p:nvPr/>
        </p:nvPicPr>
        <p:blipFill rotWithShape="1">
          <a:blip r:embed="rId3" cstate="print">
            <a:extLst>
              <a:ext uri="{28A0092B-C50C-407E-A947-70E740481C1C}">
                <a14:useLocalDpi xmlns:a14="http://schemas.microsoft.com/office/drawing/2010/main" val="0"/>
              </a:ext>
            </a:extLst>
          </a:blip>
          <a:srcRect l="15222"/>
          <a:stretch/>
        </p:blipFill>
        <p:spPr bwMode="auto">
          <a:xfrm>
            <a:off x="6477000" y="1295400"/>
            <a:ext cx="1752600" cy="3048000"/>
          </a:xfrm>
          <a:prstGeom prst="rect">
            <a:avLst/>
          </a:prstGeom>
          <a:noFill/>
          <a:ln>
            <a:noFill/>
          </a:ln>
        </p:spPr>
      </p:pic>
    </p:spTree>
    <p:extLst>
      <p:ext uri="{BB962C8B-B14F-4D97-AF65-F5344CB8AC3E}">
        <p14:creationId xmlns:p14="http://schemas.microsoft.com/office/powerpoint/2010/main" val="2616621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5300" dirty="0" smtClean="0"/>
              <a:t>Before Your Employee Starts</a:t>
            </a:r>
            <a:endParaRPr lang="en-US" sz="5300" dirty="0"/>
          </a:p>
        </p:txBody>
      </p:sp>
      <p:sp>
        <p:nvSpPr>
          <p:cNvPr id="3" name="Content Placeholder 2"/>
          <p:cNvSpPr>
            <a:spLocks noGrp="1"/>
          </p:cNvSpPr>
          <p:nvPr>
            <p:ph sz="quarter" idx="1"/>
          </p:nvPr>
        </p:nvSpPr>
        <p:spPr>
          <a:xfrm>
            <a:off x="228600" y="1676400"/>
            <a:ext cx="8458200" cy="4343400"/>
          </a:xfrm>
        </p:spPr>
        <p:txBody>
          <a:bodyPr>
            <a:normAutofit/>
          </a:bodyPr>
          <a:lstStyle/>
          <a:p>
            <a:r>
              <a:rPr lang="en-US" sz="4800" dirty="0" smtClean="0"/>
              <a:t>Direct them to website links of interest</a:t>
            </a:r>
          </a:p>
          <a:p>
            <a:r>
              <a:rPr lang="en-US" sz="4800" dirty="0" smtClean="0"/>
              <a:t>Ensure workstation is set up</a:t>
            </a:r>
          </a:p>
          <a:p>
            <a:r>
              <a:rPr lang="en-US" sz="4800" dirty="0" smtClean="0"/>
              <a:t>Badge access is arranged</a:t>
            </a:r>
            <a:endParaRPr lang="en-US" sz="4800" dirty="0"/>
          </a:p>
        </p:txBody>
      </p:sp>
      <p:sp>
        <p:nvSpPr>
          <p:cNvPr id="5" name="Slide Number Placeholder 4"/>
          <p:cNvSpPr>
            <a:spLocks noGrp="1"/>
          </p:cNvSpPr>
          <p:nvPr>
            <p:ph type="sldNum" sz="quarter" idx="12"/>
          </p:nvPr>
        </p:nvSpPr>
        <p:spPr/>
        <p:txBody>
          <a:bodyPr/>
          <a:lstStyle/>
          <a:p>
            <a:fld id="{309D6B49-48C8-4C35-8AFB-01DC488234AA}" type="slidenum">
              <a:rPr lang="en-US" smtClean="0"/>
              <a:t>23</a:t>
            </a:fld>
            <a:endParaRPr lang="en-US"/>
          </a:p>
        </p:txBody>
      </p:sp>
      <p:pic>
        <p:nvPicPr>
          <p:cNvPr id="6" name="Picture 5" descr="https://c2.staticflickr.com/8/7454/9568156463_86087625dd.jpg"/>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962400"/>
            <a:ext cx="2914650" cy="2733675"/>
          </a:xfrm>
          <a:prstGeom prst="rect">
            <a:avLst/>
          </a:prstGeom>
          <a:noFill/>
          <a:ln>
            <a:noFill/>
          </a:ln>
        </p:spPr>
      </p:pic>
    </p:spTree>
    <p:extLst>
      <p:ext uri="{BB962C8B-B14F-4D97-AF65-F5344CB8AC3E}">
        <p14:creationId xmlns:p14="http://schemas.microsoft.com/office/powerpoint/2010/main" val="18486390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5300" dirty="0" smtClean="0"/>
              <a:t>Before your Employee Starts</a:t>
            </a:r>
            <a:endParaRPr lang="en-US" sz="5300" dirty="0"/>
          </a:p>
        </p:txBody>
      </p:sp>
      <p:sp>
        <p:nvSpPr>
          <p:cNvPr id="3" name="Content Placeholder 2"/>
          <p:cNvSpPr>
            <a:spLocks noGrp="1"/>
          </p:cNvSpPr>
          <p:nvPr>
            <p:ph sz="quarter" idx="1"/>
          </p:nvPr>
        </p:nvSpPr>
        <p:spPr>
          <a:xfrm>
            <a:off x="228600" y="1447800"/>
            <a:ext cx="8458200" cy="4572000"/>
          </a:xfrm>
        </p:spPr>
        <p:txBody>
          <a:bodyPr>
            <a:normAutofit/>
          </a:bodyPr>
          <a:lstStyle/>
          <a:p>
            <a:r>
              <a:rPr lang="en-US" sz="4500" dirty="0" smtClean="0"/>
              <a:t>Make an appointment with their HR Specialist</a:t>
            </a:r>
          </a:p>
          <a:p>
            <a:r>
              <a:rPr lang="en-US" sz="4500" dirty="0" smtClean="0"/>
              <a:t>Compile relevant reference materials</a:t>
            </a:r>
            <a:endParaRPr lang="en-US" sz="4500" dirty="0"/>
          </a:p>
        </p:txBody>
      </p:sp>
      <p:sp>
        <p:nvSpPr>
          <p:cNvPr id="4" name="Slide Number Placeholder 3"/>
          <p:cNvSpPr>
            <a:spLocks noGrp="1"/>
          </p:cNvSpPr>
          <p:nvPr>
            <p:ph type="sldNum" sz="quarter" idx="12"/>
          </p:nvPr>
        </p:nvSpPr>
        <p:spPr/>
        <p:txBody>
          <a:bodyPr/>
          <a:lstStyle/>
          <a:p>
            <a:fld id="{309D6B49-48C8-4C35-8AFB-01DC488234AA}" type="slidenum">
              <a:rPr lang="en-US" smtClean="0"/>
              <a:t>24</a:t>
            </a:fld>
            <a:endParaRPr lang="en-US"/>
          </a:p>
        </p:txBody>
      </p:sp>
      <p:pic>
        <p:nvPicPr>
          <p:cNvPr id="8194" name="Picture 2" descr="G:\Office of Professional Development\Workforce Planning and Training Section\Worforce and Succession Planning--Hamman's files\Seminal Workforce Planning Document\iStock Photos\19333902_xx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0" t="4329" r="2670" b="8778"/>
          <a:stretch/>
        </p:blipFill>
        <p:spPr bwMode="auto">
          <a:xfrm>
            <a:off x="2667000" y="3581400"/>
            <a:ext cx="3429000" cy="297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833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5300" dirty="0" smtClean="0"/>
              <a:t>Before Your Employee Starts</a:t>
            </a:r>
            <a:endParaRPr lang="en-US" sz="5300" dirty="0"/>
          </a:p>
        </p:txBody>
      </p:sp>
      <p:sp>
        <p:nvSpPr>
          <p:cNvPr id="3" name="Content Placeholder 2"/>
          <p:cNvSpPr>
            <a:spLocks noGrp="1"/>
          </p:cNvSpPr>
          <p:nvPr>
            <p:ph sz="quarter" idx="1"/>
          </p:nvPr>
        </p:nvSpPr>
        <p:spPr>
          <a:xfrm>
            <a:off x="152400" y="1447800"/>
            <a:ext cx="8534400" cy="4572000"/>
          </a:xfrm>
        </p:spPr>
        <p:txBody>
          <a:bodyPr>
            <a:normAutofit/>
          </a:bodyPr>
          <a:lstStyle/>
          <a:p>
            <a:r>
              <a:rPr lang="en-US" sz="4000" dirty="0" smtClean="0"/>
              <a:t>Assign a mentor/trainer—whatever mechanism suits your unit’s culture</a:t>
            </a:r>
          </a:p>
          <a:p>
            <a:r>
              <a:rPr lang="en-US" sz="4000" dirty="0" smtClean="0"/>
              <a:t>Understand the difference between these concepts</a:t>
            </a:r>
            <a:endParaRPr lang="en-US" sz="4000" dirty="0"/>
          </a:p>
        </p:txBody>
      </p:sp>
      <p:sp>
        <p:nvSpPr>
          <p:cNvPr id="6" name="Slide Number Placeholder 5"/>
          <p:cNvSpPr>
            <a:spLocks noGrp="1"/>
          </p:cNvSpPr>
          <p:nvPr>
            <p:ph type="sldNum" sz="quarter" idx="12"/>
          </p:nvPr>
        </p:nvSpPr>
        <p:spPr/>
        <p:txBody>
          <a:bodyPr/>
          <a:lstStyle/>
          <a:p>
            <a:fld id="{309D6B49-48C8-4C35-8AFB-01DC488234AA}" type="slidenum">
              <a:rPr lang="en-US" smtClean="0"/>
              <a:t>25</a:t>
            </a:fld>
            <a:endParaRPr lang="en-US"/>
          </a:p>
        </p:txBody>
      </p:sp>
      <p:pic>
        <p:nvPicPr>
          <p:cNvPr id="9218" name="Picture 2" descr="G:\Office of Professional Development\Workforce Planning and Training Section\Worforce and Succession Planning--Hamman's files\Seminal Workforce Planning Document\iStock Photos\9282872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200" y="3358025"/>
            <a:ext cx="21590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Office of Professional Development\Workforce Planning and Training Section\Worforce and Succession Planning--Hamman's files\Seminal Workforce Planning Document\iStock Photos\5646733_x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4033321"/>
            <a:ext cx="3606942" cy="256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771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6000" dirty="0" smtClean="0"/>
              <a:t>The First Day</a:t>
            </a:r>
            <a:endParaRPr lang="en-US" sz="6000" dirty="0"/>
          </a:p>
        </p:txBody>
      </p:sp>
      <p:sp>
        <p:nvSpPr>
          <p:cNvPr id="3" name="Content Placeholder 2"/>
          <p:cNvSpPr>
            <a:spLocks noGrp="1"/>
          </p:cNvSpPr>
          <p:nvPr>
            <p:ph sz="quarter" idx="1"/>
          </p:nvPr>
        </p:nvSpPr>
        <p:spPr>
          <a:xfrm>
            <a:off x="228600" y="1600200"/>
            <a:ext cx="8458200" cy="4876800"/>
          </a:xfrm>
        </p:spPr>
        <p:txBody>
          <a:bodyPr>
            <a:noAutofit/>
          </a:bodyPr>
          <a:lstStyle/>
          <a:p>
            <a:r>
              <a:rPr lang="en-US" sz="4600" dirty="0" smtClean="0"/>
              <a:t>Be accessible </a:t>
            </a:r>
          </a:p>
          <a:p>
            <a:pPr lvl="0">
              <a:buClr>
                <a:srgbClr val="D34817"/>
              </a:buClr>
            </a:pPr>
            <a:r>
              <a:rPr lang="en-US" sz="4600" dirty="0">
                <a:solidFill>
                  <a:prstClr val="black"/>
                </a:solidFill>
              </a:rPr>
              <a:t>Give a tour of your facility </a:t>
            </a:r>
            <a:endParaRPr lang="en-US" sz="4600" dirty="0" smtClean="0">
              <a:solidFill>
                <a:prstClr val="black"/>
              </a:solidFill>
            </a:endParaRPr>
          </a:p>
          <a:p>
            <a:pPr marL="0" lvl="0" indent="0">
              <a:buClr>
                <a:srgbClr val="D34817"/>
              </a:buClr>
              <a:buNone/>
            </a:pPr>
            <a:r>
              <a:rPr lang="en-US" sz="4600" dirty="0">
                <a:solidFill>
                  <a:prstClr val="black"/>
                </a:solidFill>
              </a:rPr>
              <a:t> </a:t>
            </a:r>
            <a:r>
              <a:rPr lang="en-US" sz="4600" dirty="0" smtClean="0">
                <a:solidFill>
                  <a:prstClr val="black"/>
                </a:solidFill>
              </a:rPr>
              <a:t> (</a:t>
            </a:r>
            <a:r>
              <a:rPr lang="en-US" sz="4600" dirty="0">
                <a:solidFill>
                  <a:prstClr val="black"/>
                </a:solidFill>
              </a:rPr>
              <a:t>if not done prior to start</a:t>
            </a:r>
            <a:r>
              <a:rPr lang="en-US" sz="4600" dirty="0" smtClean="0">
                <a:solidFill>
                  <a:prstClr val="black"/>
                </a:solidFill>
              </a:rPr>
              <a:t>)</a:t>
            </a:r>
            <a:endParaRPr lang="en-US" sz="4600" dirty="0" smtClean="0"/>
          </a:p>
          <a:p>
            <a:r>
              <a:rPr lang="en-US" sz="4600" dirty="0" smtClean="0"/>
              <a:t>Introduce them around—</a:t>
            </a:r>
          </a:p>
          <a:p>
            <a:pPr marL="0" indent="0">
              <a:buNone/>
            </a:pPr>
            <a:r>
              <a:rPr lang="en-US" sz="4600" dirty="0"/>
              <a:t> </a:t>
            </a:r>
            <a:r>
              <a:rPr lang="en-US" sz="4600" dirty="0" smtClean="0"/>
              <a:t> bring in a treat?</a:t>
            </a:r>
          </a:p>
        </p:txBody>
      </p:sp>
      <p:sp>
        <p:nvSpPr>
          <p:cNvPr id="5" name="Slide Number Placeholder 4"/>
          <p:cNvSpPr>
            <a:spLocks noGrp="1"/>
          </p:cNvSpPr>
          <p:nvPr>
            <p:ph type="sldNum" sz="quarter" idx="12"/>
          </p:nvPr>
        </p:nvSpPr>
        <p:spPr/>
        <p:txBody>
          <a:bodyPr/>
          <a:lstStyle/>
          <a:p>
            <a:fld id="{309D6B49-48C8-4C35-8AFB-01DC488234AA}" type="slidenum">
              <a:rPr lang="en-US" smtClean="0"/>
              <a:t>26</a:t>
            </a:fld>
            <a:endParaRPr lang="en-US"/>
          </a:p>
        </p:txBody>
      </p:sp>
      <p:pic>
        <p:nvPicPr>
          <p:cNvPr id="10" name="Picture 9" descr="https://farm8.staticflickr.com/7023/6605908547_f8c2c3a9e5_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495800"/>
            <a:ext cx="2696210" cy="2085975"/>
          </a:xfrm>
          <a:prstGeom prst="rect">
            <a:avLst/>
          </a:prstGeom>
          <a:noFill/>
          <a:ln>
            <a:noFill/>
          </a:ln>
        </p:spPr>
      </p:pic>
      <p:pic>
        <p:nvPicPr>
          <p:cNvPr id="8194" name="Picture 2" descr="G:\Office of Professional Development\Workforce Planning and Training Section\Worforce and Succession Planning--Hamman's files\Seminal Workforce Planning Document\iStock Photos\24208544_x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3810" y="228600"/>
            <a:ext cx="2438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393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noAutofit/>
          </a:bodyPr>
          <a:lstStyle/>
          <a:p>
            <a:r>
              <a:rPr lang="en-US" sz="6000" dirty="0" smtClean="0"/>
              <a:t>The First Day</a:t>
            </a:r>
            <a:endParaRPr lang="en-US" sz="6000" dirty="0"/>
          </a:p>
        </p:txBody>
      </p:sp>
      <p:sp>
        <p:nvSpPr>
          <p:cNvPr id="3" name="Content Placeholder 2"/>
          <p:cNvSpPr>
            <a:spLocks noGrp="1"/>
          </p:cNvSpPr>
          <p:nvPr>
            <p:ph sz="quarter" idx="1"/>
          </p:nvPr>
        </p:nvSpPr>
        <p:spPr>
          <a:xfrm>
            <a:off x="228600" y="1143000"/>
            <a:ext cx="8610600" cy="5334000"/>
          </a:xfrm>
        </p:spPr>
        <p:txBody>
          <a:bodyPr>
            <a:normAutofit/>
          </a:bodyPr>
          <a:lstStyle/>
          <a:p>
            <a:r>
              <a:rPr lang="en-US" sz="4500" dirty="0" smtClean="0"/>
              <a:t>Escort him/her to HR for paperwork</a:t>
            </a:r>
          </a:p>
          <a:p>
            <a:r>
              <a:rPr lang="en-US" sz="4500" dirty="0" smtClean="0"/>
              <a:t>Ask your supervisor to stop by—introduce him/her to the Branch Chief</a:t>
            </a:r>
          </a:p>
          <a:p>
            <a:r>
              <a:rPr lang="en-US" sz="4500" dirty="0" smtClean="0"/>
              <a:t>Introduce your new staff </a:t>
            </a:r>
          </a:p>
          <a:p>
            <a:pPr marL="0" indent="0">
              <a:buNone/>
            </a:pPr>
            <a:r>
              <a:rPr lang="en-US" sz="4500" dirty="0"/>
              <a:t> </a:t>
            </a:r>
            <a:r>
              <a:rPr lang="en-US" sz="4500" dirty="0" smtClean="0"/>
              <a:t> to their mentor/trainer/</a:t>
            </a:r>
          </a:p>
          <a:p>
            <a:pPr marL="0" indent="0">
              <a:buNone/>
            </a:pPr>
            <a:r>
              <a:rPr lang="en-US" sz="4500" dirty="0"/>
              <a:t> </a:t>
            </a:r>
            <a:r>
              <a:rPr lang="en-US" sz="4500" dirty="0" smtClean="0"/>
              <a:t> buddy</a:t>
            </a:r>
            <a:endParaRPr lang="en-US" sz="4500" dirty="0"/>
          </a:p>
        </p:txBody>
      </p:sp>
      <p:sp>
        <p:nvSpPr>
          <p:cNvPr id="5" name="Slide Number Placeholder 4"/>
          <p:cNvSpPr>
            <a:spLocks noGrp="1"/>
          </p:cNvSpPr>
          <p:nvPr>
            <p:ph type="sldNum" sz="quarter" idx="12"/>
          </p:nvPr>
        </p:nvSpPr>
        <p:spPr/>
        <p:txBody>
          <a:bodyPr/>
          <a:lstStyle/>
          <a:p>
            <a:fld id="{309D6B49-48C8-4C35-8AFB-01DC488234AA}" type="slidenum">
              <a:rPr lang="en-US" smtClean="0"/>
              <a:t>27</a:t>
            </a:fld>
            <a:endParaRPr lang="en-US"/>
          </a:p>
        </p:txBody>
      </p:sp>
      <p:pic>
        <p:nvPicPr>
          <p:cNvPr id="8194" name="Picture 2" descr="G:\Office of Professional Development\Workforce Planning and Training Section\Worforce and Succession Planning--Hamman's files\Seminal Workforce Planning Document\iStock Photos\8863902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505200"/>
            <a:ext cx="294068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81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5500" dirty="0" smtClean="0"/>
              <a:t>Have That First Meeting</a:t>
            </a:r>
            <a:endParaRPr lang="en-US" sz="5500" dirty="0"/>
          </a:p>
        </p:txBody>
      </p:sp>
      <p:sp>
        <p:nvSpPr>
          <p:cNvPr id="3" name="Content Placeholder 2"/>
          <p:cNvSpPr>
            <a:spLocks noGrp="1"/>
          </p:cNvSpPr>
          <p:nvPr>
            <p:ph sz="quarter" idx="1"/>
          </p:nvPr>
        </p:nvSpPr>
        <p:spPr>
          <a:xfrm>
            <a:off x="304800" y="1371600"/>
            <a:ext cx="8382000" cy="5105400"/>
          </a:xfrm>
        </p:spPr>
        <p:txBody>
          <a:bodyPr/>
          <a:lstStyle/>
          <a:p>
            <a:r>
              <a:rPr lang="en-US" sz="4500" dirty="0" smtClean="0"/>
              <a:t>Have 1:1 and cover the following:</a:t>
            </a:r>
          </a:p>
          <a:p>
            <a:pPr lvl="1"/>
            <a:r>
              <a:rPr lang="en-US" sz="4000" dirty="0" smtClean="0"/>
              <a:t>How their job supports the department</a:t>
            </a:r>
          </a:p>
          <a:p>
            <a:pPr lvl="1"/>
            <a:r>
              <a:rPr lang="en-US" sz="4000" dirty="0" smtClean="0"/>
              <a:t>Mention that you will have a specific onboarding plan for them</a:t>
            </a:r>
          </a:p>
        </p:txBody>
      </p:sp>
      <p:sp>
        <p:nvSpPr>
          <p:cNvPr id="5" name="Slide Number Placeholder 4"/>
          <p:cNvSpPr>
            <a:spLocks noGrp="1"/>
          </p:cNvSpPr>
          <p:nvPr>
            <p:ph type="sldNum" sz="quarter" idx="12"/>
          </p:nvPr>
        </p:nvSpPr>
        <p:spPr/>
        <p:txBody>
          <a:bodyPr/>
          <a:lstStyle/>
          <a:p>
            <a:fld id="{309D6B49-48C8-4C35-8AFB-01DC488234AA}" type="slidenum">
              <a:rPr lang="en-US" smtClean="0"/>
              <a:t>28</a:t>
            </a:fld>
            <a:endParaRPr lang="en-US"/>
          </a:p>
        </p:txBody>
      </p:sp>
      <p:pic>
        <p:nvPicPr>
          <p:cNvPr id="2050" name="Picture 2" descr="G:\Office of Professional Development\Workforce Planning and Training Section\Worforce and Succession Planning--Hamman's files\Seminal Workforce Planning Document\iStock Photos\8222694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4114800"/>
            <a:ext cx="3810000" cy="253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12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5500" dirty="0" smtClean="0"/>
              <a:t>Have That First Meeting</a:t>
            </a:r>
            <a:endParaRPr lang="en-US" sz="5500" dirty="0"/>
          </a:p>
        </p:txBody>
      </p:sp>
      <p:sp>
        <p:nvSpPr>
          <p:cNvPr id="3" name="Content Placeholder 2"/>
          <p:cNvSpPr>
            <a:spLocks noGrp="1"/>
          </p:cNvSpPr>
          <p:nvPr>
            <p:ph sz="quarter" idx="1"/>
          </p:nvPr>
        </p:nvSpPr>
        <p:spPr>
          <a:xfrm>
            <a:off x="152400" y="1447800"/>
            <a:ext cx="8534400" cy="5181600"/>
          </a:xfrm>
        </p:spPr>
        <p:txBody>
          <a:bodyPr>
            <a:normAutofit/>
          </a:bodyPr>
          <a:lstStyle/>
          <a:p>
            <a:r>
              <a:rPr lang="en-US" sz="4400" dirty="0" smtClean="0"/>
              <a:t>Tacit and explicit knowledge of interest</a:t>
            </a:r>
          </a:p>
          <a:p>
            <a:r>
              <a:rPr lang="en-US" sz="4400" dirty="0" smtClean="0"/>
              <a:t>Your preferred communication style</a:t>
            </a:r>
          </a:p>
          <a:p>
            <a:r>
              <a:rPr lang="en-US" sz="4400" dirty="0" smtClean="0"/>
              <a:t>Ask them to share, too</a:t>
            </a:r>
          </a:p>
          <a:p>
            <a:endParaRPr lang="en-US" sz="4000" dirty="0"/>
          </a:p>
          <a:p>
            <a:pPr marL="0" indent="0">
              <a:buNone/>
            </a:pPr>
            <a:r>
              <a:rPr lang="en-US" sz="2000" dirty="0" smtClean="0"/>
              <a:t>         </a:t>
            </a:r>
          </a:p>
          <a:p>
            <a:pPr marL="0" indent="0">
              <a:buNone/>
            </a:pPr>
            <a:r>
              <a:rPr lang="en-US" sz="2400" b="1" dirty="0" smtClean="0">
                <a:solidFill>
                  <a:srgbClr val="0070C0"/>
                </a:solidFill>
              </a:rPr>
              <a:t>       </a:t>
            </a:r>
            <a:endParaRPr lang="en-US" sz="2000" dirty="0"/>
          </a:p>
          <a:p>
            <a:pPr marL="0" indent="0">
              <a:buNone/>
            </a:pPr>
            <a:endParaRPr lang="en-US" sz="2000" dirty="0" smtClean="0"/>
          </a:p>
          <a:p>
            <a:pPr marL="0" indent="0">
              <a:buNone/>
            </a:pPr>
            <a:r>
              <a:rPr lang="en-US" sz="2400" dirty="0"/>
              <a:t> </a:t>
            </a:r>
            <a:r>
              <a:rPr lang="en-US" sz="2400" dirty="0" smtClean="0"/>
              <a:t>       </a:t>
            </a:r>
          </a:p>
          <a:p>
            <a:pPr marL="0" indent="0">
              <a:buNone/>
            </a:pPr>
            <a:r>
              <a:rPr lang="en-US" sz="2400" b="1" dirty="0">
                <a:solidFill>
                  <a:srgbClr val="0070C0"/>
                </a:solidFill>
              </a:rPr>
              <a:t> </a:t>
            </a:r>
            <a:r>
              <a:rPr lang="en-US" sz="2400" b="1" dirty="0" smtClean="0">
                <a:solidFill>
                  <a:srgbClr val="0070C0"/>
                </a:solidFill>
              </a:rPr>
              <a:t>       </a:t>
            </a:r>
            <a:endParaRPr lang="en-US" dirty="0"/>
          </a:p>
        </p:txBody>
      </p:sp>
      <p:sp>
        <p:nvSpPr>
          <p:cNvPr id="5" name="Slide Number Placeholder 4"/>
          <p:cNvSpPr>
            <a:spLocks noGrp="1"/>
          </p:cNvSpPr>
          <p:nvPr>
            <p:ph type="sldNum" sz="quarter" idx="12"/>
          </p:nvPr>
        </p:nvSpPr>
        <p:spPr/>
        <p:txBody>
          <a:bodyPr/>
          <a:lstStyle/>
          <a:p>
            <a:fld id="{309D6B49-48C8-4C35-8AFB-01DC488234AA}" type="slidenum">
              <a:rPr lang="en-US" smtClean="0"/>
              <a:t>29</a:t>
            </a:fld>
            <a:endParaRPr lang="en-US"/>
          </a:p>
        </p:txBody>
      </p:sp>
      <p:pic>
        <p:nvPicPr>
          <p:cNvPr id="8" name="Picture 7" descr="http://matthewandrews.typepad.com/.a/6a0154326e1d1c970c01bb07c6d610970d-pi"/>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33800"/>
            <a:ext cx="4952999" cy="2819400"/>
          </a:xfrm>
          <a:prstGeom prst="rect">
            <a:avLst/>
          </a:prstGeom>
          <a:noFill/>
          <a:ln>
            <a:noFill/>
          </a:ln>
        </p:spPr>
      </p:pic>
    </p:spTree>
    <p:extLst>
      <p:ext uri="{BB962C8B-B14F-4D97-AF65-F5344CB8AC3E}">
        <p14:creationId xmlns:p14="http://schemas.microsoft.com/office/powerpoint/2010/main" val="693870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9762"/>
          </a:xfrm>
        </p:spPr>
        <p:txBody>
          <a:bodyPr>
            <a:noAutofit/>
          </a:bodyPr>
          <a:lstStyle/>
          <a:p>
            <a:r>
              <a:rPr lang="en-US" sz="3700" dirty="0" smtClean="0"/>
              <a:t>But Before We Get Into This Exciting Topic…</a:t>
            </a:r>
            <a:endParaRPr lang="en-US" sz="3700" dirty="0"/>
          </a:p>
        </p:txBody>
      </p:sp>
      <p:sp>
        <p:nvSpPr>
          <p:cNvPr id="3" name="Content Placeholder 2"/>
          <p:cNvSpPr>
            <a:spLocks noGrp="1"/>
          </p:cNvSpPr>
          <p:nvPr>
            <p:ph sz="quarter" idx="1"/>
          </p:nvPr>
        </p:nvSpPr>
        <p:spPr>
          <a:xfrm>
            <a:off x="304800" y="1066799"/>
            <a:ext cx="8305800" cy="5360633"/>
          </a:xfrm>
        </p:spPr>
        <p:txBody>
          <a:bodyPr/>
          <a:lstStyle/>
          <a:p>
            <a:r>
              <a:rPr lang="en-US" sz="5000" dirty="0" smtClean="0"/>
              <a:t>Please tell us:</a:t>
            </a:r>
          </a:p>
          <a:p>
            <a:pPr lvl="1"/>
            <a:r>
              <a:rPr lang="en-US" sz="3800" dirty="0" smtClean="0"/>
              <a:t>Your name/department/service area</a:t>
            </a:r>
          </a:p>
          <a:p>
            <a:pPr lvl="1"/>
            <a:r>
              <a:rPr lang="en-US" sz="3800" dirty="0" smtClean="0"/>
              <a:t>Whether you have made any hires within the past six months</a:t>
            </a:r>
          </a:p>
          <a:p>
            <a:pPr lvl="1"/>
            <a:r>
              <a:rPr lang="en-US" sz="3800" dirty="0" smtClean="0"/>
              <a:t>If yes, what is </a:t>
            </a:r>
            <a:r>
              <a:rPr lang="en-US" sz="3800" i="1" dirty="0" smtClean="0"/>
              <a:t>one thing </a:t>
            </a:r>
            <a:r>
              <a:rPr lang="en-US" sz="3800" dirty="0" smtClean="0"/>
              <a:t>you did </a:t>
            </a:r>
          </a:p>
          <a:p>
            <a:pPr marL="320040" lvl="1" indent="0">
              <a:buNone/>
            </a:pPr>
            <a:r>
              <a:rPr lang="en-US" sz="3800" dirty="0"/>
              <a:t> </a:t>
            </a:r>
            <a:r>
              <a:rPr lang="en-US" sz="3800" dirty="0" smtClean="0"/>
              <a:t> to onboard your new staff (besides </a:t>
            </a:r>
          </a:p>
          <a:p>
            <a:pPr marL="320040" lvl="1" indent="0">
              <a:buNone/>
            </a:pPr>
            <a:r>
              <a:rPr lang="en-US" sz="3800" dirty="0"/>
              <a:t> </a:t>
            </a:r>
            <a:r>
              <a:rPr lang="en-US" sz="3800" dirty="0" smtClean="0"/>
              <a:t> getting  them their badge) </a:t>
            </a:r>
          </a:p>
          <a:p>
            <a:pPr lvl="1"/>
            <a:endParaRPr lang="en-US" sz="3800" dirty="0" smtClean="0"/>
          </a:p>
        </p:txBody>
      </p:sp>
      <p:sp>
        <p:nvSpPr>
          <p:cNvPr id="5" name="Slide Number Placeholder 4"/>
          <p:cNvSpPr>
            <a:spLocks noGrp="1"/>
          </p:cNvSpPr>
          <p:nvPr>
            <p:ph type="sldNum" sz="quarter" idx="12"/>
          </p:nvPr>
        </p:nvSpPr>
        <p:spPr/>
        <p:txBody>
          <a:bodyPr/>
          <a:lstStyle/>
          <a:p>
            <a:fld id="{309D6B49-48C8-4C35-8AFB-01DC488234AA}" type="slidenum">
              <a:rPr lang="en-US" smtClean="0"/>
              <a:t>3</a:t>
            </a:fld>
            <a:endParaRPr lang="en-US"/>
          </a:p>
        </p:txBody>
      </p:sp>
      <p:pic>
        <p:nvPicPr>
          <p:cNvPr id="7" name="Picture 6" descr="http://upload.wikimedia.org/wikipedia/commons/3/38/Hello_My_Name_Is_Party_Cup_Kooler.jpg"/>
          <p:cNvPicPr/>
          <p:nvPr/>
        </p:nvPicPr>
        <p:blipFill rotWithShape="1">
          <a:blip r:embed="rId3" cstate="print">
            <a:extLst>
              <a:ext uri="{28A0092B-C50C-407E-A947-70E740481C1C}">
                <a14:useLocalDpi xmlns:a14="http://schemas.microsoft.com/office/drawing/2010/main" val="0"/>
              </a:ext>
            </a:extLst>
          </a:blip>
          <a:srcRect l="12704" t="2976" r="14007" b="2606"/>
          <a:stretch/>
        </p:blipFill>
        <p:spPr bwMode="auto">
          <a:xfrm>
            <a:off x="6934200" y="3886200"/>
            <a:ext cx="2050649" cy="26085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2048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6000" dirty="0" smtClean="0"/>
              <a:t>The First Week</a:t>
            </a:r>
            <a:endParaRPr lang="en-US" sz="6000" dirty="0"/>
          </a:p>
        </p:txBody>
      </p:sp>
      <p:sp>
        <p:nvSpPr>
          <p:cNvPr id="3" name="Content Placeholder 2"/>
          <p:cNvSpPr>
            <a:spLocks noGrp="1"/>
          </p:cNvSpPr>
          <p:nvPr>
            <p:ph sz="quarter" idx="1"/>
          </p:nvPr>
        </p:nvSpPr>
        <p:spPr>
          <a:xfrm>
            <a:off x="228600" y="1447800"/>
            <a:ext cx="8458200" cy="4572000"/>
          </a:xfrm>
        </p:spPr>
        <p:txBody>
          <a:bodyPr>
            <a:noAutofit/>
          </a:bodyPr>
          <a:lstStyle/>
          <a:p>
            <a:r>
              <a:rPr lang="en-US" sz="4300" dirty="0" smtClean="0"/>
              <a:t>Do regular check-ins</a:t>
            </a:r>
          </a:p>
          <a:p>
            <a:r>
              <a:rPr lang="en-US" sz="4300" dirty="0" smtClean="0"/>
              <a:t>Provide small assignments that allow your staff to shine</a:t>
            </a:r>
            <a:r>
              <a:rPr lang="en-US" sz="4300" dirty="0"/>
              <a:t> </a:t>
            </a:r>
            <a:r>
              <a:rPr lang="en-US" sz="4300" dirty="0" smtClean="0"/>
              <a:t>and demonstrate their abilities</a:t>
            </a:r>
          </a:p>
          <a:p>
            <a:r>
              <a:rPr lang="en-US" sz="4300" dirty="0" smtClean="0"/>
              <a:t>Continue to direct them toward learning resources to increase productivity</a:t>
            </a:r>
          </a:p>
        </p:txBody>
      </p:sp>
      <p:sp>
        <p:nvSpPr>
          <p:cNvPr id="4" name="Slide Number Placeholder 3"/>
          <p:cNvSpPr>
            <a:spLocks noGrp="1"/>
          </p:cNvSpPr>
          <p:nvPr>
            <p:ph type="sldNum" sz="quarter" idx="12"/>
          </p:nvPr>
        </p:nvSpPr>
        <p:spPr/>
        <p:txBody>
          <a:bodyPr/>
          <a:lstStyle/>
          <a:p>
            <a:fld id="{309D6B49-48C8-4C35-8AFB-01DC488234AA}" type="slidenum">
              <a:rPr lang="en-US" smtClean="0"/>
              <a:t>30</a:t>
            </a:fld>
            <a:endParaRPr lang="en-US"/>
          </a:p>
        </p:txBody>
      </p:sp>
    </p:spTree>
    <p:extLst>
      <p:ext uri="{BB962C8B-B14F-4D97-AF65-F5344CB8AC3E}">
        <p14:creationId xmlns:p14="http://schemas.microsoft.com/office/powerpoint/2010/main" val="3596030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noAutofit/>
          </a:bodyPr>
          <a:lstStyle/>
          <a:p>
            <a:r>
              <a:rPr lang="en-US" sz="6000" dirty="0" smtClean="0"/>
              <a:t>The First Week</a:t>
            </a:r>
            <a:endParaRPr lang="en-US" sz="6000" dirty="0"/>
          </a:p>
        </p:txBody>
      </p:sp>
      <p:sp>
        <p:nvSpPr>
          <p:cNvPr id="3" name="Content Placeholder 2"/>
          <p:cNvSpPr>
            <a:spLocks noGrp="1"/>
          </p:cNvSpPr>
          <p:nvPr>
            <p:ph sz="quarter" idx="1"/>
          </p:nvPr>
        </p:nvSpPr>
        <p:spPr>
          <a:xfrm>
            <a:off x="304800" y="1066800"/>
            <a:ext cx="8382000" cy="5562600"/>
          </a:xfrm>
        </p:spPr>
        <p:txBody>
          <a:bodyPr>
            <a:normAutofit/>
          </a:bodyPr>
          <a:lstStyle/>
          <a:p>
            <a:r>
              <a:rPr lang="en-US" sz="4400" dirty="0" smtClean="0"/>
              <a:t>Introduce them to key players</a:t>
            </a:r>
          </a:p>
          <a:p>
            <a:r>
              <a:rPr lang="en-US" sz="4400" dirty="0" smtClean="0"/>
              <a:t>Take them to meetings</a:t>
            </a:r>
          </a:p>
          <a:p>
            <a:r>
              <a:rPr lang="en-US" sz="4400" dirty="0" smtClean="0"/>
              <a:t>Schedule any training needed</a:t>
            </a:r>
          </a:p>
          <a:p>
            <a:r>
              <a:rPr lang="en-US" sz="4400" dirty="0" smtClean="0"/>
              <a:t>Allow job shadowing if helpful</a:t>
            </a:r>
            <a:endParaRPr lang="en-US" sz="4400" dirty="0"/>
          </a:p>
        </p:txBody>
      </p:sp>
      <p:sp>
        <p:nvSpPr>
          <p:cNvPr id="6" name="Slide Number Placeholder 5"/>
          <p:cNvSpPr>
            <a:spLocks noGrp="1"/>
          </p:cNvSpPr>
          <p:nvPr>
            <p:ph type="sldNum" sz="quarter" idx="12"/>
          </p:nvPr>
        </p:nvSpPr>
        <p:spPr/>
        <p:txBody>
          <a:bodyPr/>
          <a:lstStyle/>
          <a:p>
            <a:fld id="{309D6B49-48C8-4C35-8AFB-01DC488234AA}" type="slidenum">
              <a:rPr lang="en-US" smtClean="0"/>
              <a:t>31</a:t>
            </a:fld>
            <a:endParaRPr lang="en-US"/>
          </a:p>
        </p:txBody>
      </p:sp>
      <p:pic>
        <p:nvPicPr>
          <p:cNvPr id="4098" name="Picture 2" descr="http://previews.123rf.com/images/iofoto/iofoto0711/iofoto071102583/2104802-businesspeople-having-meeting-at-conference-table-business-people-mee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7246" y="-3619500"/>
            <a:ext cx="3721003" cy="2476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Office of Professional Development\Workforce Planning and Training Section\Worforce and Succession Planning--Hamman's files\Seminal Workforce Planning Document\iStock Photos\2104802_x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057650"/>
            <a:ext cx="365577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Office of Professional Development\Workforce Planning and Training Section\Worforce and Succession Planning--Hamman's files\Seminal Workforce Planning Document\iStock Photos\10234901_xx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7279" y="4057651"/>
            <a:ext cx="367049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00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20762"/>
          </a:xfrm>
        </p:spPr>
        <p:txBody>
          <a:bodyPr>
            <a:noAutofit/>
          </a:bodyPr>
          <a:lstStyle/>
          <a:p>
            <a:r>
              <a:rPr lang="en-US" sz="6000" dirty="0" smtClean="0"/>
              <a:t>The First Week</a:t>
            </a:r>
            <a:endParaRPr lang="en-US" sz="6000" dirty="0"/>
          </a:p>
        </p:txBody>
      </p:sp>
      <p:sp>
        <p:nvSpPr>
          <p:cNvPr id="3" name="Content Placeholder 2"/>
          <p:cNvSpPr>
            <a:spLocks noGrp="1"/>
          </p:cNvSpPr>
          <p:nvPr>
            <p:ph sz="quarter" idx="1"/>
          </p:nvPr>
        </p:nvSpPr>
        <p:spPr>
          <a:xfrm>
            <a:off x="304800" y="1447800"/>
            <a:ext cx="8382000" cy="5105400"/>
          </a:xfrm>
        </p:spPr>
        <p:txBody>
          <a:bodyPr>
            <a:normAutofit lnSpcReduction="10000"/>
          </a:bodyPr>
          <a:lstStyle/>
          <a:p>
            <a:r>
              <a:rPr lang="en-US" sz="4000" dirty="0" smtClean="0"/>
              <a:t>Develop and discuss a New </a:t>
            </a:r>
          </a:p>
          <a:p>
            <a:pPr marL="0" indent="0">
              <a:buNone/>
            </a:pPr>
            <a:r>
              <a:rPr lang="en-US" sz="4000" dirty="0"/>
              <a:t> </a:t>
            </a:r>
            <a:r>
              <a:rPr lang="en-US" sz="4000" dirty="0" smtClean="0"/>
              <a:t> Employee Onboarding Plan:</a:t>
            </a:r>
          </a:p>
          <a:p>
            <a:pPr lvl="1"/>
            <a:r>
              <a:rPr lang="en-US" sz="3500" dirty="0" smtClean="0"/>
              <a:t>Should be viewed as a helpful </a:t>
            </a:r>
          </a:p>
          <a:p>
            <a:pPr marL="320040" lvl="1" indent="0">
              <a:buNone/>
            </a:pPr>
            <a:r>
              <a:rPr lang="en-US" sz="3500" dirty="0"/>
              <a:t> </a:t>
            </a:r>
            <a:r>
              <a:rPr lang="en-US" sz="3500" dirty="0" smtClean="0"/>
              <a:t>  roadmap; allow flexibility</a:t>
            </a:r>
          </a:p>
          <a:p>
            <a:pPr lvl="1"/>
            <a:r>
              <a:rPr lang="en-US" sz="3500" dirty="0" smtClean="0"/>
              <a:t>Should outline milestones, formal/informal training, and available support</a:t>
            </a:r>
          </a:p>
          <a:p>
            <a:pPr lvl="1"/>
            <a:r>
              <a:rPr lang="en-US" sz="3500" dirty="0" smtClean="0"/>
              <a:t>Goal = spell out </a:t>
            </a:r>
            <a:r>
              <a:rPr lang="en-US" sz="3500" i="1" dirty="0" smtClean="0"/>
              <a:t>what</a:t>
            </a:r>
            <a:r>
              <a:rPr lang="en-US" sz="3500" dirty="0" smtClean="0"/>
              <a:t> they will learn/do, </a:t>
            </a:r>
            <a:r>
              <a:rPr lang="en-US" sz="3500" i="1" dirty="0" smtClean="0"/>
              <a:t>how</a:t>
            </a:r>
            <a:r>
              <a:rPr lang="en-US" sz="3500" dirty="0" smtClean="0"/>
              <a:t> they will get there, and what </a:t>
            </a:r>
            <a:r>
              <a:rPr lang="en-US" sz="3500" i="1" dirty="0" smtClean="0"/>
              <a:t>assistance</a:t>
            </a:r>
            <a:r>
              <a:rPr lang="en-US" sz="3500" dirty="0" smtClean="0"/>
              <a:t> is available</a:t>
            </a:r>
            <a:endParaRPr lang="en-US" sz="3500" dirty="0"/>
          </a:p>
        </p:txBody>
      </p:sp>
      <p:sp>
        <p:nvSpPr>
          <p:cNvPr id="5" name="Slide Number Placeholder 4"/>
          <p:cNvSpPr>
            <a:spLocks noGrp="1"/>
          </p:cNvSpPr>
          <p:nvPr>
            <p:ph type="sldNum" sz="quarter" idx="12"/>
          </p:nvPr>
        </p:nvSpPr>
        <p:spPr/>
        <p:txBody>
          <a:bodyPr/>
          <a:lstStyle/>
          <a:p>
            <a:fld id="{309D6B49-48C8-4C35-8AFB-01DC488234AA}" type="slidenum">
              <a:rPr lang="en-US" smtClean="0"/>
              <a:t>32</a:t>
            </a:fld>
            <a:endParaRPr lang="en-US"/>
          </a:p>
        </p:txBody>
      </p:sp>
      <p:pic>
        <p:nvPicPr>
          <p:cNvPr id="5122" name="Picture 2" descr="G:\Office of Professional Development\Workforce Planning and Training Section\Worforce and Succession Planning--Hamman's files\Seminal Workforce Planning Document\iStock Photos\4930655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334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87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noAutofit/>
          </a:bodyPr>
          <a:lstStyle/>
          <a:p>
            <a:r>
              <a:rPr lang="en-US" sz="6000" dirty="0" smtClean="0"/>
              <a:t>The First 30-90 Days</a:t>
            </a:r>
            <a:endParaRPr lang="en-US" sz="6000" dirty="0"/>
          </a:p>
        </p:txBody>
      </p:sp>
      <p:sp>
        <p:nvSpPr>
          <p:cNvPr id="3" name="Content Placeholder 2"/>
          <p:cNvSpPr>
            <a:spLocks noGrp="1"/>
          </p:cNvSpPr>
          <p:nvPr>
            <p:ph sz="quarter" idx="1"/>
          </p:nvPr>
        </p:nvSpPr>
        <p:spPr>
          <a:xfrm>
            <a:off x="381000" y="1219200"/>
            <a:ext cx="8305800" cy="4800600"/>
          </a:xfrm>
        </p:spPr>
        <p:txBody>
          <a:bodyPr>
            <a:normAutofit/>
          </a:bodyPr>
          <a:lstStyle/>
          <a:p>
            <a:r>
              <a:rPr lang="en-US" sz="4500" dirty="0" smtClean="0"/>
              <a:t>Give assignments with more complexity, variety, and meaning</a:t>
            </a:r>
          </a:p>
          <a:p>
            <a:r>
              <a:rPr lang="en-US" sz="4500" dirty="0" smtClean="0"/>
              <a:t>Schedule regular meetings</a:t>
            </a:r>
          </a:p>
          <a:p>
            <a:r>
              <a:rPr lang="en-US" sz="4500" dirty="0" smtClean="0"/>
              <a:t>Determine if additional training could be helpful</a:t>
            </a:r>
            <a:endParaRPr lang="en-US" sz="4500" dirty="0"/>
          </a:p>
        </p:txBody>
      </p:sp>
      <p:sp>
        <p:nvSpPr>
          <p:cNvPr id="4" name="Slide Number Placeholder 3"/>
          <p:cNvSpPr>
            <a:spLocks noGrp="1"/>
          </p:cNvSpPr>
          <p:nvPr>
            <p:ph type="sldNum" sz="quarter" idx="12"/>
          </p:nvPr>
        </p:nvSpPr>
        <p:spPr/>
        <p:txBody>
          <a:bodyPr/>
          <a:lstStyle/>
          <a:p>
            <a:fld id="{309D6B49-48C8-4C35-8AFB-01DC488234AA}" type="slidenum">
              <a:rPr lang="en-US" smtClean="0"/>
              <a:t>33</a:t>
            </a:fld>
            <a:endParaRPr lang="en-US"/>
          </a:p>
        </p:txBody>
      </p:sp>
      <p:pic>
        <p:nvPicPr>
          <p:cNvPr id="5122" name="Picture 2" descr="G:\Office of Professional Development\Workforce Planning and Training Section\Worforce and Succession Planning--Hamman's files\Seminal Workforce Planning Document\iStock Photos\12789051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191740"/>
            <a:ext cx="3478581" cy="242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433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noAutofit/>
          </a:bodyPr>
          <a:lstStyle/>
          <a:p>
            <a:r>
              <a:rPr lang="en-US" sz="6000" dirty="0" smtClean="0"/>
              <a:t>The First 30-90 Days</a:t>
            </a:r>
            <a:endParaRPr lang="en-US" sz="6000" dirty="0"/>
          </a:p>
        </p:txBody>
      </p:sp>
      <p:sp>
        <p:nvSpPr>
          <p:cNvPr id="3" name="Content Placeholder 2"/>
          <p:cNvSpPr>
            <a:spLocks noGrp="1"/>
          </p:cNvSpPr>
          <p:nvPr>
            <p:ph sz="quarter" idx="1"/>
          </p:nvPr>
        </p:nvSpPr>
        <p:spPr>
          <a:xfrm>
            <a:off x="388937" y="1143000"/>
            <a:ext cx="8305800" cy="4648200"/>
          </a:xfrm>
        </p:spPr>
        <p:txBody>
          <a:bodyPr>
            <a:normAutofit/>
          </a:bodyPr>
          <a:lstStyle/>
          <a:p>
            <a:r>
              <a:rPr lang="en-US" sz="4500" dirty="0" smtClean="0"/>
              <a:t>Continue to provide/solicit feedback</a:t>
            </a:r>
          </a:p>
          <a:p>
            <a:r>
              <a:rPr lang="en-US" sz="4500" dirty="0" smtClean="0"/>
              <a:t>Provide timely probationary report</a:t>
            </a:r>
          </a:p>
          <a:p>
            <a:r>
              <a:rPr lang="en-US" sz="4500" dirty="0" smtClean="0"/>
              <a:t>Watch carefully to ensure your staff is being accepted by your unit</a:t>
            </a:r>
            <a:endParaRPr lang="en-US" sz="4500" dirty="0"/>
          </a:p>
        </p:txBody>
      </p:sp>
      <p:sp>
        <p:nvSpPr>
          <p:cNvPr id="5" name="Slide Number Placeholder 4"/>
          <p:cNvSpPr>
            <a:spLocks noGrp="1"/>
          </p:cNvSpPr>
          <p:nvPr>
            <p:ph type="sldNum" sz="quarter" idx="12"/>
          </p:nvPr>
        </p:nvSpPr>
        <p:spPr/>
        <p:txBody>
          <a:bodyPr/>
          <a:lstStyle/>
          <a:p>
            <a:fld id="{309D6B49-48C8-4C35-8AFB-01DC488234AA}" type="slidenum">
              <a:rPr lang="en-US" smtClean="0"/>
              <a:t>34</a:t>
            </a:fld>
            <a:endParaRPr lang="en-US"/>
          </a:p>
        </p:txBody>
      </p:sp>
      <p:pic>
        <p:nvPicPr>
          <p:cNvPr id="2050" name="Picture 2" descr="G:\Office of Professional Development\Workforce Planning and Training Section\Worforce and Succession Planning--Hamman's files\Seminal Workforce Planning Document\iStock Photos\17205497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114800"/>
            <a:ext cx="3657600" cy="251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4097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944562"/>
          </a:xfrm>
        </p:spPr>
        <p:txBody>
          <a:bodyPr>
            <a:noAutofit/>
          </a:bodyPr>
          <a:lstStyle/>
          <a:p>
            <a:r>
              <a:rPr lang="en-US" sz="6000" dirty="0" smtClean="0"/>
              <a:t>The First Year…</a:t>
            </a:r>
            <a:endParaRPr lang="en-US" sz="6000" dirty="0"/>
          </a:p>
        </p:txBody>
      </p:sp>
      <p:sp>
        <p:nvSpPr>
          <p:cNvPr id="3" name="Content Placeholder 2"/>
          <p:cNvSpPr>
            <a:spLocks noGrp="1"/>
          </p:cNvSpPr>
          <p:nvPr>
            <p:ph sz="quarter" idx="1"/>
          </p:nvPr>
        </p:nvSpPr>
        <p:spPr>
          <a:xfrm>
            <a:off x="228600" y="1819274"/>
            <a:ext cx="8458200" cy="4581526"/>
          </a:xfrm>
        </p:spPr>
        <p:txBody>
          <a:bodyPr>
            <a:normAutofit/>
          </a:bodyPr>
          <a:lstStyle/>
          <a:p>
            <a:r>
              <a:rPr lang="en-US" sz="4500" dirty="0" smtClean="0"/>
              <a:t>For most employees, the “newness” and learning curve lingers</a:t>
            </a:r>
          </a:p>
          <a:p>
            <a:r>
              <a:rPr lang="en-US" sz="4500" dirty="0" smtClean="0"/>
              <a:t>Ask for and provide consistent, constructive feedback</a:t>
            </a:r>
          </a:p>
          <a:p>
            <a:r>
              <a:rPr lang="en-US" sz="4500" dirty="0" smtClean="0"/>
              <a:t>Help them determine career goals and use an IDP to help meet them</a:t>
            </a:r>
            <a:endParaRPr lang="en-US" sz="4500" dirty="0"/>
          </a:p>
        </p:txBody>
      </p:sp>
      <p:sp>
        <p:nvSpPr>
          <p:cNvPr id="4" name="Slide Number Placeholder 3"/>
          <p:cNvSpPr>
            <a:spLocks noGrp="1"/>
          </p:cNvSpPr>
          <p:nvPr>
            <p:ph type="sldNum" sz="quarter" idx="12"/>
          </p:nvPr>
        </p:nvSpPr>
        <p:spPr/>
        <p:txBody>
          <a:bodyPr/>
          <a:lstStyle/>
          <a:p>
            <a:fld id="{309D6B49-48C8-4C35-8AFB-01DC488234AA}" type="slidenum">
              <a:rPr lang="en-US" smtClean="0"/>
              <a:t>35</a:t>
            </a:fld>
            <a:endParaRPr lang="en-US"/>
          </a:p>
        </p:txBody>
      </p:sp>
      <p:pic>
        <p:nvPicPr>
          <p:cNvPr id="7170" name="Picture 2" descr="G:\Office of Professional Development\Workforce Planning and Training Section\Worforce and Succession Planning--Hamman's files\Seminal Workforce Planning Document\iStock Photos\16846473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0771" y="152400"/>
            <a:ext cx="2743200" cy="184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30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1036638"/>
          </a:xfrm>
        </p:spPr>
        <p:txBody>
          <a:bodyPr>
            <a:noAutofit/>
          </a:bodyPr>
          <a:lstStyle/>
          <a:p>
            <a:r>
              <a:rPr lang="en-US" sz="4500" dirty="0" smtClean="0"/>
              <a:t>When You Have a Bitter Bear in the House…</a:t>
            </a:r>
            <a:endParaRPr lang="en-US" sz="4500" dirty="0"/>
          </a:p>
        </p:txBody>
      </p:sp>
      <p:sp>
        <p:nvSpPr>
          <p:cNvPr id="3" name="Content Placeholder 2"/>
          <p:cNvSpPr>
            <a:spLocks noGrp="1"/>
          </p:cNvSpPr>
          <p:nvPr>
            <p:ph sz="quarter" idx="1"/>
          </p:nvPr>
        </p:nvSpPr>
        <p:spPr>
          <a:xfrm>
            <a:off x="304800" y="1371600"/>
            <a:ext cx="8382000" cy="5105400"/>
          </a:xfrm>
        </p:spPr>
        <p:txBody>
          <a:bodyPr>
            <a:normAutofit lnSpcReduction="10000"/>
          </a:bodyPr>
          <a:lstStyle/>
          <a:p>
            <a:r>
              <a:rPr lang="en-US" sz="4500" dirty="0" smtClean="0"/>
              <a:t>Watch out for</a:t>
            </a:r>
            <a:endParaRPr lang="en-US" dirty="0" smtClean="0"/>
          </a:p>
          <a:p>
            <a:pPr lvl="1"/>
            <a:r>
              <a:rPr lang="en-US" sz="4200" dirty="0" smtClean="0"/>
              <a:t>Staff who feel “threatened”</a:t>
            </a:r>
          </a:p>
          <a:p>
            <a:pPr lvl="1"/>
            <a:r>
              <a:rPr lang="en-US" sz="4200" dirty="0" smtClean="0"/>
              <a:t>Silent </a:t>
            </a:r>
            <a:r>
              <a:rPr lang="en-US" sz="4200" dirty="0" err="1" smtClean="0"/>
              <a:t>sabotagers</a:t>
            </a:r>
            <a:endParaRPr lang="en-US" sz="4200" dirty="0" smtClean="0"/>
          </a:p>
          <a:p>
            <a:pPr lvl="1"/>
            <a:r>
              <a:rPr lang="en-US" sz="4200" dirty="0" smtClean="0"/>
              <a:t>Negative ringleaders</a:t>
            </a:r>
            <a:endParaRPr lang="en-US" dirty="0"/>
          </a:p>
          <a:p>
            <a:pPr lvl="0">
              <a:buClr>
                <a:srgbClr val="D34817"/>
              </a:buClr>
            </a:pPr>
            <a:r>
              <a:rPr lang="en-US" sz="4500" dirty="0" smtClean="0">
                <a:solidFill>
                  <a:prstClr val="black"/>
                </a:solidFill>
              </a:rPr>
              <a:t>Whatever </a:t>
            </a:r>
            <a:r>
              <a:rPr lang="en-US" sz="4500" dirty="0">
                <a:solidFill>
                  <a:prstClr val="black"/>
                </a:solidFill>
              </a:rPr>
              <a:t>the case, don’t </a:t>
            </a:r>
            <a:endParaRPr lang="en-US" sz="4500" dirty="0" smtClean="0">
              <a:solidFill>
                <a:prstClr val="black"/>
              </a:solidFill>
            </a:endParaRPr>
          </a:p>
          <a:p>
            <a:pPr marL="0" lvl="0" indent="0">
              <a:buClr>
                <a:srgbClr val="D34817"/>
              </a:buClr>
              <a:buNone/>
            </a:pPr>
            <a:r>
              <a:rPr lang="en-US" sz="4500" dirty="0">
                <a:solidFill>
                  <a:prstClr val="black"/>
                </a:solidFill>
              </a:rPr>
              <a:t> </a:t>
            </a:r>
            <a:r>
              <a:rPr lang="en-US" sz="4500" dirty="0" smtClean="0">
                <a:solidFill>
                  <a:prstClr val="black"/>
                </a:solidFill>
              </a:rPr>
              <a:t>  ignore </a:t>
            </a:r>
            <a:r>
              <a:rPr lang="en-US" sz="4500" dirty="0">
                <a:solidFill>
                  <a:prstClr val="black"/>
                </a:solidFill>
              </a:rPr>
              <a:t>it and hope it will </a:t>
            </a:r>
            <a:endParaRPr lang="en-US" sz="4500" dirty="0" smtClean="0">
              <a:solidFill>
                <a:prstClr val="black"/>
              </a:solidFill>
            </a:endParaRPr>
          </a:p>
          <a:p>
            <a:pPr marL="0" lvl="0" indent="0">
              <a:buClr>
                <a:srgbClr val="D34817"/>
              </a:buClr>
              <a:buNone/>
            </a:pPr>
            <a:r>
              <a:rPr lang="en-US" sz="4500" dirty="0">
                <a:solidFill>
                  <a:prstClr val="black"/>
                </a:solidFill>
              </a:rPr>
              <a:t> </a:t>
            </a:r>
            <a:r>
              <a:rPr lang="en-US" sz="4500" dirty="0" smtClean="0">
                <a:solidFill>
                  <a:prstClr val="black"/>
                </a:solidFill>
              </a:rPr>
              <a:t>  diffuse </a:t>
            </a:r>
            <a:r>
              <a:rPr lang="en-US" sz="4500" dirty="0">
                <a:solidFill>
                  <a:prstClr val="black"/>
                </a:solidFill>
              </a:rPr>
              <a:t>on its </a:t>
            </a:r>
            <a:r>
              <a:rPr lang="en-US" sz="4500" dirty="0" smtClean="0">
                <a:solidFill>
                  <a:prstClr val="black"/>
                </a:solidFill>
              </a:rPr>
              <a:t>own—it </a:t>
            </a:r>
            <a:r>
              <a:rPr lang="en-US" sz="4500" dirty="0">
                <a:solidFill>
                  <a:prstClr val="black"/>
                </a:solidFill>
              </a:rPr>
              <a:t>won’t</a:t>
            </a:r>
          </a:p>
          <a:p>
            <a:pPr marL="320040" lvl="1" indent="0">
              <a:buNone/>
            </a:pP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309D6B49-48C8-4C35-8AFB-01DC488234AA}" type="slidenum">
              <a:rPr lang="en-US" smtClean="0"/>
              <a:t>36</a:t>
            </a:fld>
            <a:endParaRPr lang="en-US"/>
          </a:p>
        </p:txBody>
      </p:sp>
      <p:pic>
        <p:nvPicPr>
          <p:cNvPr id="6" name="Picture 5" descr="http://upload.wikimedia.org/wikipedia/commons/c/ce/Male_kodiak_bear_fac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3145" y="3364637"/>
            <a:ext cx="2717800" cy="2038350"/>
          </a:xfrm>
          <a:prstGeom prst="rect">
            <a:avLst/>
          </a:prstGeom>
          <a:noFill/>
          <a:ln>
            <a:noFill/>
          </a:ln>
        </p:spPr>
      </p:pic>
      <p:pic>
        <p:nvPicPr>
          <p:cNvPr id="5122" name="Picture 2" descr="G:\Office of Professional Development\Workforce Planning and Training Section\Worforce and Succession Planning--Hamman's files\Seminal Workforce Planning Document\iStock Photos\2106565_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2345" y="990600"/>
            <a:ext cx="28194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9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Autofit/>
          </a:bodyPr>
          <a:lstStyle/>
          <a:p>
            <a:r>
              <a:rPr lang="en-US" sz="5000" dirty="0" smtClean="0"/>
              <a:t>Watch Out for Staff Who…</a:t>
            </a:r>
            <a:endParaRPr lang="en-US" sz="5000" dirty="0"/>
          </a:p>
        </p:txBody>
      </p:sp>
      <p:sp>
        <p:nvSpPr>
          <p:cNvPr id="3" name="Content Placeholder 2"/>
          <p:cNvSpPr>
            <a:spLocks noGrp="1"/>
          </p:cNvSpPr>
          <p:nvPr>
            <p:ph sz="quarter" idx="1"/>
          </p:nvPr>
        </p:nvSpPr>
        <p:spPr>
          <a:xfrm>
            <a:off x="228600" y="1143000"/>
            <a:ext cx="8458200" cy="5486400"/>
          </a:xfrm>
        </p:spPr>
        <p:txBody>
          <a:bodyPr>
            <a:noAutofit/>
          </a:bodyPr>
          <a:lstStyle/>
          <a:p>
            <a:r>
              <a:rPr lang="en-US" sz="4200" dirty="0" smtClean="0"/>
              <a:t>Avoid assisting/interacting with new staff</a:t>
            </a:r>
          </a:p>
          <a:p>
            <a:r>
              <a:rPr lang="en-US" sz="4200" dirty="0" smtClean="0"/>
              <a:t>Withhold information</a:t>
            </a:r>
          </a:p>
          <a:p>
            <a:r>
              <a:rPr lang="en-US" sz="4200" dirty="0" smtClean="0"/>
              <a:t>Gossip about your new staff</a:t>
            </a:r>
          </a:p>
          <a:p>
            <a:r>
              <a:rPr lang="en-US" sz="4200" dirty="0" smtClean="0"/>
              <a:t>Are overly judgmental</a:t>
            </a:r>
          </a:p>
          <a:p>
            <a:r>
              <a:rPr lang="en-US" sz="4200" dirty="0" smtClean="0"/>
              <a:t>Display various passive </a:t>
            </a:r>
          </a:p>
          <a:p>
            <a:pPr marL="0" indent="0">
              <a:buNone/>
            </a:pPr>
            <a:r>
              <a:rPr lang="en-US" sz="4200" dirty="0"/>
              <a:t> </a:t>
            </a:r>
            <a:r>
              <a:rPr lang="en-US" sz="4200" dirty="0" smtClean="0"/>
              <a:t> aggressive behaviors</a:t>
            </a:r>
            <a:endParaRPr lang="en-US" sz="4200" dirty="0"/>
          </a:p>
        </p:txBody>
      </p:sp>
      <p:sp>
        <p:nvSpPr>
          <p:cNvPr id="5" name="Slide Number Placeholder 4"/>
          <p:cNvSpPr>
            <a:spLocks noGrp="1"/>
          </p:cNvSpPr>
          <p:nvPr>
            <p:ph type="sldNum" sz="quarter" idx="12"/>
          </p:nvPr>
        </p:nvSpPr>
        <p:spPr/>
        <p:txBody>
          <a:bodyPr/>
          <a:lstStyle/>
          <a:p>
            <a:fld id="{309D6B49-48C8-4C35-8AFB-01DC488234AA}" type="slidenum">
              <a:rPr lang="en-US" smtClean="0"/>
              <a:t>37</a:t>
            </a:fld>
            <a:endParaRPr lang="en-US"/>
          </a:p>
        </p:txBody>
      </p:sp>
      <p:pic>
        <p:nvPicPr>
          <p:cNvPr id="4098" name="Picture 2" descr="G:\Office of Professional Development\Workforce Planning and Training Section\Worforce and Succession Planning--Hamman's files\Seminal Workforce Planning Document\iStock Photos\11275901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810000"/>
            <a:ext cx="3234631" cy="267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89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563562"/>
          </a:xfrm>
        </p:spPr>
        <p:txBody>
          <a:bodyPr>
            <a:noAutofit/>
          </a:bodyPr>
          <a:lstStyle/>
          <a:p>
            <a:r>
              <a:rPr lang="en-US" sz="5000" dirty="0" smtClean="0"/>
              <a:t>How to Address the Issue</a:t>
            </a:r>
            <a:endParaRPr lang="en-US" sz="5000" dirty="0"/>
          </a:p>
        </p:txBody>
      </p:sp>
      <p:sp>
        <p:nvSpPr>
          <p:cNvPr id="3" name="Content Placeholder 2"/>
          <p:cNvSpPr>
            <a:spLocks noGrp="1"/>
          </p:cNvSpPr>
          <p:nvPr>
            <p:ph sz="quarter" idx="1"/>
          </p:nvPr>
        </p:nvSpPr>
        <p:spPr>
          <a:xfrm>
            <a:off x="304800" y="762000"/>
            <a:ext cx="8382000" cy="5257800"/>
          </a:xfrm>
        </p:spPr>
        <p:txBody>
          <a:bodyPr/>
          <a:lstStyle/>
          <a:p>
            <a:r>
              <a:rPr lang="en-US" sz="4500" dirty="0" smtClean="0"/>
              <a:t>Have a conversation:</a:t>
            </a:r>
          </a:p>
          <a:p>
            <a:pPr lvl="1"/>
            <a:r>
              <a:rPr lang="en-US" sz="4500" dirty="0" smtClean="0"/>
              <a:t>Find out the </a:t>
            </a:r>
            <a:r>
              <a:rPr lang="en-US" sz="4500" i="1" dirty="0" smtClean="0"/>
              <a:t>real</a:t>
            </a:r>
            <a:r>
              <a:rPr lang="en-US" sz="4500" dirty="0" smtClean="0"/>
              <a:t> issue</a:t>
            </a:r>
          </a:p>
          <a:p>
            <a:pPr lvl="1"/>
            <a:r>
              <a:rPr lang="en-US" sz="4500" dirty="0" smtClean="0"/>
              <a:t>You may need to communicate </a:t>
            </a:r>
            <a:r>
              <a:rPr lang="en-US" sz="4500" i="1" dirty="0" smtClean="0"/>
              <a:t>why</a:t>
            </a:r>
            <a:r>
              <a:rPr lang="en-US" sz="4500" dirty="0" smtClean="0"/>
              <a:t> your new staff does not know something yet, what they </a:t>
            </a:r>
            <a:r>
              <a:rPr lang="en-US" sz="4500" i="1" dirty="0" smtClean="0"/>
              <a:t>do</a:t>
            </a:r>
            <a:r>
              <a:rPr lang="en-US" sz="4500" dirty="0" smtClean="0"/>
              <a:t> know… </a:t>
            </a:r>
            <a:endParaRPr lang="en-US" sz="4500" dirty="0"/>
          </a:p>
        </p:txBody>
      </p:sp>
      <p:sp>
        <p:nvSpPr>
          <p:cNvPr id="4" name="Slide Number Placeholder 3"/>
          <p:cNvSpPr>
            <a:spLocks noGrp="1"/>
          </p:cNvSpPr>
          <p:nvPr>
            <p:ph type="sldNum" sz="quarter" idx="12"/>
          </p:nvPr>
        </p:nvSpPr>
        <p:spPr/>
        <p:txBody>
          <a:bodyPr/>
          <a:lstStyle/>
          <a:p>
            <a:fld id="{309D6B49-48C8-4C35-8AFB-01DC488234AA}" type="slidenum">
              <a:rPr lang="en-US" smtClean="0"/>
              <a:t>38</a:t>
            </a:fld>
            <a:endParaRPr lang="en-US"/>
          </a:p>
        </p:txBody>
      </p:sp>
      <p:pic>
        <p:nvPicPr>
          <p:cNvPr id="1026" name="Picture 2" descr="G:\Office of Professional Development\Workforce Planning and Training Section\Worforce and Succession Planning--Hamman's files\Seminal Workforce Planning Document\iStock Photos\15761299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367720"/>
            <a:ext cx="2444193" cy="225576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Office of Professional Development\Workforce Planning and Training Section\Worforce and Succession Planning--Hamman's files\Seminal Workforce Planning Document\iStock Photos\11141499_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0829" y="4367720"/>
            <a:ext cx="3392505" cy="225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81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noAutofit/>
          </a:bodyPr>
          <a:lstStyle/>
          <a:p>
            <a:r>
              <a:rPr lang="en-US" sz="5500" dirty="0" smtClean="0"/>
              <a:t>How to Address the Issue</a:t>
            </a:r>
            <a:endParaRPr lang="en-US" sz="5500" dirty="0"/>
          </a:p>
        </p:txBody>
      </p:sp>
      <p:sp>
        <p:nvSpPr>
          <p:cNvPr id="3" name="Content Placeholder 2"/>
          <p:cNvSpPr>
            <a:spLocks noGrp="1"/>
          </p:cNvSpPr>
          <p:nvPr>
            <p:ph sz="quarter" idx="1"/>
          </p:nvPr>
        </p:nvSpPr>
        <p:spPr>
          <a:xfrm>
            <a:off x="152400" y="1371600"/>
            <a:ext cx="8534400" cy="5181600"/>
          </a:xfrm>
        </p:spPr>
        <p:txBody>
          <a:bodyPr>
            <a:normAutofit/>
          </a:bodyPr>
          <a:lstStyle/>
          <a:p>
            <a:r>
              <a:rPr lang="en-US" sz="4300" dirty="0" smtClean="0"/>
              <a:t>Indicate you won’t tolerate </a:t>
            </a:r>
          </a:p>
          <a:p>
            <a:pPr marL="0" indent="0">
              <a:buNone/>
            </a:pPr>
            <a:r>
              <a:rPr lang="en-US" sz="4300" dirty="0"/>
              <a:t> </a:t>
            </a:r>
            <a:r>
              <a:rPr lang="en-US" sz="4300" dirty="0" smtClean="0"/>
              <a:t> behaviors that impact a </a:t>
            </a:r>
          </a:p>
          <a:p>
            <a:pPr marL="0" indent="0">
              <a:buNone/>
            </a:pPr>
            <a:r>
              <a:rPr lang="en-US" sz="4300" dirty="0"/>
              <a:t> </a:t>
            </a:r>
            <a:r>
              <a:rPr lang="en-US" sz="4300" dirty="0" smtClean="0"/>
              <a:t> positive group dynamic</a:t>
            </a:r>
          </a:p>
          <a:p>
            <a:r>
              <a:rPr lang="en-US" sz="4300" dirty="0" smtClean="0"/>
              <a:t>Make sure your new staff knows that you have addressed the situation and are handling/monitoring it</a:t>
            </a:r>
            <a:endParaRPr lang="en-US" sz="4300" dirty="0"/>
          </a:p>
        </p:txBody>
      </p:sp>
      <p:sp>
        <p:nvSpPr>
          <p:cNvPr id="5" name="Slide Number Placeholder 4"/>
          <p:cNvSpPr>
            <a:spLocks noGrp="1"/>
          </p:cNvSpPr>
          <p:nvPr>
            <p:ph type="sldNum" sz="quarter" idx="12"/>
          </p:nvPr>
        </p:nvSpPr>
        <p:spPr/>
        <p:txBody>
          <a:bodyPr/>
          <a:lstStyle/>
          <a:p>
            <a:fld id="{309D6B49-48C8-4C35-8AFB-01DC488234AA}" type="slidenum">
              <a:rPr lang="en-US" smtClean="0"/>
              <a:t>39</a:t>
            </a:fld>
            <a:endParaRPr lang="en-US"/>
          </a:p>
        </p:txBody>
      </p:sp>
      <p:pic>
        <p:nvPicPr>
          <p:cNvPr id="7170" name="Picture 2" descr="G:\Office of Professional Development\Workforce Planning and Training Section\Worforce and Succession Planning--Hamman's files\Seminal Workforce Planning Document\iStock Photos\35794581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399" y="1295400"/>
            <a:ext cx="3135969" cy="211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19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normAutofit/>
          </a:bodyPr>
          <a:lstStyle/>
          <a:p>
            <a:r>
              <a:rPr lang="en-US" sz="5000" dirty="0" smtClean="0"/>
              <a:t>So Why Onboard?</a:t>
            </a:r>
            <a:endParaRPr lang="en-US" sz="5000" dirty="0"/>
          </a:p>
        </p:txBody>
      </p:sp>
      <p:sp>
        <p:nvSpPr>
          <p:cNvPr id="3" name="Content Placeholder 2"/>
          <p:cNvSpPr>
            <a:spLocks noGrp="1"/>
          </p:cNvSpPr>
          <p:nvPr>
            <p:ph sz="quarter" idx="1"/>
          </p:nvPr>
        </p:nvSpPr>
        <p:spPr>
          <a:xfrm>
            <a:off x="228600" y="1447800"/>
            <a:ext cx="8458200" cy="4572000"/>
          </a:xfrm>
        </p:spPr>
        <p:txBody>
          <a:bodyPr>
            <a:normAutofit/>
          </a:bodyPr>
          <a:lstStyle/>
          <a:p>
            <a:endParaRPr lang="en-US" sz="3500" dirty="0" smtClean="0"/>
          </a:p>
          <a:p>
            <a:endParaRPr lang="en-US" sz="3500" dirty="0" smtClean="0"/>
          </a:p>
          <a:p>
            <a:pPr marL="0" indent="0">
              <a:buNone/>
            </a:pPr>
            <a:endParaRPr lang="en-US" sz="3500" dirty="0"/>
          </a:p>
        </p:txBody>
      </p:sp>
      <p:graphicFrame>
        <p:nvGraphicFramePr>
          <p:cNvPr id="6" name="Table 5"/>
          <p:cNvGraphicFramePr>
            <a:graphicFrameLocks noGrp="1"/>
          </p:cNvGraphicFramePr>
          <p:nvPr>
            <p:extLst>
              <p:ext uri="{D42A27DB-BD31-4B8C-83A1-F6EECF244321}">
                <p14:modId xmlns:p14="http://schemas.microsoft.com/office/powerpoint/2010/main" val="3871422905"/>
              </p:ext>
            </p:extLst>
          </p:nvPr>
        </p:nvGraphicFramePr>
        <p:xfrm>
          <a:off x="609600" y="1295400"/>
          <a:ext cx="8229600" cy="5029200"/>
        </p:xfrm>
        <a:graphic>
          <a:graphicData uri="http://schemas.openxmlformats.org/drawingml/2006/table">
            <a:tbl>
              <a:tblPr firstRow="1" firstCol="1" bandRow="1"/>
              <a:tblGrid>
                <a:gridCol w="3961804"/>
                <a:gridCol w="4267796"/>
              </a:tblGrid>
              <a:tr h="2658292">
                <a:tc>
                  <a:txBody>
                    <a:bodyPr/>
                    <a:lstStyle/>
                    <a:p>
                      <a:pPr marL="0" marR="0" algn="ctr">
                        <a:lnSpc>
                          <a:spcPct val="115000"/>
                        </a:lnSpc>
                        <a:spcBef>
                          <a:spcPts val="0"/>
                        </a:spcBef>
                        <a:spcAft>
                          <a:spcPts val="0"/>
                        </a:spcAft>
                      </a:pPr>
                      <a:r>
                        <a:rPr lang="en-US" sz="3200" dirty="0">
                          <a:effectLst/>
                          <a:latin typeface="+mn-lt"/>
                          <a:ea typeface="Calibri"/>
                          <a:cs typeface="Times New Roman"/>
                        </a:rPr>
                        <a:t> </a:t>
                      </a:r>
                      <a:r>
                        <a:rPr lang="en-US" sz="3200" dirty="0" smtClean="0">
                          <a:effectLst/>
                          <a:latin typeface="+mn-lt"/>
                          <a:ea typeface="Calibri"/>
                          <a:cs typeface="Times New Roman"/>
                        </a:rPr>
                        <a:t>Cut</a:t>
                      </a:r>
                      <a:r>
                        <a:rPr lang="en-US" sz="3200" baseline="0" dirty="0" smtClean="0">
                          <a:effectLst/>
                          <a:latin typeface="+mn-lt"/>
                          <a:ea typeface="Calibri"/>
                          <a:cs typeface="Times New Roman"/>
                        </a:rPr>
                        <a:t> recruiting costs</a:t>
                      </a:r>
                      <a:endParaRPr lang="en-US" sz="3200" dirty="0">
                        <a:effectLst/>
                        <a:latin typeface="+mn-lt"/>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400" dirty="0">
                          <a:effectLst/>
                          <a:latin typeface="Calibri"/>
                          <a:ea typeface="Calibri"/>
                          <a:cs typeface="Times New Roman"/>
                        </a:rPr>
                        <a:t>Cut recruiting costs</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900" dirty="0">
                          <a:solidFill>
                            <a:srgbClr val="333333"/>
                          </a:solidFill>
                          <a:effectLst/>
                          <a:latin typeface="Open Sans"/>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3200" dirty="0" smtClean="0">
                          <a:effectLst/>
                          <a:latin typeface="+mn-lt"/>
                          <a:ea typeface="Calibri"/>
                          <a:cs typeface="Times New Roman"/>
                        </a:rPr>
                        <a:t>Increase</a:t>
                      </a:r>
                      <a:r>
                        <a:rPr lang="en-US" sz="3200" baseline="0" dirty="0" smtClean="0">
                          <a:effectLst/>
                          <a:latin typeface="+mn-lt"/>
                          <a:ea typeface="Calibri"/>
                          <a:cs typeface="Times New Roman"/>
                        </a:rPr>
                        <a:t> productivity</a:t>
                      </a:r>
                    </a:p>
                    <a:p>
                      <a:pPr marL="0" marR="0">
                        <a:lnSpc>
                          <a:spcPct val="115000"/>
                        </a:lnSpc>
                        <a:spcBef>
                          <a:spcPts val="0"/>
                        </a:spcBef>
                        <a:spcAft>
                          <a:spcPts val="0"/>
                        </a:spcAft>
                      </a:pPr>
                      <a:endParaRPr lang="en-US" sz="3200" baseline="0" dirty="0" smtClean="0">
                        <a:effectLst/>
                        <a:latin typeface="+mn-lt"/>
                        <a:ea typeface="Calibri"/>
                        <a:cs typeface="Times New Roman"/>
                      </a:endParaRPr>
                    </a:p>
                    <a:p>
                      <a:pPr marL="0" marR="0">
                        <a:lnSpc>
                          <a:spcPct val="115000"/>
                        </a:lnSpc>
                        <a:spcBef>
                          <a:spcPts val="0"/>
                        </a:spcBef>
                        <a:spcAft>
                          <a:spcPts val="0"/>
                        </a:spcAft>
                      </a:pPr>
                      <a:endParaRPr lang="en-US" sz="3200" dirty="0">
                        <a:effectLst/>
                        <a:latin typeface="+mn-lt"/>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0908">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3200" dirty="0" smtClean="0">
                          <a:effectLst/>
                          <a:latin typeface="+mn-lt"/>
                          <a:ea typeface="Calibri"/>
                          <a:cs typeface="Times New Roman"/>
                        </a:rPr>
                        <a:t>Improve retention</a:t>
                      </a:r>
                      <a:endParaRPr lang="en-US" sz="3200" dirty="0">
                        <a:effectLst/>
                        <a:latin typeface="+mn-lt"/>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3200" dirty="0" smtClean="0">
                          <a:effectLst/>
                          <a:latin typeface="+mn-lt"/>
                          <a:ea typeface="Calibri"/>
                          <a:cs typeface="Times New Roman"/>
                        </a:rPr>
                        <a:t>Improve quality of</a:t>
                      </a:r>
                      <a:r>
                        <a:rPr lang="en-US" sz="3200" baseline="0" dirty="0" smtClean="0">
                          <a:effectLst/>
                          <a:latin typeface="+mn-lt"/>
                          <a:ea typeface="Calibri"/>
                          <a:cs typeface="Times New Roman"/>
                        </a:rPr>
                        <a:t> work</a:t>
                      </a:r>
                      <a:endParaRPr lang="en-US" sz="32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309D6B49-48C8-4C35-8AFB-01DC488234AA}" type="slidenum">
              <a:rPr lang="en-US" smtClean="0"/>
              <a:t>4</a:t>
            </a:fld>
            <a:endParaRPr lang="en-US"/>
          </a:p>
        </p:txBody>
      </p:sp>
      <p:pic>
        <p:nvPicPr>
          <p:cNvPr id="15" name="Picture 14" descr="http://fc02.deviantart.net/fs71/f/2012/057/7/8/badge_satisfaction_guaranteed_free_vector_by_pic2graf-d4r2xt5.png"/>
          <p:cNvPicPr/>
          <p:nvPr/>
        </p:nvPicPr>
        <p:blipFill rotWithShape="1">
          <a:blip r:embed="rId3">
            <a:extLst>
              <a:ext uri="{28A0092B-C50C-407E-A947-70E740481C1C}">
                <a14:useLocalDpi xmlns:a14="http://schemas.microsoft.com/office/drawing/2010/main" val="0"/>
              </a:ext>
            </a:extLst>
          </a:blip>
          <a:srcRect l="69047" t="32414" b="32184"/>
          <a:stretch/>
        </p:blipFill>
        <p:spPr bwMode="auto">
          <a:xfrm>
            <a:off x="5876512" y="4518734"/>
            <a:ext cx="1828800" cy="1571625"/>
          </a:xfrm>
          <a:prstGeom prst="rect">
            <a:avLst/>
          </a:prstGeom>
          <a:noFill/>
          <a:ln>
            <a:noFill/>
          </a:ln>
          <a:extLst>
            <a:ext uri="{53640926-AAD7-44D8-BBD7-CCE9431645EC}">
              <a14:shadowObscured xmlns:a14="http://schemas.microsoft.com/office/drawing/2010/main"/>
            </a:ext>
          </a:extLst>
        </p:spPr>
      </p:pic>
      <p:pic>
        <p:nvPicPr>
          <p:cNvPr id="3074" name="Picture 2" descr="G:\Office of Professional Development\Workforce Planning and Training Section\Worforce and Succession Planning--Hamman's files\Seminal Workforce Planning Document\iStock Photos\10027853_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889470"/>
            <a:ext cx="2052049" cy="184944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Office of Professional Development\Workforce Planning and Training Section\Worforce and Succession Planning--Hamman's files\Seminal Workforce Planning Document\iStock Photos\9627612_x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6548" y="1889470"/>
            <a:ext cx="2785041" cy="184944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Office of Professional Development\Workforce Planning and Training Section\Worforce and Succession Planning--Hamman's files\Seminal Workforce Planning Document\iStock Photos\24015232_xx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0627" y="4475490"/>
            <a:ext cx="2946881" cy="165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5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706562"/>
          </a:xfrm>
        </p:spPr>
        <p:txBody>
          <a:bodyPr>
            <a:noAutofit/>
          </a:bodyPr>
          <a:lstStyle/>
          <a:p>
            <a:pPr algn="ctr"/>
            <a:r>
              <a:rPr lang="en-US" sz="5500" dirty="0" smtClean="0"/>
              <a:t>So Let’s Assess Your </a:t>
            </a:r>
            <a:br>
              <a:rPr lang="en-US" sz="5500" dirty="0" smtClean="0"/>
            </a:br>
            <a:r>
              <a:rPr lang="en-US" sz="5500" dirty="0" smtClean="0"/>
              <a:t>Current Practices…</a:t>
            </a:r>
            <a:endParaRPr lang="en-US" sz="5500" dirty="0"/>
          </a:p>
        </p:txBody>
      </p:sp>
      <p:sp>
        <p:nvSpPr>
          <p:cNvPr id="3" name="Slide Number Placeholder 2"/>
          <p:cNvSpPr>
            <a:spLocks noGrp="1"/>
          </p:cNvSpPr>
          <p:nvPr>
            <p:ph type="sldNum" sz="quarter" idx="12"/>
          </p:nvPr>
        </p:nvSpPr>
        <p:spPr/>
        <p:txBody>
          <a:bodyPr/>
          <a:lstStyle/>
          <a:p>
            <a:fld id="{309D6B49-48C8-4C35-8AFB-01DC488234AA}" type="slidenum">
              <a:rPr lang="en-US" smtClean="0"/>
              <a:t>40</a:t>
            </a:fld>
            <a:endParaRPr lang="en-US"/>
          </a:p>
        </p:txBody>
      </p:sp>
      <p:pic>
        <p:nvPicPr>
          <p:cNvPr id="6146" name="Picture 2" descr="G:\Office of Professional Development\Workforce Planning and Training Section\Worforce and Succession Planning--Hamman's files\Seminal Workforce Planning Document\iStock Photos\6908081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828800"/>
            <a:ext cx="4419600" cy="453788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Office of Professional Development\Workforce Planning and Training Section\Worforce and Succession Planning--Hamman's files\Seminal Workforce Planning Document\iStock Photos\11861652_x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895600"/>
            <a:ext cx="219456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205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txBody>
          <a:bodyPr>
            <a:noAutofit/>
          </a:bodyPr>
          <a:lstStyle/>
          <a:p>
            <a:r>
              <a:rPr lang="en-US" sz="6000" dirty="0" smtClean="0"/>
              <a:t>Ask Yourself…</a:t>
            </a:r>
            <a:endParaRPr lang="en-US" sz="6000" dirty="0"/>
          </a:p>
        </p:txBody>
      </p:sp>
      <p:sp>
        <p:nvSpPr>
          <p:cNvPr id="3" name="Content Placeholder 2"/>
          <p:cNvSpPr>
            <a:spLocks noGrp="1"/>
          </p:cNvSpPr>
          <p:nvPr>
            <p:ph sz="quarter" idx="1"/>
          </p:nvPr>
        </p:nvSpPr>
        <p:spPr>
          <a:xfrm>
            <a:off x="76200" y="1295400"/>
            <a:ext cx="8991600" cy="5334000"/>
          </a:xfrm>
        </p:spPr>
        <p:txBody>
          <a:bodyPr>
            <a:normAutofit/>
          </a:bodyPr>
          <a:lstStyle/>
          <a:p>
            <a:pPr lvl="0">
              <a:buClr>
                <a:srgbClr val="D34817"/>
              </a:buClr>
            </a:pPr>
            <a:r>
              <a:rPr lang="en-US" sz="4300" dirty="0" smtClean="0">
                <a:solidFill>
                  <a:prstClr val="black"/>
                </a:solidFill>
              </a:rPr>
              <a:t>Is the first day/week mostly transactional in nature?</a:t>
            </a:r>
          </a:p>
          <a:p>
            <a:pPr lvl="0">
              <a:buClr>
                <a:srgbClr val="D34817"/>
              </a:buClr>
            </a:pPr>
            <a:r>
              <a:rPr lang="en-US" sz="4300" dirty="0" smtClean="0">
                <a:solidFill>
                  <a:prstClr val="black"/>
                </a:solidFill>
              </a:rPr>
              <a:t>Have you buried your staff in manuals </a:t>
            </a:r>
          </a:p>
          <a:p>
            <a:pPr marL="320040" lvl="1" indent="0">
              <a:buClr>
                <a:srgbClr val="9B2D1F"/>
              </a:buClr>
              <a:buNone/>
            </a:pPr>
            <a:r>
              <a:rPr lang="en-US" sz="4300" dirty="0" smtClean="0"/>
              <a:t>and processes to read, </a:t>
            </a:r>
          </a:p>
          <a:p>
            <a:pPr marL="320040" lvl="1" indent="0">
              <a:buClr>
                <a:srgbClr val="9B2D1F"/>
              </a:buClr>
              <a:buNone/>
            </a:pPr>
            <a:r>
              <a:rPr lang="en-US" sz="4300" dirty="0" smtClean="0"/>
              <a:t>like this miserable  guy?</a:t>
            </a:r>
          </a:p>
          <a:p>
            <a:pPr marL="320040" lvl="1" indent="0">
              <a:buNone/>
            </a:pPr>
            <a:endParaRPr lang="en-US" dirty="0"/>
          </a:p>
        </p:txBody>
      </p:sp>
      <p:sp>
        <p:nvSpPr>
          <p:cNvPr id="5" name="Slide Number Placeholder 4"/>
          <p:cNvSpPr>
            <a:spLocks noGrp="1"/>
          </p:cNvSpPr>
          <p:nvPr>
            <p:ph type="sldNum" sz="quarter" idx="12"/>
          </p:nvPr>
        </p:nvSpPr>
        <p:spPr/>
        <p:txBody>
          <a:bodyPr/>
          <a:lstStyle/>
          <a:p>
            <a:fld id="{309D6B49-48C8-4C35-8AFB-01DC488234AA}" type="slidenum">
              <a:rPr lang="en-US" smtClean="0"/>
              <a:t>41</a:t>
            </a:fld>
            <a:endParaRPr lang="en-US"/>
          </a:p>
        </p:txBody>
      </p:sp>
      <p:pic>
        <p:nvPicPr>
          <p:cNvPr id="4098" name="Picture 2" descr="G:\Office of Professional Development\Workforce Planning and Training Section\Worforce and Succession Planning--Hamman's files\Seminal Workforce Planning Document\iStock Photos\14182656_xx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474"/>
          <a:stretch/>
        </p:blipFill>
        <p:spPr bwMode="auto">
          <a:xfrm>
            <a:off x="5867400" y="3406066"/>
            <a:ext cx="2743200" cy="319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249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868362"/>
          </a:xfrm>
        </p:spPr>
        <p:txBody>
          <a:bodyPr>
            <a:noAutofit/>
          </a:bodyPr>
          <a:lstStyle/>
          <a:p>
            <a:r>
              <a:rPr lang="en-US" sz="6000" dirty="0" smtClean="0"/>
              <a:t>Ask Yourself…</a:t>
            </a:r>
            <a:endParaRPr lang="en-US" sz="6000" dirty="0"/>
          </a:p>
        </p:txBody>
      </p:sp>
      <p:sp>
        <p:nvSpPr>
          <p:cNvPr id="3" name="Content Placeholder 2"/>
          <p:cNvSpPr>
            <a:spLocks noGrp="1"/>
          </p:cNvSpPr>
          <p:nvPr>
            <p:ph sz="quarter" idx="1"/>
          </p:nvPr>
        </p:nvSpPr>
        <p:spPr>
          <a:xfrm>
            <a:off x="304800" y="1066800"/>
            <a:ext cx="8382000" cy="5410200"/>
          </a:xfrm>
        </p:spPr>
        <p:txBody>
          <a:bodyPr>
            <a:noAutofit/>
          </a:bodyPr>
          <a:lstStyle/>
          <a:p>
            <a:r>
              <a:rPr lang="en-US" sz="4100" dirty="0" smtClean="0"/>
              <a:t>Is it easy for your staff to ask for what they need?</a:t>
            </a:r>
          </a:p>
          <a:p>
            <a:r>
              <a:rPr lang="en-US" sz="4100" dirty="0" smtClean="0"/>
              <a:t>Do you do </a:t>
            </a:r>
            <a:r>
              <a:rPr lang="en-US" sz="4100" i="1" dirty="0" smtClean="0"/>
              <a:t>all</a:t>
            </a:r>
            <a:r>
              <a:rPr lang="en-US" sz="4100" dirty="0" smtClean="0"/>
              <a:t> you can do to ensure hires feel welcome? Could you do more?</a:t>
            </a:r>
          </a:p>
          <a:p>
            <a:r>
              <a:rPr lang="en-US" sz="4100" dirty="0" smtClean="0"/>
              <a:t>Are you </a:t>
            </a:r>
            <a:r>
              <a:rPr lang="en-US" sz="4100" i="1" dirty="0" smtClean="0"/>
              <a:t>truly</a:t>
            </a:r>
            <a:r>
              <a:rPr lang="en-US" sz="4100" dirty="0" smtClean="0"/>
              <a:t> accessible, or do you rely too heavily on senior staff?</a:t>
            </a:r>
          </a:p>
          <a:p>
            <a:r>
              <a:rPr lang="en-US" sz="4100" dirty="0" smtClean="0"/>
              <a:t>Do you help your staff see the big picture and their role?</a:t>
            </a:r>
            <a:endParaRPr lang="en-US" sz="4100" dirty="0"/>
          </a:p>
        </p:txBody>
      </p:sp>
      <p:sp>
        <p:nvSpPr>
          <p:cNvPr id="4" name="Slide Number Placeholder 3"/>
          <p:cNvSpPr>
            <a:spLocks noGrp="1"/>
          </p:cNvSpPr>
          <p:nvPr>
            <p:ph type="sldNum" sz="quarter" idx="12"/>
          </p:nvPr>
        </p:nvSpPr>
        <p:spPr/>
        <p:txBody>
          <a:bodyPr/>
          <a:lstStyle/>
          <a:p>
            <a:fld id="{309D6B49-48C8-4C35-8AFB-01DC488234AA}" type="slidenum">
              <a:rPr lang="en-US" smtClean="0"/>
              <a:t>42</a:t>
            </a:fld>
            <a:endParaRPr lang="en-US"/>
          </a:p>
        </p:txBody>
      </p:sp>
    </p:spTree>
    <p:extLst>
      <p:ext uri="{BB962C8B-B14F-4D97-AF65-F5344CB8AC3E}">
        <p14:creationId xmlns:p14="http://schemas.microsoft.com/office/powerpoint/2010/main" val="3290881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792162"/>
          </a:xfrm>
        </p:spPr>
        <p:txBody>
          <a:bodyPr>
            <a:noAutofit/>
          </a:bodyPr>
          <a:lstStyle/>
          <a:p>
            <a:r>
              <a:rPr lang="en-US" sz="6000" dirty="0" smtClean="0"/>
              <a:t>Ask Yourself…</a:t>
            </a:r>
            <a:endParaRPr lang="en-US" sz="6000" dirty="0"/>
          </a:p>
        </p:txBody>
      </p:sp>
      <p:sp>
        <p:nvSpPr>
          <p:cNvPr id="3" name="Content Placeholder 2"/>
          <p:cNvSpPr>
            <a:spLocks noGrp="1"/>
          </p:cNvSpPr>
          <p:nvPr>
            <p:ph sz="quarter" idx="1"/>
          </p:nvPr>
        </p:nvSpPr>
        <p:spPr>
          <a:xfrm>
            <a:off x="304800" y="1143000"/>
            <a:ext cx="8382000" cy="5334000"/>
          </a:xfrm>
        </p:spPr>
        <p:txBody>
          <a:bodyPr>
            <a:normAutofit/>
          </a:bodyPr>
          <a:lstStyle/>
          <a:p>
            <a:r>
              <a:rPr lang="en-US" sz="4400" dirty="0" smtClean="0"/>
              <a:t>Do you regularly encourage feedback?</a:t>
            </a:r>
          </a:p>
          <a:p>
            <a:r>
              <a:rPr lang="en-US" sz="4400" dirty="0" smtClean="0"/>
              <a:t>Do you use some form of onboarding plan?</a:t>
            </a:r>
          </a:p>
          <a:p>
            <a:r>
              <a:rPr lang="en-US" sz="4400" dirty="0" smtClean="0"/>
              <a:t>Do you use mentors?</a:t>
            </a:r>
          </a:p>
          <a:p>
            <a:r>
              <a:rPr lang="en-US" sz="4400" dirty="0" smtClean="0"/>
              <a:t>Do new staff feel their </a:t>
            </a:r>
          </a:p>
          <a:p>
            <a:pPr marL="0" indent="0">
              <a:buNone/>
            </a:pPr>
            <a:r>
              <a:rPr lang="en-US" sz="4400" dirty="0"/>
              <a:t> </a:t>
            </a:r>
            <a:r>
              <a:rPr lang="en-US" sz="4400" dirty="0" smtClean="0"/>
              <a:t> goals are attainable?</a:t>
            </a:r>
          </a:p>
          <a:p>
            <a:r>
              <a:rPr lang="en-US" sz="4400" dirty="0" smtClean="0"/>
              <a:t>Do they know you care?</a:t>
            </a:r>
            <a:endParaRPr lang="en-US" sz="4400" dirty="0"/>
          </a:p>
        </p:txBody>
      </p:sp>
      <p:sp>
        <p:nvSpPr>
          <p:cNvPr id="4" name="Slide Number Placeholder 3"/>
          <p:cNvSpPr>
            <a:spLocks noGrp="1"/>
          </p:cNvSpPr>
          <p:nvPr>
            <p:ph type="sldNum" sz="quarter" idx="12"/>
          </p:nvPr>
        </p:nvSpPr>
        <p:spPr/>
        <p:txBody>
          <a:bodyPr/>
          <a:lstStyle/>
          <a:p>
            <a:fld id="{309D6B49-48C8-4C35-8AFB-01DC488234AA}" type="slidenum">
              <a:rPr lang="en-US" smtClean="0"/>
              <a:t>43</a:t>
            </a:fld>
            <a:endParaRPr lang="en-US"/>
          </a:p>
        </p:txBody>
      </p:sp>
      <p:pic>
        <p:nvPicPr>
          <p:cNvPr id="7170" name="Picture 2" descr="G:\Office of Professional Development\Workforce Planning and Training Section\Worforce and Succession Planning--Hamman's files\Seminal Workforce Planning Document\iStock Photos\6908730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667000"/>
            <a:ext cx="3769615" cy="305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504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868362"/>
          </a:xfrm>
        </p:spPr>
        <p:txBody>
          <a:bodyPr>
            <a:noAutofit/>
          </a:bodyPr>
          <a:lstStyle/>
          <a:p>
            <a:r>
              <a:rPr lang="en-US" sz="5500" dirty="0" smtClean="0"/>
              <a:t>In Closing…</a:t>
            </a:r>
            <a:endParaRPr lang="en-US" sz="5500" dirty="0"/>
          </a:p>
        </p:txBody>
      </p:sp>
      <p:sp>
        <p:nvSpPr>
          <p:cNvPr id="3" name="Content Placeholder 2"/>
          <p:cNvSpPr>
            <a:spLocks noGrp="1"/>
          </p:cNvSpPr>
          <p:nvPr>
            <p:ph sz="quarter" idx="1"/>
          </p:nvPr>
        </p:nvSpPr>
        <p:spPr>
          <a:xfrm>
            <a:off x="228600" y="1143000"/>
            <a:ext cx="8610600" cy="5334000"/>
          </a:xfrm>
        </p:spPr>
        <p:txBody>
          <a:bodyPr>
            <a:noAutofit/>
          </a:bodyPr>
          <a:lstStyle/>
          <a:p>
            <a:r>
              <a:rPr lang="en-US" sz="4300" dirty="0" smtClean="0"/>
              <a:t>Despite its benefits, onboarding is not the </a:t>
            </a:r>
            <a:r>
              <a:rPr lang="en-US" sz="4300" i="1" dirty="0" smtClean="0"/>
              <a:t>only</a:t>
            </a:r>
            <a:r>
              <a:rPr lang="en-US" sz="4300" dirty="0" smtClean="0"/>
              <a:t> solution for creating productivity and engagement</a:t>
            </a:r>
          </a:p>
          <a:p>
            <a:r>
              <a:rPr lang="en-US" sz="4300" dirty="0" smtClean="0"/>
              <a:t>It must be </a:t>
            </a:r>
            <a:r>
              <a:rPr lang="en-US" sz="4300" i="1" dirty="0" smtClean="0"/>
              <a:t>strategic</a:t>
            </a:r>
            <a:r>
              <a:rPr lang="en-US" sz="4300" dirty="0" smtClean="0"/>
              <a:t> rather than simply transactional</a:t>
            </a:r>
          </a:p>
          <a:p>
            <a:r>
              <a:rPr lang="en-US" sz="4300" dirty="0" smtClean="0"/>
              <a:t>It won’t compensate for other problems that create discord and turnover</a:t>
            </a:r>
            <a:endParaRPr lang="en-US" sz="4300" dirty="0"/>
          </a:p>
        </p:txBody>
      </p:sp>
      <p:sp>
        <p:nvSpPr>
          <p:cNvPr id="4" name="Slide Number Placeholder 3"/>
          <p:cNvSpPr>
            <a:spLocks noGrp="1"/>
          </p:cNvSpPr>
          <p:nvPr>
            <p:ph type="sldNum" sz="quarter" idx="12"/>
          </p:nvPr>
        </p:nvSpPr>
        <p:spPr/>
        <p:txBody>
          <a:bodyPr/>
          <a:lstStyle/>
          <a:p>
            <a:fld id="{309D6B49-48C8-4C35-8AFB-01DC488234AA}" type="slidenum">
              <a:rPr lang="en-US" smtClean="0"/>
              <a:t>44</a:t>
            </a:fld>
            <a:endParaRPr lang="en-US"/>
          </a:p>
        </p:txBody>
      </p:sp>
    </p:spTree>
    <p:extLst>
      <p:ext uri="{BB962C8B-B14F-4D97-AF65-F5344CB8AC3E}">
        <p14:creationId xmlns:p14="http://schemas.microsoft.com/office/powerpoint/2010/main" val="2499574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868362"/>
          </a:xfrm>
        </p:spPr>
        <p:txBody>
          <a:bodyPr>
            <a:noAutofit/>
          </a:bodyPr>
          <a:lstStyle/>
          <a:p>
            <a:r>
              <a:rPr lang="en-US" sz="5500" dirty="0" smtClean="0"/>
              <a:t>In Closing…</a:t>
            </a:r>
            <a:endParaRPr lang="en-US" sz="5500" dirty="0"/>
          </a:p>
        </p:txBody>
      </p:sp>
      <p:sp>
        <p:nvSpPr>
          <p:cNvPr id="3" name="Content Placeholder 2"/>
          <p:cNvSpPr>
            <a:spLocks noGrp="1"/>
          </p:cNvSpPr>
          <p:nvPr>
            <p:ph sz="quarter" idx="1"/>
          </p:nvPr>
        </p:nvSpPr>
        <p:spPr>
          <a:xfrm>
            <a:off x="228600" y="1143000"/>
            <a:ext cx="8458200" cy="5334000"/>
          </a:xfrm>
        </p:spPr>
        <p:txBody>
          <a:bodyPr>
            <a:normAutofit fontScale="92500"/>
          </a:bodyPr>
          <a:lstStyle/>
          <a:p>
            <a:r>
              <a:rPr lang="en-US" sz="5000" i="1" dirty="0" smtClean="0"/>
              <a:t>However…</a:t>
            </a:r>
          </a:p>
          <a:p>
            <a:pPr lvl="1"/>
            <a:r>
              <a:rPr lang="en-US" sz="4000" dirty="0" smtClean="0"/>
              <a:t>With careful planning and </a:t>
            </a:r>
          </a:p>
          <a:p>
            <a:pPr marL="320040" lvl="1" indent="0">
              <a:buNone/>
            </a:pPr>
            <a:r>
              <a:rPr lang="en-US" sz="4000" dirty="0" smtClean="0"/>
              <a:t>   consistent delivery, it will generate </a:t>
            </a:r>
          </a:p>
          <a:p>
            <a:pPr marL="320040" lvl="1" indent="0">
              <a:buNone/>
            </a:pPr>
            <a:r>
              <a:rPr lang="en-US" sz="4000" dirty="0"/>
              <a:t> </a:t>
            </a:r>
            <a:r>
              <a:rPr lang="en-US" sz="4000" dirty="0" smtClean="0"/>
              <a:t>  both short and long term benefits</a:t>
            </a:r>
          </a:p>
          <a:p>
            <a:pPr lvl="1"/>
            <a:r>
              <a:rPr lang="en-US" sz="4000" dirty="0" smtClean="0"/>
              <a:t>It will make your job easier in the long run</a:t>
            </a:r>
          </a:p>
          <a:p>
            <a:pPr lvl="1"/>
            <a:r>
              <a:rPr lang="en-US" sz="4000" dirty="0" smtClean="0"/>
              <a:t>Don’t feel you need to incorporate all of these tools—choose what best suits your management style/unit culture</a:t>
            </a:r>
            <a:endParaRPr lang="en-US" sz="4000" dirty="0"/>
          </a:p>
        </p:txBody>
      </p:sp>
      <p:sp>
        <p:nvSpPr>
          <p:cNvPr id="4" name="Slide Number Placeholder 3"/>
          <p:cNvSpPr>
            <a:spLocks noGrp="1"/>
          </p:cNvSpPr>
          <p:nvPr>
            <p:ph type="sldNum" sz="quarter" idx="12"/>
          </p:nvPr>
        </p:nvSpPr>
        <p:spPr/>
        <p:txBody>
          <a:bodyPr/>
          <a:lstStyle/>
          <a:p>
            <a:fld id="{309D6B49-48C8-4C35-8AFB-01DC488234AA}" type="slidenum">
              <a:rPr lang="en-US" smtClean="0"/>
              <a:t>45</a:t>
            </a:fld>
            <a:endParaRPr lang="en-US"/>
          </a:p>
        </p:txBody>
      </p:sp>
      <p:pic>
        <p:nvPicPr>
          <p:cNvPr id="6146" name="Picture 2" descr="G:\Office of Professional Development\Workforce Planning and Training Section\Worforce and Succession Planning--Hamman's files\Seminal Workforce Planning Document\iStock Photos\17320144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04800"/>
            <a:ext cx="234467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88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noAutofit/>
          </a:bodyPr>
          <a:lstStyle/>
          <a:p>
            <a:r>
              <a:rPr lang="en-US" sz="5500" dirty="0" smtClean="0"/>
              <a:t>Need Some Help? </a:t>
            </a:r>
            <a:endParaRPr lang="en-US" sz="5500" dirty="0"/>
          </a:p>
        </p:txBody>
      </p:sp>
      <p:sp>
        <p:nvSpPr>
          <p:cNvPr id="3" name="Content Placeholder 2"/>
          <p:cNvSpPr>
            <a:spLocks noGrp="1"/>
          </p:cNvSpPr>
          <p:nvPr>
            <p:ph sz="quarter" idx="1"/>
          </p:nvPr>
        </p:nvSpPr>
        <p:spPr>
          <a:xfrm>
            <a:off x="228600" y="1066800"/>
            <a:ext cx="8534400" cy="5486400"/>
          </a:xfrm>
        </p:spPr>
        <p:txBody>
          <a:bodyPr>
            <a:normAutofit fontScale="92500" lnSpcReduction="10000"/>
          </a:bodyPr>
          <a:lstStyle/>
          <a:p>
            <a:r>
              <a:rPr lang="en-US" sz="4900" dirty="0" smtClean="0"/>
              <a:t>We’re here to assist…</a:t>
            </a:r>
          </a:p>
          <a:p>
            <a:pPr lvl="1"/>
            <a:r>
              <a:rPr lang="en-US" sz="4300" dirty="0" smtClean="0"/>
              <a:t>Check us out online at</a:t>
            </a:r>
            <a:r>
              <a:rPr lang="en-US" sz="4300" dirty="0"/>
              <a:t>: </a:t>
            </a:r>
            <a:r>
              <a:rPr lang="en-US" sz="4000" dirty="0">
                <a:hlinkClick r:id="rId3"/>
              </a:rPr>
              <a:t>http://</a:t>
            </a:r>
            <a:r>
              <a:rPr lang="en-US" sz="4000" dirty="0" smtClean="0">
                <a:hlinkClick r:id="rId3"/>
              </a:rPr>
              <a:t>cio.ca.gov/OPD/wp/it_workforce_planning.html</a:t>
            </a:r>
            <a:endParaRPr lang="en-US" sz="4000" dirty="0" smtClean="0"/>
          </a:p>
          <a:p>
            <a:pPr lvl="0">
              <a:buClr>
                <a:srgbClr val="D34817"/>
              </a:buClr>
            </a:pPr>
            <a:r>
              <a:rPr lang="en-US" sz="4500" dirty="0">
                <a:solidFill>
                  <a:prstClr val="black"/>
                </a:solidFill>
              </a:rPr>
              <a:t>Or call us</a:t>
            </a:r>
            <a:r>
              <a:rPr lang="en-US" sz="4500" dirty="0" smtClean="0">
                <a:solidFill>
                  <a:prstClr val="black"/>
                </a:solidFill>
              </a:rPr>
              <a:t>…</a:t>
            </a:r>
            <a:endParaRPr lang="en-US" sz="4000" dirty="0"/>
          </a:p>
          <a:p>
            <a:pPr lvl="1"/>
            <a:r>
              <a:rPr lang="en-US" sz="4000" dirty="0" smtClean="0"/>
              <a:t>Jennifer Hamman, 431-3609 </a:t>
            </a:r>
            <a:r>
              <a:rPr lang="en-US" sz="4000" dirty="0" smtClean="0">
                <a:hlinkClick r:id="rId4"/>
              </a:rPr>
              <a:t>jennifer.hamman@state.ca.gov</a:t>
            </a:r>
            <a:endParaRPr lang="en-US" sz="4000" dirty="0" smtClean="0"/>
          </a:p>
          <a:p>
            <a:pPr lvl="1"/>
            <a:r>
              <a:rPr lang="en-US" sz="4000" dirty="0" smtClean="0"/>
              <a:t>Don Gloor, 431-3610 </a:t>
            </a:r>
            <a:r>
              <a:rPr lang="en-US" sz="4000" dirty="0" smtClean="0">
                <a:hlinkClick r:id="rId5"/>
              </a:rPr>
              <a:t>don.gloor@state.ca.gov</a:t>
            </a:r>
            <a:endParaRPr lang="en-US" sz="4000" dirty="0" smtClean="0"/>
          </a:p>
          <a:p>
            <a:pPr marL="320040" lvl="1" indent="0">
              <a:buNone/>
            </a:pPr>
            <a:endParaRPr lang="en-US" dirty="0"/>
          </a:p>
        </p:txBody>
      </p:sp>
      <p:sp>
        <p:nvSpPr>
          <p:cNvPr id="4" name="Slide Number Placeholder 3"/>
          <p:cNvSpPr>
            <a:spLocks noGrp="1"/>
          </p:cNvSpPr>
          <p:nvPr>
            <p:ph type="sldNum" sz="quarter" idx="12"/>
          </p:nvPr>
        </p:nvSpPr>
        <p:spPr/>
        <p:txBody>
          <a:bodyPr/>
          <a:lstStyle/>
          <a:p>
            <a:fld id="{309D6B49-48C8-4C35-8AFB-01DC488234AA}" type="slidenum">
              <a:rPr lang="en-US" smtClean="0"/>
              <a:t>46</a:t>
            </a:fld>
            <a:endParaRPr lang="en-US"/>
          </a:p>
        </p:txBody>
      </p:sp>
    </p:spTree>
    <p:extLst>
      <p:ext uri="{BB962C8B-B14F-4D97-AF65-F5344CB8AC3E}">
        <p14:creationId xmlns:p14="http://schemas.microsoft.com/office/powerpoint/2010/main" val="22735296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868362"/>
          </a:xfrm>
        </p:spPr>
        <p:txBody>
          <a:bodyPr>
            <a:noAutofit/>
          </a:bodyPr>
          <a:lstStyle/>
          <a:p>
            <a:r>
              <a:rPr lang="en-US" sz="5000" dirty="0" smtClean="0"/>
              <a:t>Final Questions? Comments?</a:t>
            </a:r>
            <a:endParaRPr lang="en-US" sz="5000" dirty="0"/>
          </a:p>
        </p:txBody>
      </p:sp>
      <p:sp>
        <p:nvSpPr>
          <p:cNvPr id="3" name="Content Placeholder 2"/>
          <p:cNvSpPr>
            <a:spLocks noGrp="1"/>
          </p:cNvSpPr>
          <p:nvPr>
            <p:ph sz="quarter" idx="1"/>
          </p:nvPr>
        </p:nvSpPr>
        <p:spPr>
          <a:xfrm>
            <a:off x="381000" y="1447800"/>
            <a:ext cx="8305800" cy="4572000"/>
          </a:xfrm>
        </p:spPr>
        <p:txBody>
          <a:bodyPr>
            <a:normAutofit/>
          </a:bodyPr>
          <a:lstStyle/>
          <a:p>
            <a:pPr marL="0" indent="0" algn="ctr">
              <a:buNone/>
            </a:pPr>
            <a:r>
              <a:rPr lang="en-US" sz="5000" dirty="0" smtClean="0"/>
              <a:t>That’s all </a:t>
            </a:r>
            <a:r>
              <a:rPr lang="en-US" sz="5000" dirty="0"/>
              <a:t>f</a:t>
            </a:r>
            <a:r>
              <a:rPr lang="en-US" sz="5000" dirty="0" smtClean="0"/>
              <a:t>olks…</a:t>
            </a:r>
          </a:p>
          <a:p>
            <a:pPr marL="0" indent="0" algn="ctr">
              <a:buNone/>
            </a:pPr>
            <a:r>
              <a:rPr lang="en-US" sz="5000" dirty="0" smtClean="0"/>
              <a:t>Go forth and onboard!</a:t>
            </a:r>
            <a:endParaRPr lang="en-US" sz="5000" dirty="0"/>
          </a:p>
        </p:txBody>
      </p:sp>
      <p:sp>
        <p:nvSpPr>
          <p:cNvPr id="5" name="Slide Number Placeholder 4"/>
          <p:cNvSpPr>
            <a:spLocks noGrp="1"/>
          </p:cNvSpPr>
          <p:nvPr>
            <p:ph type="sldNum" sz="quarter" idx="12"/>
          </p:nvPr>
        </p:nvSpPr>
        <p:spPr/>
        <p:txBody>
          <a:bodyPr/>
          <a:lstStyle/>
          <a:p>
            <a:fld id="{309D6B49-48C8-4C35-8AFB-01DC488234AA}" type="slidenum">
              <a:rPr lang="en-US" smtClean="0"/>
              <a:t>47</a:t>
            </a:fld>
            <a:endParaRPr lang="en-US"/>
          </a:p>
        </p:txBody>
      </p:sp>
      <p:pic>
        <p:nvPicPr>
          <p:cNvPr id="6146" name="Picture 2" descr="G:\Office of Professional Development\Workforce Planning and Training Section\Worforce and Succession Planning--Hamman's files\Seminal Workforce Planning Document\iStock Photos\5508360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208" y="3124200"/>
            <a:ext cx="4460592" cy="351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512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noAutofit/>
          </a:bodyPr>
          <a:lstStyle/>
          <a:p>
            <a:r>
              <a:rPr lang="en-US" sz="5400" dirty="0" smtClean="0"/>
              <a:t>Resources Used/Consulted</a:t>
            </a:r>
            <a:endParaRPr lang="en-US" sz="5400" dirty="0"/>
          </a:p>
        </p:txBody>
      </p:sp>
      <p:sp>
        <p:nvSpPr>
          <p:cNvPr id="3" name="Content Placeholder 2"/>
          <p:cNvSpPr>
            <a:spLocks noGrp="1"/>
          </p:cNvSpPr>
          <p:nvPr>
            <p:ph sz="quarter" idx="1"/>
          </p:nvPr>
        </p:nvSpPr>
        <p:spPr>
          <a:xfrm>
            <a:off x="304800" y="1295400"/>
            <a:ext cx="8382000" cy="5181600"/>
          </a:xfrm>
        </p:spPr>
        <p:txBody>
          <a:bodyPr>
            <a:normAutofit fontScale="92500" lnSpcReduction="20000"/>
          </a:bodyPr>
          <a:lstStyle/>
          <a:p>
            <a:r>
              <a:rPr lang="en-US" sz="2500" dirty="0"/>
              <a:t>California Department of Human Resources website</a:t>
            </a:r>
          </a:p>
          <a:p>
            <a:r>
              <a:rPr lang="en-US" sz="2500" dirty="0"/>
              <a:t>“Getting On Board: A Model for Integrating and Engaging New Employees,” by Booz, Allen, and Hamilton Consulting Group</a:t>
            </a:r>
          </a:p>
          <a:p>
            <a:r>
              <a:rPr lang="en-US" sz="2500" dirty="0"/>
              <a:t>“Tools and Techniques for Successful Onboarding,” Office of State Personnel, North Carolina</a:t>
            </a:r>
          </a:p>
          <a:p>
            <a:r>
              <a:rPr lang="en-US" sz="2500" dirty="0"/>
              <a:t>“If You’re Serious About Onboarding Success, Remember This Mantra,” David Lee</a:t>
            </a:r>
          </a:p>
          <a:p>
            <a:r>
              <a:rPr lang="en-US" sz="2500" dirty="0"/>
              <a:t>“Five Effective Techniques for Onboarding New Hires,” Angel Business Advisors</a:t>
            </a:r>
          </a:p>
          <a:p>
            <a:r>
              <a:rPr lang="en-US" sz="2500" dirty="0"/>
              <a:t>“Employee Onboarding: A Manager’s Guide to Orientation for New Employees,” Government of Saskatchewan</a:t>
            </a:r>
          </a:p>
          <a:p>
            <a:r>
              <a:rPr lang="en-US" sz="2500" dirty="0"/>
              <a:t>“All Aboard! Does Your Onboarding Process Lead to Employee Engagement or Buyer’s Remorse?” David </a:t>
            </a:r>
            <a:r>
              <a:rPr lang="en-US" sz="2500" dirty="0" smtClean="0"/>
              <a:t>Lee</a:t>
            </a:r>
          </a:p>
          <a:p>
            <a:pPr>
              <a:buFont typeface="Arial" panose="020B0604020202020204" pitchFamily="34" charset="0"/>
              <a:buChar char="•"/>
            </a:pPr>
            <a:r>
              <a:rPr lang="en-US" sz="2500" dirty="0" smtClean="0"/>
              <a:t>“Work Life Integration: The New Norm,” Dan </a:t>
            </a:r>
            <a:r>
              <a:rPr lang="en-US" sz="2500" dirty="0" err="1" smtClean="0"/>
              <a:t>Schwabel</a:t>
            </a:r>
            <a:endParaRPr lang="en-US" sz="2500" dirty="0" smtClean="0"/>
          </a:p>
          <a:p>
            <a:pPr>
              <a:buFont typeface="Arial" panose="020B0604020202020204" pitchFamily="34" charset="0"/>
              <a:buChar char="•"/>
            </a:pPr>
            <a:r>
              <a:rPr lang="en-US" sz="2500" i="1" dirty="0" smtClean="0"/>
              <a:t>Everyone Gets a Trophy, </a:t>
            </a:r>
            <a:r>
              <a:rPr lang="en-US" sz="2500" dirty="0" smtClean="0"/>
              <a:t>Bruce </a:t>
            </a:r>
            <a:r>
              <a:rPr lang="en-US" sz="2500" dirty="0" err="1" smtClean="0"/>
              <a:t>Tulgan</a:t>
            </a:r>
            <a:endParaRPr lang="en-US" sz="2500" i="1" dirty="0"/>
          </a:p>
          <a:p>
            <a:endParaRPr lang="en-US" dirty="0"/>
          </a:p>
        </p:txBody>
      </p:sp>
      <p:sp>
        <p:nvSpPr>
          <p:cNvPr id="5" name="Slide Number Placeholder 4"/>
          <p:cNvSpPr>
            <a:spLocks noGrp="1"/>
          </p:cNvSpPr>
          <p:nvPr>
            <p:ph type="sldNum" sz="quarter" idx="12"/>
          </p:nvPr>
        </p:nvSpPr>
        <p:spPr/>
        <p:txBody>
          <a:bodyPr/>
          <a:lstStyle/>
          <a:p>
            <a:fld id="{ADC7E033-291D-4E07-A3AF-94734D901D4E}" type="slidenum">
              <a:rPr lang="en-US" smtClean="0"/>
              <a:pPr/>
              <a:t>48</a:t>
            </a:fld>
            <a:endParaRPr lang="en-US"/>
          </a:p>
        </p:txBody>
      </p:sp>
    </p:spTree>
    <p:extLst>
      <p:ext uri="{BB962C8B-B14F-4D97-AF65-F5344CB8AC3E}">
        <p14:creationId xmlns:p14="http://schemas.microsoft.com/office/powerpoint/2010/main" val="2425210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944562"/>
          </a:xfrm>
        </p:spPr>
        <p:txBody>
          <a:bodyPr>
            <a:normAutofit/>
          </a:bodyPr>
          <a:lstStyle/>
          <a:p>
            <a:r>
              <a:rPr lang="en-US" sz="5000" dirty="0" smtClean="0"/>
              <a:t>So Why Onboard?</a:t>
            </a:r>
            <a:endParaRPr lang="en-US" sz="5000" dirty="0"/>
          </a:p>
        </p:txBody>
      </p:sp>
      <p:sp>
        <p:nvSpPr>
          <p:cNvPr id="3" name="Content Placeholder 2"/>
          <p:cNvSpPr>
            <a:spLocks noGrp="1"/>
          </p:cNvSpPr>
          <p:nvPr>
            <p:ph sz="quarter" idx="1"/>
          </p:nvPr>
        </p:nvSpPr>
        <p:spPr>
          <a:xfrm>
            <a:off x="228600" y="1447800"/>
            <a:ext cx="8458200" cy="4572000"/>
          </a:xfrm>
        </p:spPr>
        <p:txBody>
          <a:bodyPr>
            <a:normAutofit/>
          </a:bodyPr>
          <a:lstStyle/>
          <a:p>
            <a:endParaRPr lang="en-US" sz="3500" dirty="0" smtClean="0"/>
          </a:p>
          <a:p>
            <a:endParaRPr lang="en-US" sz="3500" dirty="0" smtClean="0"/>
          </a:p>
          <a:p>
            <a:pPr marL="0" indent="0">
              <a:buNone/>
            </a:pPr>
            <a:endParaRPr lang="en-US" sz="3500" dirty="0"/>
          </a:p>
        </p:txBody>
      </p:sp>
      <p:graphicFrame>
        <p:nvGraphicFramePr>
          <p:cNvPr id="6" name="Table 5"/>
          <p:cNvGraphicFramePr>
            <a:graphicFrameLocks noGrp="1"/>
          </p:cNvGraphicFramePr>
          <p:nvPr>
            <p:extLst>
              <p:ext uri="{D42A27DB-BD31-4B8C-83A1-F6EECF244321}">
                <p14:modId xmlns:p14="http://schemas.microsoft.com/office/powerpoint/2010/main" val="1767535845"/>
              </p:ext>
            </p:extLst>
          </p:nvPr>
        </p:nvGraphicFramePr>
        <p:xfrm>
          <a:off x="609600" y="1295400"/>
          <a:ext cx="8229600" cy="5029200"/>
        </p:xfrm>
        <a:graphic>
          <a:graphicData uri="http://schemas.openxmlformats.org/drawingml/2006/table">
            <a:tbl>
              <a:tblPr firstRow="1" firstCol="1" bandRow="1"/>
              <a:tblGrid>
                <a:gridCol w="3961804"/>
                <a:gridCol w="4267796"/>
              </a:tblGrid>
              <a:tr h="2658292">
                <a:tc>
                  <a:txBody>
                    <a:bodyPr/>
                    <a:lstStyle/>
                    <a:p>
                      <a:pPr marL="0" marR="0" algn="ctr">
                        <a:lnSpc>
                          <a:spcPct val="115000"/>
                        </a:lnSpc>
                        <a:spcBef>
                          <a:spcPts val="0"/>
                        </a:spcBef>
                        <a:spcAft>
                          <a:spcPts val="0"/>
                        </a:spcAft>
                      </a:pPr>
                      <a:r>
                        <a:rPr lang="en-US" sz="3200" baseline="0" dirty="0" smtClean="0">
                          <a:effectLst/>
                          <a:latin typeface="+mn-lt"/>
                          <a:ea typeface="Calibri"/>
                          <a:cs typeface="Times New Roman"/>
                        </a:rPr>
                        <a:t>Knowledge transfer</a:t>
                      </a:r>
                      <a:r>
                        <a:rPr lang="en-US" sz="3200" dirty="0">
                          <a:effectLst/>
                          <a:latin typeface="+mn-lt"/>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900" dirty="0" smtClean="0">
                          <a:solidFill>
                            <a:srgbClr val="333333"/>
                          </a:solidFill>
                          <a:effectLst/>
                          <a:latin typeface="Open Sans"/>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aseline="0" dirty="0" smtClean="0">
                          <a:effectLst/>
                          <a:latin typeface="+mn-lt"/>
                          <a:ea typeface="Calibri"/>
                          <a:cs typeface="Times New Roman"/>
                        </a:rPr>
                        <a:t>Compliance/Consistency</a:t>
                      </a:r>
                      <a:r>
                        <a:rPr lang="en-US" sz="3200" dirty="0">
                          <a:effectLst/>
                          <a:latin typeface="+mn-lt"/>
                          <a:ea typeface="Calibri"/>
                          <a:cs typeface="Times New Roman"/>
                        </a:rPr>
                        <a:t> </a:t>
                      </a:r>
                      <a:endParaRPr lang="en-US" sz="3200" baseline="0" dirty="0" smtClean="0">
                        <a:effectLst/>
                        <a:latin typeface="+mn-lt"/>
                        <a:ea typeface="Calibri"/>
                        <a:cs typeface="Times New Roman"/>
                      </a:endParaRPr>
                    </a:p>
                    <a:p>
                      <a:pPr marL="0" marR="0">
                        <a:lnSpc>
                          <a:spcPct val="115000"/>
                        </a:lnSpc>
                        <a:spcBef>
                          <a:spcPts val="0"/>
                        </a:spcBef>
                        <a:spcAft>
                          <a:spcPts val="0"/>
                        </a:spcAft>
                      </a:pPr>
                      <a:endParaRPr lang="en-US" sz="3200" dirty="0">
                        <a:effectLst/>
                        <a:latin typeface="+mn-lt"/>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0908">
                <a:tc>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3200" dirty="0" smtClean="0">
                          <a:effectLst/>
                          <a:latin typeface="+mn-lt"/>
                          <a:ea typeface="Calibri"/>
                          <a:cs typeface="Times New Roman"/>
                        </a:rPr>
                        <a:t>Grow</a:t>
                      </a:r>
                      <a:r>
                        <a:rPr lang="en-US" sz="3200" baseline="0" dirty="0" smtClean="0">
                          <a:effectLst/>
                          <a:latin typeface="+mn-lt"/>
                          <a:ea typeface="Calibri"/>
                          <a:cs typeface="Times New Roman"/>
                        </a:rPr>
                        <a:t> unit staff</a:t>
                      </a:r>
                      <a:endParaRPr lang="en-US" sz="3200" dirty="0">
                        <a:effectLst/>
                        <a:latin typeface="+mn-lt"/>
                        <a:ea typeface="Calibri"/>
                        <a:cs typeface="Times New Roman"/>
                      </a:endParaRP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dirty="0" smtClean="0">
                          <a:effectLst/>
                          <a:latin typeface="+mn-lt"/>
                          <a:ea typeface="Calibri"/>
                          <a:cs typeface="Times New Roman"/>
                        </a:rPr>
                        <a:t>Increase</a:t>
                      </a:r>
                      <a:r>
                        <a:rPr lang="en-US" sz="3200" baseline="0" dirty="0" smtClean="0">
                          <a:effectLst/>
                          <a:latin typeface="+mn-lt"/>
                          <a:ea typeface="Calibri"/>
                          <a:cs typeface="Times New Roman"/>
                        </a:rPr>
                        <a:t> engagement</a:t>
                      </a:r>
                      <a:r>
                        <a:rPr lang="en-US" sz="32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309D6B49-48C8-4C35-8AFB-01DC488234AA}" type="slidenum">
              <a:rPr lang="en-US" smtClean="0"/>
              <a:pPr/>
              <a:t>5</a:t>
            </a:fld>
            <a:endParaRPr lang="en-US"/>
          </a:p>
        </p:txBody>
      </p:sp>
      <p:pic>
        <p:nvPicPr>
          <p:cNvPr id="5122" name="Picture 2" descr="G:\Office of Professional Development\Workforce Planning and Training Section\Worforce and Succession Planning--Hamman's files\Seminal Workforce Planning Document\iStock Photos\12353929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832141"/>
            <a:ext cx="2200180" cy="183359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Office of Professional Development\Workforce Planning and Training Section\Worforce and Succession Planning--Hamman's files\Seminal Workforce Planning Document\iStock Photos\38060964_xx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741" y="2019818"/>
            <a:ext cx="205740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Office of Professional Development\Workforce Planning and Training Section\Worforce and Succession Planning--Hamman's files\Seminal Workforce Planning Document\iStock Photos\15216353_xx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4525774"/>
            <a:ext cx="2547890" cy="1698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G:\Office of Professional Development\Workforce Planning and Training Section\Worforce and Succession Planning--Hamman's files\Seminal Workforce Planning Document\iStock Photos\27547537_xx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4525774"/>
            <a:ext cx="2290455" cy="152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8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5500" dirty="0" smtClean="0"/>
              <a:t>Onboarding Defined</a:t>
            </a:r>
            <a:endParaRPr lang="en-US" sz="5500" dirty="0"/>
          </a:p>
        </p:txBody>
      </p:sp>
      <p:sp>
        <p:nvSpPr>
          <p:cNvPr id="3" name="Content Placeholder 2"/>
          <p:cNvSpPr>
            <a:spLocks noGrp="1"/>
          </p:cNvSpPr>
          <p:nvPr>
            <p:ph sz="quarter" idx="1"/>
          </p:nvPr>
        </p:nvSpPr>
        <p:spPr>
          <a:xfrm>
            <a:off x="304800" y="1447800"/>
            <a:ext cx="8610600" cy="4991100"/>
          </a:xfrm>
        </p:spPr>
        <p:txBody>
          <a:bodyPr>
            <a:normAutofit/>
          </a:bodyPr>
          <a:lstStyle/>
          <a:p>
            <a:pPr algn="ctr"/>
            <a:r>
              <a:rPr lang="en-US" sz="4000" dirty="0" smtClean="0"/>
              <a:t>New employees are assimilated into the workplace and given the tools and knowledge they  need to become successful</a:t>
            </a:r>
          </a:p>
          <a:p>
            <a:pPr algn="ctr"/>
            <a:endParaRPr lang="en-US" sz="3600" dirty="0"/>
          </a:p>
          <a:p>
            <a:pPr algn="ct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309D6B49-48C8-4C35-8AFB-01DC488234AA}" type="slidenum">
              <a:rPr lang="en-US" smtClean="0"/>
              <a:t>6</a:t>
            </a:fld>
            <a:endParaRPr lang="en-US"/>
          </a:p>
        </p:txBody>
      </p:sp>
      <p:pic>
        <p:nvPicPr>
          <p:cNvPr id="9218" name="Picture 2" descr="G:\Office of Professional Development\Workforce Planning and Training Section\Worforce and Succession Planning--Hamman's files\Seminal Workforce Planning Document\iStock Photos\36213874_xx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95" r="2511" b="11848"/>
          <a:stretch/>
        </p:blipFill>
        <p:spPr bwMode="auto">
          <a:xfrm>
            <a:off x="2209800" y="3429000"/>
            <a:ext cx="4605291" cy="315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436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5500" dirty="0" smtClean="0"/>
              <a:t>Onboarding Defined</a:t>
            </a:r>
            <a:endParaRPr lang="en-US" sz="5500" dirty="0"/>
          </a:p>
        </p:txBody>
      </p:sp>
      <p:sp>
        <p:nvSpPr>
          <p:cNvPr id="3" name="Content Placeholder 2"/>
          <p:cNvSpPr>
            <a:spLocks noGrp="1"/>
          </p:cNvSpPr>
          <p:nvPr>
            <p:ph sz="quarter" idx="1"/>
          </p:nvPr>
        </p:nvSpPr>
        <p:spPr>
          <a:xfrm>
            <a:off x="533400" y="1447800"/>
            <a:ext cx="8153400" cy="5257800"/>
          </a:xfrm>
        </p:spPr>
        <p:txBody>
          <a:bodyPr>
            <a:normAutofit/>
          </a:bodyPr>
          <a:lstStyle/>
          <a:p>
            <a:pPr algn="ctr"/>
            <a:r>
              <a:rPr lang="en-US" sz="3800" i="1" dirty="0" smtClean="0"/>
              <a:t>True</a:t>
            </a:r>
            <a:r>
              <a:rPr lang="en-US" sz="3800" dirty="0" smtClean="0"/>
              <a:t> onboarding should begin the moment your new staff accepts your offer and throughout the </a:t>
            </a:r>
            <a:r>
              <a:rPr lang="en-US" sz="3800" i="1" dirty="0" smtClean="0"/>
              <a:t>first year </a:t>
            </a:r>
            <a:r>
              <a:rPr lang="en-US" sz="3800" dirty="0" smtClean="0"/>
              <a:t>of employment—not just the first few days (or even weeks)</a:t>
            </a:r>
            <a:endParaRPr lang="en-US" sz="3800" dirty="0"/>
          </a:p>
        </p:txBody>
      </p:sp>
      <p:sp>
        <p:nvSpPr>
          <p:cNvPr id="5" name="Slide Number Placeholder 4"/>
          <p:cNvSpPr>
            <a:spLocks noGrp="1"/>
          </p:cNvSpPr>
          <p:nvPr>
            <p:ph type="sldNum" sz="quarter" idx="12"/>
          </p:nvPr>
        </p:nvSpPr>
        <p:spPr/>
        <p:txBody>
          <a:bodyPr/>
          <a:lstStyle/>
          <a:p>
            <a:fld id="{309D6B49-48C8-4C35-8AFB-01DC488234AA}" type="slidenum">
              <a:rPr lang="en-US" smtClean="0"/>
              <a:t>7</a:t>
            </a:fld>
            <a:endParaRPr lang="en-US"/>
          </a:p>
        </p:txBody>
      </p:sp>
      <p:pic>
        <p:nvPicPr>
          <p:cNvPr id="5122" name="Picture 2" descr="G:\Office of Professional Development\Workforce Planning and Training Section\Worforce and Succession Planning--Hamman's files\Seminal Workforce Planning Document\iStock Photos\7725212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733800"/>
            <a:ext cx="4344341" cy="290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52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5500" dirty="0" smtClean="0"/>
              <a:t>Onboarding Defined</a:t>
            </a:r>
            <a:endParaRPr lang="en-US" sz="5500" dirty="0"/>
          </a:p>
        </p:txBody>
      </p:sp>
      <p:sp>
        <p:nvSpPr>
          <p:cNvPr id="3" name="Content Placeholder 2"/>
          <p:cNvSpPr>
            <a:spLocks noGrp="1"/>
          </p:cNvSpPr>
          <p:nvPr>
            <p:ph sz="quarter" idx="1"/>
          </p:nvPr>
        </p:nvSpPr>
        <p:spPr>
          <a:xfrm>
            <a:off x="381000" y="1447800"/>
            <a:ext cx="8305800" cy="4572000"/>
          </a:xfrm>
        </p:spPr>
        <p:txBody>
          <a:bodyPr>
            <a:normAutofit/>
          </a:bodyPr>
          <a:lstStyle/>
          <a:p>
            <a:pPr algn="ctr"/>
            <a:r>
              <a:rPr lang="en-US" sz="5000" dirty="0" smtClean="0"/>
              <a:t>Good onboarding involves your entire team—not just you</a:t>
            </a:r>
            <a:endParaRPr lang="en-US" sz="5000" dirty="0"/>
          </a:p>
        </p:txBody>
      </p:sp>
      <p:sp>
        <p:nvSpPr>
          <p:cNvPr id="7" name="Slide Number Placeholder 6"/>
          <p:cNvSpPr>
            <a:spLocks noGrp="1"/>
          </p:cNvSpPr>
          <p:nvPr>
            <p:ph type="sldNum" sz="quarter" idx="12"/>
          </p:nvPr>
        </p:nvSpPr>
        <p:spPr/>
        <p:txBody>
          <a:bodyPr/>
          <a:lstStyle/>
          <a:p>
            <a:fld id="{309D6B49-48C8-4C35-8AFB-01DC488234AA}" type="slidenum">
              <a:rPr lang="en-US" smtClean="0"/>
              <a:t>8</a:t>
            </a:fld>
            <a:endParaRPr lang="en-US"/>
          </a:p>
        </p:txBody>
      </p:sp>
      <p:pic>
        <p:nvPicPr>
          <p:cNvPr id="8" name="Picture 7" descr="http://upload.wikimedia.org/wikipedia/commons/b/ba/Working_Together_Teamwork_Puzzle_Concep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048000"/>
            <a:ext cx="3352800" cy="3429000"/>
          </a:xfrm>
          <a:prstGeom prst="rect">
            <a:avLst/>
          </a:prstGeom>
          <a:noFill/>
          <a:ln>
            <a:noFill/>
          </a:ln>
        </p:spPr>
      </p:pic>
    </p:spTree>
    <p:extLst>
      <p:ext uri="{BB962C8B-B14F-4D97-AF65-F5344CB8AC3E}">
        <p14:creationId xmlns:p14="http://schemas.microsoft.com/office/powerpoint/2010/main" val="2006155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5500" dirty="0" smtClean="0"/>
              <a:t>Onboarding Defined</a:t>
            </a:r>
            <a:endParaRPr lang="en-US" sz="5500" dirty="0"/>
          </a:p>
        </p:txBody>
      </p:sp>
      <p:sp>
        <p:nvSpPr>
          <p:cNvPr id="3" name="Content Placeholder 2"/>
          <p:cNvSpPr>
            <a:spLocks noGrp="1"/>
          </p:cNvSpPr>
          <p:nvPr>
            <p:ph sz="quarter" idx="1"/>
          </p:nvPr>
        </p:nvSpPr>
        <p:spPr>
          <a:xfrm>
            <a:off x="304800" y="1447800"/>
            <a:ext cx="8382000" cy="5105400"/>
          </a:xfrm>
        </p:spPr>
        <p:txBody>
          <a:bodyPr>
            <a:normAutofit/>
          </a:bodyPr>
          <a:lstStyle/>
          <a:p>
            <a:pPr algn="ctr"/>
            <a:r>
              <a:rPr lang="en-US" sz="4000" dirty="0" smtClean="0"/>
              <a:t>Your new employee </a:t>
            </a:r>
            <a:r>
              <a:rPr lang="en-US" sz="4000" i="1" dirty="0" smtClean="0"/>
              <a:t>also</a:t>
            </a:r>
            <a:r>
              <a:rPr lang="en-US" sz="4000" dirty="0" smtClean="0"/>
              <a:t> shares significant responsibility in making his/her onboarding a success</a:t>
            </a:r>
          </a:p>
          <a:p>
            <a:pPr algn="ctr"/>
            <a:endParaRPr lang="en-US" sz="4000" dirty="0"/>
          </a:p>
        </p:txBody>
      </p:sp>
      <p:sp>
        <p:nvSpPr>
          <p:cNvPr id="5" name="Slide Number Placeholder 4"/>
          <p:cNvSpPr>
            <a:spLocks noGrp="1"/>
          </p:cNvSpPr>
          <p:nvPr>
            <p:ph type="sldNum" sz="quarter" idx="12"/>
          </p:nvPr>
        </p:nvSpPr>
        <p:spPr/>
        <p:txBody>
          <a:bodyPr/>
          <a:lstStyle/>
          <a:p>
            <a:fld id="{309D6B49-48C8-4C35-8AFB-01DC488234AA}" type="slidenum">
              <a:rPr lang="en-US" smtClean="0"/>
              <a:t>9</a:t>
            </a:fld>
            <a:endParaRPr lang="en-US"/>
          </a:p>
        </p:txBody>
      </p:sp>
      <p:pic>
        <p:nvPicPr>
          <p:cNvPr id="6146" name="Picture 2" descr="G:\Office of Professional Development\Workforce Planning and Training Section\Worforce and Succession Planning--Hamman's files\Seminal Workforce Planning Document\iStock Photos\18953339_x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352800"/>
            <a:ext cx="4572000" cy="3051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424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27472</TotalTime>
  <Words>2933</Words>
  <Application>Microsoft Office PowerPoint</Application>
  <PresentationFormat>On-screen Show (4:3)</PresentationFormat>
  <Paragraphs>426</Paragraphs>
  <Slides>48</Slides>
  <Notes>48</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Equity</vt:lpstr>
      <vt:lpstr>1_Equity</vt:lpstr>
      <vt:lpstr>2_Equity</vt:lpstr>
      <vt:lpstr>Everything Matters: Successfully Onboarding Your Staff to Avoid “New Hire Remorse”</vt:lpstr>
      <vt:lpstr>Today’s Topics</vt:lpstr>
      <vt:lpstr>But Before We Get Into This Exciting Topic…</vt:lpstr>
      <vt:lpstr>So Why Onboard?</vt:lpstr>
      <vt:lpstr>So Why Onboard?</vt:lpstr>
      <vt:lpstr>Onboarding Defined</vt:lpstr>
      <vt:lpstr>Onboarding Defined</vt:lpstr>
      <vt:lpstr>Onboarding Defined</vt:lpstr>
      <vt:lpstr>Onboarding Defined</vt:lpstr>
      <vt:lpstr>Orientation Versus Onboarding</vt:lpstr>
      <vt:lpstr>The Psychology of Your New Staff</vt:lpstr>
      <vt:lpstr>The Psychology of Your New Staff</vt:lpstr>
      <vt:lpstr>The Psychology of Your New Staff</vt:lpstr>
      <vt:lpstr>The Psychology of Your New Staff</vt:lpstr>
      <vt:lpstr>The Psychology of Your New Staff</vt:lpstr>
      <vt:lpstr>So Remember…</vt:lpstr>
      <vt:lpstr>And Now a Special Word About Millennials</vt:lpstr>
      <vt:lpstr>And Now a Special Word About Millennials</vt:lpstr>
      <vt:lpstr>A Word About Transfers</vt:lpstr>
      <vt:lpstr>Onboarding Phases</vt:lpstr>
      <vt:lpstr>Before Your Employee Starts</vt:lpstr>
      <vt:lpstr>Before Your Employee Starts…</vt:lpstr>
      <vt:lpstr>Before Your Employee Starts</vt:lpstr>
      <vt:lpstr>Before your Employee Starts</vt:lpstr>
      <vt:lpstr>Before Your Employee Starts</vt:lpstr>
      <vt:lpstr>The First Day</vt:lpstr>
      <vt:lpstr>The First Day</vt:lpstr>
      <vt:lpstr>Have That First Meeting</vt:lpstr>
      <vt:lpstr>Have That First Meeting</vt:lpstr>
      <vt:lpstr>The First Week</vt:lpstr>
      <vt:lpstr>The First Week</vt:lpstr>
      <vt:lpstr>The First Week</vt:lpstr>
      <vt:lpstr>The First 30-90 Days</vt:lpstr>
      <vt:lpstr>The First 30-90 Days</vt:lpstr>
      <vt:lpstr>The First Year…</vt:lpstr>
      <vt:lpstr>When You Have a Bitter Bear in the House…</vt:lpstr>
      <vt:lpstr>Watch Out for Staff Who…</vt:lpstr>
      <vt:lpstr>How to Address the Issue</vt:lpstr>
      <vt:lpstr>How to Address the Issue</vt:lpstr>
      <vt:lpstr>So Let’s Assess Your  Current Practices…</vt:lpstr>
      <vt:lpstr>Ask Yourself…</vt:lpstr>
      <vt:lpstr>Ask Yourself…</vt:lpstr>
      <vt:lpstr>Ask Yourself…</vt:lpstr>
      <vt:lpstr>In Closing…</vt:lpstr>
      <vt:lpstr>In Closing…</vt:lpstr>
      <vt:lpstr>Need Some Help? </vt:lpstr>
      <vt:lpstr>Final Questions? Comments?</vt:lpstr>
      <vt:lpstr>Resources Used/Consulted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Matters: Successfully Onboarding Your Staff to Avoid “New Hire Remorse”</dc:title>
  <dc:creator>Jennifer Hamman</dc:creator>
  <cp:lastModifiedBy>Jennifer Hamman</cp:lastModifiedBy>
  <cp:revision>117</cp:revision>
  <cp:lastPrinted>2015-05-12T20:53:30Z</cp:lastPrinted>
  <dcterms:created xsi:type="dcterms:W3CDTF">2015-04-01T20:32:36Z</dcterms:created>
  <dcterms:modified xsi:type="dcterms:W3CDTF">2015-08-26T17:15:34Z</dcterms:modified>
</cp:coreProperties>
</file>