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74.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7"/>
  </p:notesMasterIdLst>
  <p:handoutMasterIdLst>
    <p:handoutMasterId r:id="rId98"/>
  </p:handoutMasterIdLst>
  <p:sldIdLst>
    <p:sldId id="605" r:id="rId5"/>
    <p:sldId id="655" r:id="rId6"/>
    <p:sldId id="691" r:id="rId7"/>
    <p:sldId id="692" r:id="rId8"/>
    <p:sldId id="660" r:id="rId9"/>
    <p:sldId id="376" r:id="rId10"/>
    <p:sldId id="538" r:id="rId11"/>
    <p:sldId id="671" r:id="rId12"/>
    <p:sldId id="657" r:id="rId13"/>
    <p:sldId id="540" r:id="rId14"/>
    <p:sldId id="645" r:id="rId15"/>
    <p:sldId id="661" r:id="rId16"/>
    <p:sldId id="609" r:id="rId17"/>
    <p:sldId id="656" r:id="rId18"/>
    <p:sldId id="666" r:id="rId19"/>
    <p:sldId id="667" r:id="rId20"/>
    <p:sldId id="686" r:id="rId21"/>
    <p:sldId id="687" r:id="rId22"/>
    <p:sldId id="662" r:id="rId23"/>
    <p:sldId id="665" r:id="rId24"/>
    <p:sldId id="664" r:id="rId25"/>
    <p:sldId id="611" r:id="rId26"/>
    <p:sldId id="658" r:id="rId27"/>
    <p:sldId id="668" r:id="rId28"/>
    <p:sldId id="669" r:id="rId29"/>
    <p:sldId id="670" r:id="rId30"/>
    <p:sldId id="673" r:id="rId31"/>
    <p:sldId id="366" r:id="rId32"/>
    <p:sldId id="642" r:id="rId33"/>
    <p:sldId id="641" r:id="rId34"/>
    <p:sldId id="563" r:id="rId35"/>
    <p:sldId id="615" r:id="rId36"/>
    <p:sldId id="697" r:id="rId37"/>
    <p:sldId id="616" r:id="rId38"/>
    <p:sldId id="698" r:id="rId39"/>
    <p:sldId id="617" r:id="rId40"/>
    <p:sldId id="618" r:id="rId41"/>
    <p:sldId id="629" r:id="rId42"/>
    <p:sldId id="693" r:id="rId43"/>
    <p:sldId id="674" r:id="rId44"/>
    <p:sldId id="675" r:id="rId45"/>
    <p:sldId id="694" r:id="rId46"/>
    <p:sldId id="619" r:id="rId47"/>
    <p:sldId id="620" r:id="rId48"/>
    <p:sldId id="621" r:id="rId49"/>
    <p:sldId id="622" r:id="rId50"/>
    <p:sldId id="623" r:id="rId51"/>
    <p:sldId id="695" r:id="rId52"/>
    <p:sldId id="632" r:id="rId53"/>
    <p:sldId id="677" r:id="rId54"/>
    <p:sldId id="678" r:id="rId55"/>
    <p:sldId id="696" r:id="rId56"/>
    <p:sldId id="624" r:id="rId57"/>
    <p:sldId id="625" r:id="rId58"/>
    <p:sldId id="646" r:id="rId59"/>
    <p:sldId id="702" r:id="rId60"/>
    <p:sldId id="700" r:id="rId61"/>
    <p:sldId id="703" r:id="rId62"/>
    <p:sldId id="701" r:id="rId63"/>
    <p:sldId id="699" r:id="rId64"/>
    <p:sldId id="679" r:id="rId65"/>
    <p:sldId id="680" r:id="rId66"/>
    <p:sldId id="681" r:id="rId67"/>
    <p:sldId id="706" r:id="rId68"/>
    <p:sldId id="626" r:id="rId69"/>
    <p:sldId id="627" r:id="rId70"/>
    <p:sldId id="705" r:id="rId71"/>
    <p:sldId id="638" r:id="rId72"/>
    <p:sldId id="639" r:id="rId73"/>
    <p:sldId id="704" r:id="rId74"/>
    <p:sldId id="707" r:id="rId75"/>
    <p:sldId id="708" r:id="rId76"/>
    <p:sldId id="709" r:id="rId77"/>
    <p:sldId id="710" r:id="rId78"/>
    <p:sldId id="672" r:id="rId79"/>
    <p:sldId id="663" r:id="rId80"/>
    <p:sldId id="347" r:id="rId81"/>
    <p:sldId id="650" r:id="rId82"/>
    <p:sldId id="651" r:id="rId83"/>
    <p:sldId id="644" r:id="rId84"/>
    <p:sldId id="653" r:id="rId85"/>
    <p:sldId id="647" r:id="rId86"/>
    <p:sldId id="652" r:id="rId87"/>
    <p:sldId id="682" r:id="rId88"/>
    <p:sldId id="683" r:id="rId89"/>
    <p:sldId id="684" r:id="rId90"/>
    <p:sldId id="690" r:id="rId91"/>
    <p:sldId id="685" r:id="rId92"/>
    <p:sldId id="688" r:id="rId93"/>
    <p:sldId id="689" r:id="rId94"/>
    <p:sldId id="590" r:id="rId95"/>
    <p:sldId id="601" r:id="rId9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ncy Scott" initials="NS" lastIdx="1" clrIdx="0">
    <p:extLst>
      <p:ext uri="{19B8F6BF-5375-455C-9EA6-DF929625EA0E}">
        <p15:presenceInfo xmlns:p15="http://schemas.microsoft.com/office/powerpoint/2012/main" userId="cf126fe11039f3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D50909"/>
    <a:srgbClr val="D2610C"/>
    <a:srgbClr val="164674"/>
    <a:srgbClr val="CCFFFF"/>
    <a:srgbClr val="E6E6E6"/>
    <a:srgbClr val="92CDDC"/>
    <a:srgbClr val="B01893"/>
    <a:srgbClr val="E11FB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p:cViewPr varScale="1">
        <p:scale>
          <a:sx n="74" d="100"/>
          <a:sy n="74" d="100"/>
        </p:scale>
        <p:origin x="845" y="82"/>
      </p:cViewPr>
      <p:guideLst>
        <p:guide orient="horz" pos="2160"/>
        <p:guide pos="2880"/>
      </p:guideLst>
    </p:cSldViewPr>
  </p:slideViewPr>
  <p:outlineViewPr>
    <p:cViewPr>
      <p:scale>
        <a:sx n="33" d="100"/>
        <a:sy n="33" d="100"/>
      </p:scale>
      <p:origin x="0" y="-99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handoutMaster" Target="handoutMasters/handout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27C31-1912-4565-BFE1-53D69FFE2B2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5EB8C26-78D6-409F-A70E-83DF03152DE0}">
      <dgm:prSet phldrT="[Text]"/>
      <dgm:spPr>
        <a:solidFill>
          <a:srgbClr val="D2610C"/>
        </a:solidFill>
      </dgm:spPr>
      <dgm:t>
        <a:bodyPr/>
        <a:lstStyle/>
        <a:p>
          <a:r>
            <a:rPr lang="en-US" dirty="0"/>
            <a:t>SIMM</a:t>
          </a:r>
        </a:p>
      </dgm:t>
    </dgm:pt>
    <dgm:pt modelId="{D49F7702-C6E3-42F0-9015-7A53B6E3C196}" type="parTrans" cxnId="{B83B15EA-6A6B-40EA-9BD5-41BBF1474F48}">
      <dgm:prSet/>
      <dgm:spPr/>
      <dgm:t>
        <a:bodyPr/>
        <a:lstStyle/>
        <a:p>
          <a:endParaRPr lang="en-US"/>
        </a:p>
      </dgm:t>
    </dgm:pt>
    <dgm:pt modelId="{2EA78153-9E57-472B-8182-01A6CA1E0DC7}" type="sibTrans" cxnId="{B83B15EA-6A6B-40EA-9BD5-41BBF1474F48}">
      <dgm:prSet/>
      <dgm:spPr/>
      <dgm:t>
        <a:bodyPr/>
        <a:lstStyle/>
        <a:p>
          <a:endParaRPr lang="en-US"/>
        </a:p>
      </dgm:t>
    </dgm:pt>
    <dgm:pt modelId="{4D80FF00-BF55-4302-A2E1-E48F415358DC}">
      <dgm:prSet phldrT="[Text]"/>
      <dgm:spPr>
        <a:solidFill>
          <a:srgbClr val="007A37"/>
        </a:solidFill>
      </dgm:spPr>
      <dgm:t>
        <a:bodyPr/>
        <a:lstStyle/>
        <a:p>
          <a:r>
            <a:rPr lang="en-US" dirty="0"/>
            <a:t> BUDGET REQUEST TIMING &amp; BUDGET LETTERS  </a:t>
          </a:r>
        </a:p>
      </dgm:t>
    </dgm:pt>
    <dgm:pt modelId="{20B0FD51-5550-4E29-80FC-D83ED33B0DA7}" type="parTrans" cxnId="{5C96AA86-043F-4A15-AC7F-22EE2F01EAF3}">
      <dgm:prSet/>
      <dgm:spPr/>
      <dgm:t>
        <a:bodyPr/>
        <a:lstStyle/>
        <a:p>
          <a:endParaRPr lang="en-US"/>
        </a:p>
      </dgm:t>
    </dgm:pt>
    <dgm:pt modelId="{A6CDD1DA-D527-4575-9EE2-CE551CC14C9B}" type="sibTrans" cxnId="{5C96AA86-043F-4A15-AC7F-22EE2F01EAF3}">
      <dgm:prSet/>
      <dgm:spPr/>
      <dgm:t>
        <a:bodyPr/>
        <a:lstStyle/>
        <a:p>
          <a:endParaRPr lang="en-US"/>
        </a:p>
      </dgm:t>
    </dgm:pt>
    <dgm:pt modelId="{C47F4ACF-A4F0-4C54-B769-377C28265CE6}">
      <dgm:prSet phldrT="[Text]"/>
      <dgm:spPr/>
      <dgm:t>
        <a:bodyPr/>
        <a:lstStyle/>
        <a:p>
          <a:r>
            <a:rPr lang="en-US" dirty="0"/>
            <a:t>LINKS &amp; ATTACHMENTS</a:t>
          </a:r>
        </a:p>
      </dgm:t>
    </dgm:pt>
    <dgm:pt modelId="{4BC30F13-2E17-4CAE-B901-7243CAE5A155}" type="parTrans" cxnId="{EA95D404-E281-49AE-A557-88C755748574}">
      <dgm:prSet/>
      <dgm:spPr/>
      <dgm:t>
        <a:bodyPr/>
        <a:lstStyle/>
        <a:p>
          <a:endParaRPr lang="en-US"/>
        </a:p>
      </dgm:t>
    </dgm:pt>
    <dgm:pt modelId="{E298036C-EDD8-46ED-8009-24C795D730D2}" type="sibTrans" cxnId="{EA95D404-E281-49AE-A557-88C755748574}">
      <dgm:prSet/>
      <dgm:spPr/>
      <dgm:t>
        <a:bodyPr/>
        <a:lstStyle/>
        <a:p>
          <a:endParaRPr lang="en-US"/>
        </a:p>
      </dgm:t>
    </dgm:pt>
    <dgm:pt modelId="{70EA8420-2685-42D7-9973-C97AA86D3721}">
      <dgm:prSet phldrT="[Text]"/>
      <dgm:spPr/>
      <dgm:t>
        <a:bodyPr/>
        <a:lstStyle/>
        <a:p>
          <a:r>
            <a:rPr lang="en-US"/>
            <a:t>STEPS &amp; WHO TO INVOLVE</a:t>
          </a:r>
          <a:endParaRPr lang="en-US" dirty="0"/>
        </a:p>
      </dgm:t>
    </dgm:pt>
    <dgm:pt modelId="{426F4B5E-03AC-483F-ABFC-61FF236E1D7F}" type="parTrans" cxnId="{B04FE845-4CC3-4FBC-B0BB-E44EC0AE1D7A}">
      <dgm:prSet/>
      <dgm:spPr/>
      <dgm:t>
        <a:bodyPr/>
        <a:lstStyle/>
        <a:p>
          <a:endParaRPr lang="en-US"/>
        </a:p>
      </dgm:t>
    </dgm:pt>
    <dgm:pt modelId="{BA193BD8-14E5-4137-9F1D-F225D66E6463}" type="sibTrans" cxnId="{B04FE845-4CC3-4FBC-B0BB-E44EC0AE1D7A}">
      <dgm:prSet/>
      <dgm:spPr/>
      <dgm:t>
        <a:bodyPr/>
        <a:lstStyle/>
        <a:p>
          <a:endParaRPr lang="en-US"/>
        </a:p>
      </dgm:t>
    </dgm:pt>
    <dgm:pt modelId="{AD541154-902E-4495-B4DF-532BBF865F1D}">
      <dgm:prSet phldrT="[Text]"/>
      <dgm:spPr/>
      <dgm:t>
        <a:bodyPr/>
        <a:lstStyle/>
        <a:p>
          <a:r>
            <a:rPr lang="en-US" dirty="0"/>
            <a:t>REVIEW CRITERIA &amp; TIPS</a:t>
          </a:r>
        </a:p>
      </dgm:t>
    </dgm:pt>
    <dgm:pt modelId="{E1DD5DC6-EA10-4575-8CEF-BEF6FC076DF2}" type="parTrans" cxnId="{DEF9BE88-85DD-49A1-AB17-4735E16BCC21}">
      <dgm:prSet/>
      <dgm:spPr/>
      <dgm:t>
        <a:bodyPr/>
        <a:lstStyle/>
        <a:p>
          <a:endParaRPr lang="en-US"/>
        </a:p>
      </dgm:t>
    </dgm:pt>
    <dgm:pt modelId="{585A2560-85B8-466C-993D-1309FE066D3B}" type="sibTrans" cxnId="{DEF9BE88-85DD-49A1-AB17-4735E16BCC21}">
      <dgm:prSet/>
      <dgm:spPr/>
      <dgm:t>
        <a:bodyPr/>
        <a:lstStyle/>
        <a:p>
          <a:endParaRPr lang="en-US"/>
        </a:p>
      </dgm:t>
    </dgm:pt>
    <dgm:pt modelId="{A3C85404-A1DC-49B8-B67F-C6EE00B8202F}">
      <dgm:prSet phldrT="[Text]"/>
      <dgm:spPr>
        <a:solidFill>
          <a:schemeClr val="accent6">
            <a:lumMod val="75000"/>
          </a:schemeClr>
        </a:solidFill>
      </dgm:spPr>
      <dgm:t>
        <a:bodyPr/>
        <a:lstStyle/>
        <a:p>
          <a:r>
            <a:rPr lang="en-US" dirty="0"/>
            <a:t>FAWS HANDS-ON &amp; TRAINING EXERCISES</a:t>
          </a:r>
        </a:p>
      </dgm:t>
    </dgm:pt>
    <dgm:pt modelId="{EE390E1E-E2E9-464C-9F61-24C381A78BE0}" type="parTrans" cxnId="{98654ED5-0374-4F12-B889-05B932BC1B7F}">
      <dgm:prSet/>
      <dgm:spPr/>
      <dgm:t>
        <a:bodyPr/>
        <a:lstStyle/>
        <a:p>
          <a:endParaRPr lang="en-US"/>
        </a:p>
      </dgm:t>
    </dgm:pt>
    <dgm:pt modelId="{7488B718-2931-46E0-82F3-164007AB07E1}" type="sibTrans" cxnId="{98654ED5-0374-4F12-B889-05B932BC1B7F}">
      <dgm:prSet/>
      <dgm:spPr/>
      <dgm:t>
        <a:bodyPr/>
        <a:lstStyle/>
        <a:p>
          <a:endParaRPr lang="en-US"/>
        </a:p>
      </dgm:t>
    </dgm:pt>
    <dgm:pt modelId="{31BB9D6F-8386-43B4-ACE2-A39A986BF4A3}">
      <dgm:prSet phldrT="[Text]"/>
      <dgm:spPr>
        <a:solidFill>
          <a:srgbClr val="164674"/>
        </a:solidFill>
      </dgm:spPr>
      <dgm:t>
        <a:bodyPr/>
        <a:lstStyle/>
        <a:p>
          <a:r>
            <a:rPr lang="en-US" dirty="0"/>
            <a:t>SAMPLE</a:t>
          </a:r>
        </a:p>
      </dgm:t>
    </dgm:pt>
    <dgm:pt modelId="{C7334B70-7F51-4037-875C-2A82C9567C48}" type="parTrans" cxnId="{8ECEED52-0E61-4461-9D99-F84C1753F40C}">
      <dgm:prSet/>
      <dgm:spPr/>
      <dgm:t>
        <a:bodyPr/>
        <a:lstStyle/>
        <a:p>
          <a:endParaRPr lang="en-US"/>
        </a:p>
      </dgm:t>
    </dgm:pt>
    <dgm:pt modelId="{4A40E809-AC8A-4820-8AD4-0F6EBB238360}" type="sibTrans" cxnId="{8ECEED52-0E61-4461-9D99-F84C1753F40C}">
      <dgm:prSet/>
      <dgm:spPr/>
      <dgm:t>
        <a:bodyPr/>
        <a:lstStyle/>
        <a:p>
          <a:endParaRPr lang="en-US"/>
        </a:p>
      </dgm:t>
    </dgm:pt>
    <dgm:pt modelId="{5B13BE02-DF76-4435-A3A9-DEF76E13E5BA}">
      <dgm:prSet phldrT="[Text]"/>
      <dgm:spPr>
        <a:solidFill>
          <a:srgbClr val="B01893"/>
        </a:solidFill>
      </dgm:spPr>
      <dgm:t>
        <a:bodyPr/>
        <a:lstStyle/>
        <a:p>
          <a:r>
            <a:rPr lang="en-US" dirty="0"/>
            <a:t>FAWS OVERVIEW</a:t>
          </a:r>
        </a:p>
      </dgm:t>
    </dgm:pt>
    <dgm:pt modelId="{0D4829C1-7989-4A87-BD19-229084A286EF}" type="parTrans" cxnId="{821D28F4-3FFD-404E-8E8A-C1A23B1C6F7A}">
      <dgm:prSet/>
      <dgm:spPr/>
      <dgm:t>
        <a:bodyPr/>
        <a:lstStyle/>
        <a:p>
          <a:endParaRPr lang="en-US"/>
        </a:p>
      </dgm:t>
    </dgm:pt>
    <dgm:pt modelId="{E4252364-C54E-42D4-A87E-649B881F94D6}" type="sibTrans" cxnId="{821D28F4-3FFD-404E-8E8A-C1A23B1C6F7A}">
      <dgm:prSet/>
      <dgm:spPr/>
      <dgm:t>
        <a:bodyPr/>
        <a:lstStyle/>
        <a:p>
          <a:endParaRPr lang="en-US"/>
        </a:p>
      </dgm:t>
    </dgm:pt>
    <dgm:pt modelId="{C0702290-E5BC-47A8-ABE4-77E1D55CAB58}" type="pres">
      <dgm:prSet presAssocID="{7C827C31-1912-4565-BFE1-53D69FFE2B20}" presName="diagram" presStyleCnt="0">
        <dgm:presLayoutVars>
          <dgm:dir/>
          <dgm:resizeHandles val="exact"/>
        </dgm:presLayoutVars>
      </dgm:prSet>
      <dgm:spPr/>
    </dgm:pt>
    <dgm:pt modelId="{1E0C9927-D88E-4DDB-A5C8-796A589BD749}" type="pres">
      <dgm:prSet presAssocID="{5B13BE02-DF76-4435-A3A9-DEF76E13E5BA}" presName="node" presStyleLbl="node1" presStyleIdx="0" presStyleCnt="8">
        <dgm:presLayoutVars>
          <dgm:bulletEnabled val="1"/>
        </dgm:presLayoutVars>
      </dgm:prSet>
      <dgm:spPr/>
    </dgm:pt>
    <dgm:pt modelId="{B5A590C9-CE82-4FEB-AE56-26BA3E688566}" type="pres">
      <dgm:prSet presAssocID="{E4252364-C54E-42D4-A87E-649B881F94D6}" presName="sibTrans" presStyleCnt="0"/>
      <dgm:spPr/>
    </dgm:pt>
    <dgm:pt modelId="{9C5496CB-2518-436E-A516-0C7D55FDFE4D}" type="pres">
      <dgm:prSet presAssocID="{65EB8C26-78D6-409F-A70E-83DF03152DE0}" presName="node" presStyleLbl="node1" presStyleIdx="1" presStyleCnt="8">
        <dgm:presLayoutVars>
          <dgm:bulletEnabled val="1"/>
        </dgm:presLayoutVars>
      </dgm:prSet>
      <dgm:spPr/>
    </dgm:pt>
    <dgm:pt modelId="{4AC5FDBA-DFD0-4661-B4F8-FCB21E240226}" type="pres">
      <dgm:prSet presAssocID="{2EA78153-9E57-472B-8182-01A6CA1E0DC7}" presName="sibTrans" presStyleCnt="0"/>
      <dgm:spPr/>
    </dgm:pt>
    <dgm:pt modelId="{61107CFF-B966-4B76-AAB7-7EC3AAB43C55}" type="pres">
      <dgm:prSet presAssocID="{4D80FF00-BF55-4302-A2E1-E48F415358DC}" presName="node" presStyleLbl="node1" presStyleIdx="2" presStyleCnt="8">
        <dgm:presLayoutVars>
          <dgm:bulletEnabled val="1"/>
        </dgm:presLayoutVars>
      </dgm:prSet>
      <dgm:spPr/>
    </dgm:pt>
    <dgm:pt modelId="{51C9011C-85E9-4CEA-9324-D7A208140843}" type="pres">
      <dgm:prSet presAssocID="{A6CDD1DA-D527-4575-9EE2-CE551CC14C9B}" presName="sibTrans" presStyleCnt="0"/>
      <dgm:spPr/>
    </dgm:pt>
    <dgm:pt modelId="{704AF7EC-2E2B-4E22-80B8-2117423FB314}" type="pres">
      <dgm:prSet presAssocID="{70EA8420-2685-42D7-9973-C97AA86D3721}" presName="node" presStyleLbl="node1" presStyleIdx="3" presStyleCnt="8">
        <dgm:presLayoutVars>
          <dgm:bulletEnabled val="1"/>
        </dgm:presLayoutVars>
      </dgm:prSet>
      <dgm:spPr/>
    </dgm:pt>
    <dgm:pt modelId="{EE8B31C2-0641-4A64-8152-3D35E0A4223A}" type="pres">
      <dgm:prSet presAssocID="{BA193BD8-14E5-4137-9F1D-F225D66E6463}" presName="sibTrans" presStyleCnt="0"/>
      <dgm:spPr/>
    </dgm:pt>
    <dgm:pt modelId="{BBE012A8-441C-4E03-A4FA-CE2AB16E63AA}" type="pres">
      <dgm:prSet presAssocID="{A3C85404-A1DC-49B8-B67F-C6EE00B8202F}" presName="node" presStyleLbl="node1" presStyleIdx="4" presStyleCnt="8" custLinFactNeighborX="825" custLinFactNeighborY="0">
        <dgm:presLayoutVars>
          <dgm:bulletEnabled val="1"/>
        </dgm:presLayoutVars>
      </dgm:prSet>
      <dgm:spPr/>
    </dgm:pt>
    <dgm:pt modelId="{D8FEE48E-A024-4F3A-B117-B6575460F058}" type="pres">
      <dgm:prSet presAssocID="{7488B718-2931-46E0-82F3-164007AB07E1}" presName="sibTrans" presStyleCnt="0"/>
      <dgm:spPr/>
    </dgm:pt>
    <dgm:pt modelId="{E978F6AD-590A-4BBA-B0EA-80203C14FFE4}" type="pres">
      <dgm:prSet presAssocID="{AD541154-902E-4495-B4DF-532BBF865F1D}" presName="node" presStyleLbl="node1" presStyleIdx="5" presStyleCnt="8" custLinFactNeighborX="0" custLinFactNeighborY="0">
        <dgm:presLayoutVars>
          <dgm:bulletEnabled val="1"/>
        </dgm:presLayoutVars>
      </dgm:prSet>
      <dgm:spPr/>
    </dgm:pt>
    <dgm:pt modelId="{A9DEC8CA-47C3-4E0B-8F0A-DDD29391A1A1}" type="pres">
      <dgm:prSet presAssocID="{585A2560-85B8-466C-993D-1309FE066D3B}" presName="sibTrans" presStyleCnt="0"/>
      <dgm:spPr/>
    </dgm:pt>
    <dgm:pt modelId="{644D9384-2640-4E5D-8AA6-6246E394B380}" type="pres">
      <dgm:prSet presAssocID="{31BB9D6F-8386-43B4-ACE2-A39A986BF4A3}" presName="node" presStyleLbl="node1" presStyleIdx="6" presStyleCnt="8">
        <dgm:presLayoutVars>
          <dgm:bulletEnabled val="1"/>
        </dgm:presLayoutVars>
      </dgm:prSet>
      <dgm:spPr/>
    </dgm:pt>
    <dgm:pt modelId="{E1515EA4-F2FA-40CE-B74B-F794CD7FD3E6}" type="pres">
      <dgm:prSet presAssocID="{4A40E809-AC8A-4820-8AD4-0F6EBB238360}" presName="sibTrans" presStyleCnt="0"/>
      <dgm:spPr/>
    </dgm:pt>
    <dgm:pt modelId="{75DCF7D2-808B-400D-AC18-392535720C8F}" type="pres">
      <dgm:prSet presAssocID="{C47F4ACF-A4F0-4C54-B769-377C28265CE6}" presName="node" presStyleLbl="node1" presStyleIdx="7" presStyleCnt="8" custLinFactNeighborY="688">
        <dgm:presLayoutVars>
          <dgm:bulletEnabled val="1"/>
        </dgm:presLayoutVars>
      </dgm:prSet>
      <dgm:spPr/>
    </dgm:pt>
  </dgm:ptLst>
  <dgm:cxnLst>
    <dgm:cxn modelId="{EA95D404-E281-49AE-A557-88C755748574}" srcId="{7C827C31-1912-4565-BFE1-53D69FFE2B20}" destId="{C47F4ACF-A4F0-4C54-B769-377C28265CE6}" srcOrd="7" destOrd="0" parTransId="{4BC30F13-2E17-4CAE-B901-7243CAE5A155}" sibTransId="{E298036C-EDD8-46ED-8009-24C795D730D2}"/>
    <dgm:cxn modelId="{09970D1A-4A24-4660-8212-CE1A2593E1A9}" type="presOf" srcId="{7C827C31-1912-4565-BFE1-53D69FFE2B20}" destId="{C0702290-E5BC-47A8-ABE4-77E1D55CAB58}" srcOrd="0" destOrd="0" presId="urn:microsoft.com/office/officeart/2005/8/layout/default"/>
    <dgm:cxn modelId="{3BBC492E-1F55-4F28-B87A-FD5F28613EEF}" type="presOf" srcId="{C47F4ACF-A4F0-4C54-B769-377C28265CE6}" destId="{75DCF7D2-808B-400D-AC18-392535720C8F}" srcOrd="0" destOrd="0" presId="urn:microsoft.com/office/officeart/2005/8/layout/default"/>
    <dgm:cxn modelId="{55826338-FB98-49DC-B39C-058071EDD616}" type="presOf" srcId="{5B13BE02-DF76-4435-A3A9-DEF76E13E5BA}" destId="{1E0C9927-D88E-4DDB-A5C8-796A589BD749}" srcOrd="0" destOrd="0" presId="urn:microsoft.com/office/officeart/2005/8/layout/default"/>
    <dgm:cxn modelId="{E6C92E63-EBE4-41E2-9EE8-432CD7C5B2B9}" type="presOf" srcId="{31BB9D6F-8386-43B4-ACE2-A39A986BF4A3}" destId="{644D9384-2640-4E5D-8AA6-6246E394B380}" srcOrd="0" destOrd="0" presId="urn:microsoft.com/office/officeart/2005/8/layout/default"/>
    <dgm:cxn modelId="{B04FE845-4CC3-4FBC-B0BB-E44EC0AE1D7A}" srcId="{7C827C31-1912-4565-BFE1-53D69FFE2B20}" destId="{70EA8420-2685-42D7-9973-C97AA86D3721}" srcOrd="3" destOrd="0" parTransId="{426F4B5E-03AC-483F-ABFC-61FF236E1D7F}" sibTransId="{BA193BD8-14E5-4137-9F1D-F225D66E6463}"/>
    <dgm:cxn modelId="{8ECEED52-0E61-4461-9D99-F84C1753F40C}" srcId="{7C827C31-1912-4565-BFE1-53D69FFE2B20}" destId="{31BB9D6F-8386-43B4-ACE2-A39A986BF4A3}" srcOrd="6" destOrd="0" parTransId="{C7334B70-7F51-4037-875C-2A82C9567C48}" sibTransId="{4A40E809-AC8A-4820-8AD4-0F6EBB238360}"/>
    <dgm:cxn modelId="{E483D858-8B8A-4124-A097-06DC7AFF4135}" type="presOf" srcId="{65EB8C26-78D6-409F-A70E-83DF03152DE0}" destId="{9C5496CB-2518-436E-A516-0C7D55FDFE4D}" srcOrd="0" destOrd="0" presId="urn:microsoft.com/office/officeart/2005/8/layout/default"/>
    <dgm:cxn modelId="{5C96AA86-043F-4A15-AC7F-22EE2F01EAF3}" srcId="{7C827C31-1912-4565-BFE1-53D69FFE2B20}" destId="{4D80FF00-BF55-4302-A2E1-E48F415358DC}" srcOrd="2" destOrd="0" parTransId="{20B0FD51-5550-4E29-80FC-D83ED33B0DA7}" sibTransId="{A6CDD1DA-D527-4575-9EE2-CE551CC14C9B}"/>
    <dgm:cxn modelId="{DEF9BE88-85DD-49A1-AB17-4735E16BCC21}" srcId="{7C827C31-1912-4565-BFE1-53D69FFE2B20}" destId="{AD541154-902E-4495-B4DF-532BBF865F1D}" srcOrd="5" destOrd="0" parTransId="{E1DD5DC6-EA10-4575-8CEF-BEF6FC076DF2}" sibTransId="{585A2560-85B8-466C-993D-1309FE066D3B}"/>
    <dgm:cxn modelId="{9D6A6DB1-5495-475A-A7AE-CD868155F96C}" type="presOf" srcId="{AD541154-902E-4495-B4DF-532BBF865F1D}" destId="{E978F6AD-590A-4BBA-B0EA-80203C14FFE4}" srcOrd="0" destOrd="0" presId="urn:microsoft.com/office/officeart/2005/8/layout/default"/>
    <dgm:cxn modelId="{F0E0A1B3-BA3B-4EA6-85EF-272A9C261407}" type="presOf" srcId="{4D80FF00-BF55-4302-A2E1-E48F415358DC}" destId="{61107CFF-B966-4B76-AAB7-7EC3AAB43C55}" srcOrd="0" destOrd="0" presId="urn:microsoft.com/office/officeart/2005/8/layout/default"/>
    <dgm:cxn modelId="{1A7CA4C3-E250-41D6-8F50-E173F3B5F229}" type="presOf" srcId="{70EA8420-2685-42D7-9973-C97AA86D3721}" destId="{704AF7EC-2E2B-4E22-80B8-2117423FB314}" srcOrd="0" destOrd="0" presId="urn:microsoft.com/office/officeart/2005/8/layout/default"/>
    <dgm:cxn modelId="{793014D0-6836-4EDF-9953-033B81AA69FF}" type="presOf" srcId="{A3C85404-A1DC-49B8-B67F-C6EE00B8202F}" destId="{BBE012A8-441C-4E03-A4FA-CE2AB16E63AA}" srcOrd="0" destOrd="0" presId="urn:microsoft.com/office/officeart/2005/8/layout/default"/>
    <dgm:cxn modelId="{98654ED5-0374-4F12-B889-05B932BC1B7F}" srcId="{7C827C31-1912-4565-BFE1-53D69FFE2B20}" destId="{A3C85404-A1DC-49B8-B67F-C6EE00B8202F}" srcOrd="4" destOrd="0" parTransId="{EE390E1E-E2E9-464C-9F61-24C381A78BE0}" sibTransId="{7488B718-2931-46E0-82F3-164007AB07E1}"/>
    <dgm:cxn modelId="{B83B15EA-6A6B-40EA-9BD5-41BBF1474F48}" srcId="{7C827C31-1912-4565-BFE1-53D69FFE2B20}" destId="{65EB8C26-78D6-409F-A70E-83DF03152DE0}" srcOrd="1" destOrd="0" parTransId="{D49F7702-C6E3-42F0-9015-7A53B6E3C196}" sibTransId="{2EA78153-9E57-472B-8182-01A6CA1E0DC7}"/>
    <dgm:cxn modelId="{821D28F4-3FFD-404E-8E8A-C1A23B1C6F7A}" srcId="{7C827C31-1912-4565-BFE1-53D69FFE2B20}" destId="{5B13BE02-DF76-4435-A3A9-DEF76E13E5BA}" srcOrd="0" destOrd="0" parTransId="{0D4829C1-7989-4A87-BD19-229084A286EF}" sibTransId="{E4252364-C54E-42D4-A87E-649B881F94D6}"/>
    <dgm:cxn modelId="{B3DCE720-743F-43ED-A0A9-3FB50F56E835}" type="presParOf" srcId="{C0702290-E5BC-47A8-ABE4-77E1D55CAB58}" destId="{1E0C9927-D88E-4DDB-A5C8-796A589BD749}" srcOrd="0" destOrd="0" presId="urn:microsoft.com/office/officeart/2005/8/layout/default"/>
    <dgm:cxn modelId="{A93D8BA0-8E3A-4255-B52F-09FE2DB26696}" type="presParOf" srcId="{C0702290-E5BC-47A8-ABE4-77E1D55CAB58}" destId="{B5A590C9-CE82-4FEB-AE56-26BA3E688566}" srcOrd="1" destOrd="0" presId="urn:microsoft.com/office/officeart/2005/8/layout/default"/>
    <dgm:cxn modelId="{304EA879-4ABF-4F7A-9543-9ED2B150A1B6}" type="presParOf" srcId="{C0702290-E5BC-47A8-ABE4-77E1D55CAB58}" destId="{9C5496CB-2518-436E-A516-0C7D55FDFE4D}" srcOrd="2" destOrd="0" presId="urn:microsoft.com/office/officeart/2005/8/layout/default"/>
    <dgm:cxn modelId="{0C8EC195-FCC7-4CC3-9A69-5CAFCA8BA67D}" type="presParOf" srcId="{C0702290-E5BC-47A8-ABE4-77E1D55CAB58}" destId="{4AC5FDBA-DFD0-4661-B4F8-FCB21E240226}" srcOrd="3" destOrd="0" presId="urn:microsoft.com/office/officeart/2005/8/layout/default"/>
    <dgm:cxn modelId="{B2348298-6DDC-4B23-875C-909ACBCA393A}" type="presParOf" srcId="{C0702290-E5BC-47A8-ABE4-77E1D55CAB58}" destId="{61107CFF-B966-4B76-AAB7-7EC3AAB43C55}" srcOrd="4" destOrd="0" presId="urn:microsoft.com/office/officeart/2005/8/layout/default"/>
    <dgm:cxn modelId="{B3A1E869-B151-4476-9694-DAD9EE54DC28}" type="presParOf" srcId="{C0702290-E5BC-47A8-ABE4-77E1D55CAB58}" destId="{51C9011C-85E9-4CEA-9324-D7A208140843}" srcOrd="5" destOrd="0" presId="urn:microsoft.com/office/officeart/2005/8/layout/default"/>
    <dgm:cxn modelId="{1CA74353-3DE4-4361-AE34-7366A9DD79D3}" type="presParOf" srcId="{C0702290-E5BC-47A8-ABE4-77E1D55CAB58}" destId="{704AF7EC-2E2B-4E22-80B8-2117423FB314}" srcOrd="6" destOrd="0" presId="urn:microsoft.com/office/officeart/2005/8/layout/default"/>
    <dgm:cxn modelId="{AFA94B5F-BE66-47EC-B3DE-444CD0A5C716}" type="presParOf" srcId="{C0702290-E5BC-47A8-ABE4-77E1D55CAB58}" destId="{EE8B31C2-0641-4A64-8152-3D35E0A4223A}" srcOrd="7" destOrd="0" presId="urn:microsoft.com/office/officeart/2005/8/layout/default"/>
    <dgm:cxn modelId="{FDB3F60C-A845-4A12-9E81-DA879D7A10A1}" type="presParOf" srcId="{C0702290-E5BC-47A8-ABE4-77E1D55CAB58}" destId="{BBE012A8-441C-4E03-A4FA-CE2AB16E63AA}" srcOrd="8" destOrd="0" presId="urn:microsoft.com/office/officeart/2005/8/layout/default"/>
    <dgm:cxn modelId="{A3CAB767-1410-4C5B-B30A-6B6238FBCDC3}" type="presParOf" srcId="{C0702290-E5BC-47A8-ABE4-77E1D55CAB58}" destId="{D8FEE48E-A024-4F3A-B117-B6575460F058}" srcOrd="9" destOrd="0" presId="urn:microsoft.com/office/officeart/2005/8/layout/default"/>
    <dgm:cxn modelId="{64C5C903-24AB-4CAA-91C9-BE56F81F975C}" type="presParOf" srcId="{C0702290-E5BC-47A8-ABE4-77E1D55CAB58}" destId="{E978F6AD-590A-4BBA-B0EA-80203C14FFE4}" srcOrd="10" destOrd="0" presId="urn:microsoft.com/office/officeart/2005/8/layout/default"/>
    <dgm:cxn modelId="{C40F71E9-1854-4E12-8602-47F7C2C0C122}" type="presParOf" srcId="{C0702290-E5BC-47A8-ABE4-77E1D55CAB58}" destId="{A9DEC8CA-47C3-4E0B-8F0A-DDD29391A1A1}" srcOrd="11" destOrd="0" presId="urn:microsoft.com/office/officeart/2005/8/layout/default"/>
    <dgm:cxn modelId="{BE7A1294-2270-41EC-901D-FA627937615E}" type="presParOf" srcId="{C0702290-E5BC-47A8-ABE4-77E1D55CAB58}" destId="{644D9384-2640-4E5D-8AA6-6246E394B380}" srcOrd="12" destOrd="0" presId="urn:microsoft.com/office/officeart/2005/8/layout/default"/>
    <dgm:cxn modelId="{10EDD8CC-5A58-44FE-85FC-A0062ABFFAC5}" type="presParOf" srcId="{C0702290-E5BC-47A8-ABE4-77E1D55CAB58}" destId="{E1515EA4-F2FA-40CE-B74B-F794CD7FD3E6}" srcOrd="13" destOrd="0" presId="urn:microsoft.com/office/officeart/2005/8/layout/default"/>
    <dgm:cxn modelId="{8ED124C7-55E8-46CC-8337-0C3CFD6ADF36}" type="presParOf" srcId="{C0702290-E5BC-47A8-ABE4-77E1D55CAB58}" destId="{75DCF7D2-808B-400D-AC18-392535720C8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8A87D8D-36AF-4572-BCCC-8A8ACC45B3E6}" type="doc">
      <dgm:prSet loTypeId="urn:microsoft.com/office/officeart/2005/8/layout/hProcess9" loCatId="process" qsTypeId="urn:microsoft.com/office/officeart/2005/8/quickstyle/simple1" qsCatId="simple" csTypeId="urn:microsoft.com/office/officeart/2005/8/colors/colorful1" csCatId="colorful" phldr="1"/>
      <dgm:spPr/>
    </dgm:pt>
    <dgm:pt modelId="{B8C4B0F2-E23D-4851-92D3-728511CEF7DF}">
      <dgm:prSet phldrT="[Text]"/>
      <dgm:spPr/>
      <dgm:t>
        <a:bodyPr/>
        <a:lstStyle/>
        <a:p>
          <a:r>
            <a:rPr lang="en-US" dirty="0"/>
            <a:t>Project Increase by $5M or 20%</a:t>
          </a:r>
        </a:p>
      </dgm:t>
    </dgm:pt>
    <dgm:pt modelId="{A14F8B43-55E2-4FC6-A19A-F8624265B245}" type="parTrans" cxnId="{7A508627-B09C-4570-BCA0-C56F3CC10783}">
      <dgm:prSet/>
      <dgm:spPr/>
      <dgm:t>
        <a:bodyPr/>
        <a:lstStyle/>
        <a:p>
          <a:endParaRPr lang="en-US"/>
        </a:p>
      </dgm:t>
    </dgm:pt>
    <dgm:pt modelId="{D1EFD1A6-762C-42D6-A3C7-0CCE46FFA49E}" type="sibTrans" cxnId="{7A508627-B09C-4570-BCA0-C56F3CC10783}">
      <dgm:prSet/>
      <dgm:spPr/>
      <dgm:t>
        <a:bodyPr/>
        <a:lstStyle/>
        <a:p>
          <a:endParaRPr lang="en-US"/>
        </a:p>
      </dgm:t>
    </dgm:pt>
    <dgm:pt modelId="{0F728336-8F1C-46DE-BDE4-E819D54756A4}">
      <dgm:prSet phldrT="[Text]"/>
      <dgm:spPr/>
      <dgm:t>
        <a:bodyPr/>
        <a:lstStyle/>
        <a:p>
          <a:r>
            <a:rPr lang="en-US" dirty="0"/>
            <a:t>Questions? </a:t>
          </a:r>
        </a:p>
      </dgm:t>
    </dgm:pt>
    <dgm:pt modelId="{30A3058C-42D3-4501-9FB7-CCC9B330A169}" type="parTrans" cxnId="{D2DDE496-C3AA-405C-A1E8-E3A05BC135A4}">
      <dgm:prSet/>
      <dgm:spPr/>
      <dgm:t>
        <a:bodyPr/>
        <a:lstStyle/>
        <a:p>
          <a:endParaRPr lang="en-US"/>
        </a:p>
      </dgm:t>
    </dgm:pt>
    <dgm:pt modelId="{821F1810-D2B3-4303-B2AF-4186E8EE1EC9}" type="sibTrans" cxnId="{D2DDE496-C3AA-405C-A1E8-E3A05BC135A4}">
      <dgm:prSet/>
      <dgm:spPr/>
      <dgm:t>
        <a:bodyPr/>
        <a:lstStyle/>
        <a:p>
          <a:endParaRPr lang="en-US"/>
        </a:p>
      </dgm:t>
    </dgm:pt>
    <dgm:pt modelId="{EDBB6839-7286-40EF-9B6F-C9592D137303}">
      <dgm:prSet phldrT="[Text]"/>
      <dgm:spPr/>
      <dgm:t>
        <a:bodyPr/>
        <a:lstStyle/>
        <a:p>
          <a:r>
            <a:rPr lang="en-US" dirty="0"/>
            <a:t>Contact Your PAO</a:t>
          </a:r>
          <a:br>
            <a:rPr lang="en-US" dirty="0"/>
          </a:br>
          <a:r>
            <a:rPr lang="en-US" dirty="0"/>
            <a:t>Manager or DOF IT Consulting Unit</a:t>
          </a:r>
        </a:p>
      </dgm:t>
    </dgm:pt>
    <dgm:pt modelId="{95F2FE5C-F6D6-4CAE-9332-A5276400CD47}" type="parTrans" cxnId="{66EEE481-F355-4C2A-AB05-3D0CCCA69210}">
      <dgm:prSet/>
      <dgm:spPr/>
      <dgm:t>
        <a:bodyPr/>
        <a:lstStyle/>
        <a:p>
          <a:endParaRPr lang="en-US"/>
        </a:p>
      </dgm:t>
    </dgm:pt>
    <dgm:pt modelId="{BF23EE6A-FA23-4239-A29E-5E703F5E74F1}" type="sibTrans" cxnId="{66EEE481-F355-4C2A-AB05-3D0CCCA69210}">
      <dgm:prSet/>
      <dgm:spPr/>
      <dgm:t>
        <a:bodyPr/>
        <a:lstStyle/>
        <a:p>
          <a:endParaRPr lang="en-US"/>
        </a:p>
      </dgm:t>
    </dgm:pt>
    <dgm:pt modelId="{4069C276-906F-43BC-BD6F-073002F3CBCA}" type="pres">
      <dgm:prSet presAssocID="{88A87D8D-36AF-4572-BCCC-8A8ACC45B3E6}" presName="CompostProcess" presStyleCnt="0">
        <dgm:presLayoutVars>
          <dgm:dir/>
          <dgm:resizeHandles val="exact"/>
        </dgm:presLayoutVars>
      </dgm:prSet>
      <dgm:spPr/>
    </dgm:pt>
    <dgm:pt modelId="{640E0D98-DC36-482C-BA90-750430C936B5}" type="pres">
      <dgm:prSet presAssocID="{88A87D8D-36AF-4572-BCCC-8A8ACC45B3E6}" presName="arrow" presStyleLbl="bgShp" presStyleIdx="0" presStyleCnt="1"/>
      <dgm:spPr/>
    </dgm:pt>
    <dgm:pt modelId="{01F4140A-0352-4F75-B57C-15EE5F8EDD50}" type="pres">
      <dgm:prSet presAssocID="{88A87D8D-36AF-4572-BCCC-8A8ACC45B3E6}" presName="linearProcess" presStyleCnt="0"/>
      <dgm:spPr/>
    </dgm:pt>
    <dgm:pt modelId="{2B3C0BE9-5B17-426C-8651-36885DCB944A}" type="pres">
      <dgm:prSet presAssocID="{B8C4B0F2-E23D-4851-92D3-728511CEF7DF}" presName="textNode" presStyleLbl="node1" presStyleIdx="0" presStyleCnt="3">
        <dgm:presLayoutVars>
          <dgm:bulletEnabled val="1"/>
        </dgm:presLayoutVars>
      </dgm:prSet>
      <dgm:spPr/>
    </dgm:pt>
    <dgm:pt modelId="{ADD054DE-86DB-4E11-8648-AF525F6048CA}" type="pres">
      <dgm:prSet presAssocID="{D1EFD1A6-762C-42D6-A3C7-0CCE46FFA49E}" presName="sibTrans" presStyleCnt="0"/>
      <dgm:spPr/>
    </dgm:pt>
    <dgm:pt modelId="{2C69E00B-727C-4164-B73E-BA5F10B599C9}" type="pres">
      <dgm:prSet presAssocID="{0F728336-8F1C-46DE-BDE4-E819D54756A4}" presName="textNode" presStyleLbl="node1" presStyleIdx="1" presStyleCnt="3">
        <dgm:presLayoutVars>
          <dgm:bulletEnabled val="1"/>
        </dgm:presLayoutVars>
      </dgm:prSet>
      <dgm:spPr/>
    </dgm:pt>
    <dgm:pt modelId="{E5159426-3271-4358-AEF4-548993DC7BAC}" type="pres">
      <dgm:prSet presAssocID="{821F1810-D2B3-4303-B2AF-4186E8EE1EC9}" presName="sibTrans" presStyleCnt="0"/>
      <dgm:spPr/>
    </dgm:pt>
    <dgm:pt modelId="{F022D285-6763-4336-A37B-BA59ADA2FC3B}" type="pres">
      <dgm:prSet presAssocID="{EDBB6839-7286-40EF-9B6F-C9592D137303}" presName="textNode" presStyleLbl="node1" presStyleIdx="2" presStyleCnt="3">
        <dgm:presLayoutVars>
          <dgm:bulletEnabled val="1"/>
        </dgm:presLayoutVars>
      </dgm:prSet>
      <dgm:spPr/>
    </dgm:pt>
  </dgm:ptLst>
  <dgm:cxnLst>
    <dgm:cxn modelId="{7A508627-B09C-4570-BCA0-C56F3CC10783}" srcId="{88A87D8D-36AF-4572-BCCC-8A8ACC45B3E6}" destId="{B8C4B0F2-E23D-4851-92D3-728511CEF7DF}" srcOrd="0" destOrd="0" parTransId="{A14F8B43-55E2-4FC6-A19A-F8624265B245}" sibTransId="{D1EFD1A6-762C-42D6-A3C7-0CCE46FFA49E}"/>
    <dgm:cxn modelId="{91A70438-90FD-415A-9CF6-CE4A7DEB233C}" type="presOf" srcId="{88A87D8D-36AF-4572-BCCC-8A8ACC45B3E6}" destId="{4069C276-906F-43BC-BD6F-073002F3CBCA}" srcOrd="0" destOrd="0" presId="urn:microsoft.com/office/officeart/2005/8/layout/hProcess9"/>
    <dgm:cxn modelId="{20F86256-7938-4BD8-8711-03AFAD26BBA7}" type="presOf" srcId="{0F728336-8F1C-46DE-BDE4-E819D54756A4}" destId="{2C69E00B-727C-4164-B73E-BA5F10B599C9}" srcOrd="0" destOrd="0" presId="urn:microsoft.com/office/officeart/2005/8/layout/hProcess9"/>
    <dgm:cxn modelId="{66EEE481-F355-4C2A-AB05-3D0CCCA69210}" srcId="{88A87D8D-36AF-4572-BCCC-8A8ACC45B3E6}" destId="{EDBB6839-7286-40EF-9B6F-C9592D137303}" srcOrd="2" destOrd="0" parTransId="{95F2FE5C-F6D6-4CAE-9332-A5276400CD47}" sibTransId="{BF23EE6A-FA23-4239-A29E-5E703F5E74F1}"/>
    <dgm:cxn modelId="{D2DDE496-C3AA-405C-A1E8-E3A05BC135A4}" srcId="{88A87D8D-36AF-4572-BCCC-8A8ACC45B3E6}" destId="{0F728336-8F1C-46DE-BDE4-E819D54756A4}" srcOrd="1" destOrd="0" parTransId="{30A3058C-42D3-4501-9FB7-CCC9B330A169}" sibTransId="{821F1810-D2B3-4303-B2AF-4186E8EE1EC9}"/>
    <dgm:cxn modelId="{B88083BC-5B82-4500-A2E2-9CC982F43775}" type="presOf" srcId="{EDBB6839-7286-40EF-9B6F-C9592D137303}" destId="{F022D285-6763-4336-A37B-BA59ADA2FC3B}" srcOrd="0" destOrd="0" presId="urn:microsoft.com/office/officeart/2005/8/layout/hProcess9"/>
    <dgm:cxn modelId="{5AD7EDF3-653D-473A-8D12-F3A4051075B1}" type="presOf" srcId="{B8C4B0F2-E23D-4851-92D3-728511CEF7DF}" destId="{2B3C0BE9-5B17-426C-8651-36885DCB944A}" srcOrd="0" destOrd="0" presId="urn:microsoft.com/office/officeart/2005/8/layout/hProcess9"/>
    <dgm:cxn modelId="{149276AC-FC47-48AF-ACB4-A6D95AC0EBF9}" type="presParOf" srcId="{4069C276-906F-43BC-BD6F-073002F3CBCA}" destId="{640E0D98-DC36-482C-BA90-750430C936B5}" srcOrd="0" destOrd="0" presId="urn:microsoft.com/office/officeart/2005/8/layout/hProcess9"/>
    <dgm:cxn modelId="{68DAEFCA-1342-44D9-BA14-9548F6F2727C}" type="presParOf" srcId="{4069C276-906F-43BC-BD6F-073002F3CBCA}" destId="{01F4140A-0352-4F75-B57C-15EE5F8EDD50}" srcOrd="1" destOrd="0" presId="urn:microsoft.com/office/officeart/2005/8/layout/hProcess9"/>
    <dgm:cxn modelId="{9F0047E7-5B37-4AAD-AE23-0DBEA6DF5592}" type="presParOf" srcId="{01F4140A-0352-4F75-B57C-15EE5F8EDD50}" destId="{2B3C0BE9-5B17-426C-8651-36885DCB944A}" srcOrd="0" destOrd="0" presId="urn:microsoft.com/office/officeart/2005/8/layout/hProcess9"/>
    <dgm:cxn modelId="{FF9AA39F-FBDC-407E-9EEF-42D3C7B47C8A}" type="presParOf" srcId="{01F4140A-0352-4F75-B57C-15EE5F8EDD50}" destId="{ADD054DE-86DB-4E11-8648-AF525F6048CA}" srcOrd="1" destOrd="0" presId="urn:microsoft.com/office/officeart/2005/8/layout/hProcess9"/>
    <dgm:cxn modelId="{4454DFC9-43CF-4717-AC34-0AD4849BD687}" type="presParOf" srcId="{01F4140A-0352-4F75-B57C-15EE5F8EDD50}" destId="{2C69E00B-727C-4164-B73E-BA5F10B599C9}" srcOrd="2" destOrd="0" presId="urn:microsoft.com/office/officeart/2005/8/layout/hProcess9"/>
    <dgm:cxn modelId="{0B887508-9BB5-444A-91DF-50AF859857D2}" type="presParOf" srcId="{01F4140A-0352-4F75-B57C-15EE5F8EDD50}" destId="{E5159426-3271-4358-AEF4-548993DC7BAC}" srcOrd="3" destOrd="0" presId="urn:microsoft.com/office/officeart/2005/8/layout/hProcess9"/>
    <dgm:cxn modelId="{B49E0CB9-B27A-4BB5-B638-F434352E9C6A}" type="presParOf" srcId="{01F4140A-0352-4F75-B57C-15EE5F8EDD50}" destId="{F022D285-6763-4336-A37B-BA59ADA2FC3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827C31-1912-4565-BFE1-53D69FFE2B2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D80FF00-BF55-4302-A2E1-E48F415358DC}">
      <dgm:prSet phldrT="[Text]"/>
      <dgm:spPr>
        <a:solidFill>
          <a:schemeClr val="accent5">
            <a:lumMod val="75000"/>
          </a:schemeClr>
        </a:solidFill>
      </dgm:spPr>
      <dgm:t>
        <a:bodyPr/>
        <a:lstStyle/>
        <a:p>
          <a:r>
            <a:rPr lang="en-US" dirty="0"/>
            <a:t>STEPS &amp; WHO TO INVOLVE</a:t>
          </a:r>
        </a:p>
      </dgm:t>
    </dgm:pt>
    <dgm:pt modelId="{20B0FD51-5550-4E29-80FC-D83ED33B0DA7}" type="parTrans" cxnId="{5C96AA86-043F-4A15-AC7F-22EE2F01EAF3}">
      <dgm:prSet/>
      <dgm:spPr/>
      <dgm:t>
        <a:bodyPr/>
        <a:lstStyle/>
        <a:p>
          <a:endParaRPr lang="en-US"/>
        </a:p>
      </dgm:t>
    </dgm:pt>
    <dgm:pt modelId="{A6CDD1DA-D527-4575-9EE2-CE551CC14C9B}" type="sibTrans" cxnId="{5C96AA86-043F-4A15-AC7F-22EE2F01EAF3}">
      <dgm:prSet/>
      <dgm:spPr/>
      <dgm:t>
        <a:bodyPr/>
        <a:lstStyle/>
        <a:p>
          <a:endParaRPr lang="en-US"/>
        </a:p>
      </dgm:t>
    </dgm:pt>
    <dgm:pt modelId="{C0702290-E5BC-47A8-ABE4-77E1D55CAB58}" type="pres">
      <dgm:prSet presAssocID="{7C827C31-1912-4565-BFE1-53D69FFE2B20}" presName="diagram" presStyleCnt="0">
        <dgm:presLayoutVars>
          <dgm:dir/>
          <dgm:resizeHandles val="exact"/>
        </dgm:presLayoutVars>
      </dgm:prSet>
      <dgm:spPr/>
    </dgm:pt>
    <dgm:pt modelId="{61107CFF-B966-4B76-AAB7-7EC3AAB43C55}" type="pres">
      <dgm:prSet presAssocID="{4D80FF00-BF55-4302-A2E1-E48F415358DC}" presName="node" presStyleLbl="node1" presStyleIdx="0" presStyleCnt="1" custLinFactNeighborX="258" custLinFactNeighborY="0">
        <dgm:presLayoutVars>
          <dgm:bulletEnabled val="1"/>
        </dgm:presLayoutVars>
      </dgm:prSet>
      <dgm:spPr/>
    </dgm:pt>
  </dgm:ptLst>
  <dgm:cxnLst>
    <dgm:cxn modelId="{09970D1A-4A24-4660-8212-CE1A2593E1A9}" type="presOf" srcId="{7C827C31-1912-4565-BFE1-53D69FFE2B20}" destId="{C0702290-E5BC-47A8-ABE4-77E1D55CAB58}" srcOrd="0" destOrd="0" presId="urn:microsoft.com/office/officeart/2005/8/layout/default"/>
    <dgm:cxn modelId="{5C96AA86-043F-4A15-AC7F-22EE2F01EAF3}" srcId="{7C827C31-1912-4565-BFE1-53D69FFE2B20}" destId="{4D80FF00-BF55-4302-A2E1-E48F415358DC}" srcOrd="0" destOrd="0" parTransId="{20B0FD51-5550-4E29-80FC-D83ED33B0DA7}" sibTransId="{A6CDD1DA-D527-4575-9EE2-CE551CC14C9B}"/>
    <dgm:cxn modelId="{F0E0A1B3-BA3B-4EA6-85EF-272A9C261407}" type="presOf" srcId="{4D80FF00-BF55-4302-A2E1-E48F415358DC}" destId="{61107CFF-B966-4B76-AAB7-7EC3AAB43C55}" srcOrd="0" destOrd="0" presId="urn:microsoft.com/office/officeart/2005/8/layout/default"/>
    <dgm:cxn modelId="{B2348298-6DDC-4B23-875C-909ACBCA393A}" type="presParOf" srcId="{C0702290-E5BC-47A8-ABE4-77E1D55CAB58}" destId="{61107CFF-B966-4B76-AAB7-7EC3AAB43C55}"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F19099B-2B69-4685-9578-5E7C1A454749}" type="doc">
      <dgm:prSet loTypeId="urn:microsoft.com/office/officeart/2011/layout/InterconnectedBlockProcess" loCatId="process" qsTypeId="urn:microsoft.com/office/officeart/2005/8/quickstyle/simple1" qsCatId="simple" csTypeId="urn:microsoft.com/office/officeart/2005/8/colors/colorful1" csCatId="colorful" phldr="1"/>
      <dgm:spPr/>
      <dgm:t>
        <a:bodyPr/>
        <a:lstStyle/>
        <a:p>
          <a:endParaRPr lang="en-US"/>
        </a:p>
      </dgm:t>
    </dgm:pt>
    <dgm:pt modelId="{081A3B03-87EB-4AA7-9D48-E45345F72AC5}">
      <dgm:prSet phldrT="[Text]"/>
      <dgm:spPr/>
      <dgm:t>
        <a:bodyPr/>
        <a:lstStyle/>
        <a:p>
          <a:r>
            <a:rPr lang="en-US" dirty="0"/>
            <a:t>Step 1</a:t>
          </a:r>
        </a:p>
      </dgm:t>
    </dgm:pt>
    <dgm:pt modelId="{D3A1B33E-4023-41C1-9159-E548E974BA49}" type="parTrans" cxnId="{FB156D01-0CB1-4497-B741-60DB0D63FF63}">
      <dgm:prSet/>
      <dgm:spPr/>
      <dgm:t>
        <a:bodyPr/>
        <a:lstStyle/>
        <a:p>
          <a:endParaRPr lang="en-US"/>
        </a:p>
      </dgm:t>
    </dgm:pt>
    <dgm:pt modelId="{0876F877-8EC3-4614-B039-49171937B35B}" type="sibTrans" cxnId="{FB156D01-0CB1-4497-B741-60DB0D63FF63}">
      <dgm:prSet/>
      <dgm:spPr/>
      <dgm:t>
        <a:bodyPr/>
        <a:lstStyle/>
        <a:p>
          <a:endParaRPr lang="en-US"/>
        </a:p>
      </dgm:t>
    </dgm:pt>
    <dgm:pt modelId="{C3A21F4B-F733-44CE-A832-650212DF2E98}">
      <dgm:prSet phldrT="[Text]"/>
      <dgm:spPr/>
      <dgm:t>
        <a:bodyPr/>
        <a:lstStyle/>
        <a:p>
          <a:pPr algn="l"/>
          <a:r>
            <a:rPr lang="en-US" dirty="0"/>
            <a:t>Identify existing (current) costs for program operation and supporting information systems.</a:t>
          </a:r>
        </a:p>
      </dgm:t>
    </dgm:pt>
    <dgm:pt modelId="{3043F703-ED29-4825-A4E0-CF43BCEB7D5E}" type="parTrans" cxnId="{E8076EE1-EE0E-4D11-BE10-87B774DAF985}">
      <dgm:prSet/>
      <dgm:spPr/>
      <dgm:t>
        <a:bodyPr/>
        <a:lstStyle/>
        <a:p>
          <a:endParaRPr lang="en-US"/>
        </a:p>
      </dgm:t>
    </dgm:pt>
    <dgm:pt modelId="{F29240DB-B863-4152-9CA5-097D8301EA5B}" type="sibTrans" cxnId="{E8076EE1-EE0E-4D11-BE10-87B774DAF985}">
      <dgm:prSet/>
      <dgm:spPr/>
      <dgm:t>
        <a:bodyPr/>
        <a:lstStyle/>
        <a:p>
          <a:endParaRPr lang="en-US"/>
        </a:p>
      </dgm:t>
    </dgm:pt>
    <dgm:pt modelId="{850C0BE4-2D24-44B7-BD69-B982701C926F}">
      <dgm:prSet phldrT="[Text]"/>
      <dgm:spPr/>
      <dgm:t>
        <a:bodyPr/>
        <a:lstStyle/>
        <a:p>
          <a:r>
            <a:rPr lang="en-US" dirty="0"/>
            <a:t>Step 2</a:t>
          </a:r>
        </a:p>
      </dgm:t>
    </dgm:pt>
    <dgm:pt modelId="{2229843F-49BB-4FA6-B551-38F6578BB0E8}" type="parTrans" cxnId="{7020D92D-3746-4769-8562-C6E4F1B4AC87}">
      <dgm:prSet/>
      <dgm:spPr/>
      <dgm:t>
        <a:bodyPr/>
        <a:lstStyle/>
        <a:p>
          <a:endParaRPr lang="en-US"/>
        </a:p>
      </dgm:t>
    </dgm:pt>
    <dgm:pt modelId="{EEFFBAB8-4B50-4E8E-860B-BEEF396211DB}" type="sibTrans" cxnId="{7020D92D-3746-4769-8562-C6E4F1B4AC87}">
      <dgm:prSet/>
      <dgm:spPr/>
      <dgm:t>
        <a:bodyPr/>
        <a:lstStyle/>
        <a:p>
          <a:endParaRPr lang="en-US"/>
        </a:p>
      </dgm:t>
    </dgm:pt>
    <dgm:pt modelId="{D11F5372-2BA0-4F5C-81D6-A10655D685DA}">
      <dgm:prSet phldrT="[Text]"/>
      <dgm:spPr/>
      <dgm:t>
        <a:bodyPr/>
        <a:lstStyle/>
        <a:p>
          <a:pPr algn="l"/>
          <a:r>
            <a:rPr lang="en-US" dirty="0"/>
            <a:t>Estimate one-time project costs for each alternative considered.</a:t>
          </a:r>
        </a:p>
      </dgm:t>
    </dgm:pt>
    <dgm:pt modelId="{3E772648-ED89-47F1-B7F2-182AA2C62210}" type="parTrans" cxnId="{91CAFF76-E892-4136-9577-DEB4F2D23297}">
      <dgm:prSet/>
      <dgm:spPr/>
      <dgm:t>
        <a:bodyPr/>
        <a:lstStyle/>
        <a:p>
          <a:endParaRPr lang="en-US"/>
        </a:p>
      </dgm:t>
    </dgm:pt>
    <dgm:pt modelId="{00890D92-566A-4DDD-BB28-68641368276A}" type="sibTrans" cxnId="{91CAFF76-E892-4136-9577-DEB4F2D23297}">
      <dgm:prSet/>
      <dgm:spPr/>
      <dgm:t>
        <a:bodyPr/>
        <a:lstStyle/>
        <a:p>
          <a:endParaRPr lang="en-US"/>
        </a:p>
      </dgm:t>
    </dgm:pt>
    <dgm:pt modelId="{9E007125-2364-440B-9755-E061F4BB93EE}">
      <dgm:prSet phldrT="[Text]"/>
      <dgm:spPr/>
      <dgm:t>
        <a:bodyPr/>
        <a:lstStyle/>
        <a:p>
          <a:r>
            <a:rPr lang="en-US" dirty="0"/>
            <a:t>Step 3</a:t>
          </a:r>
        </a:p>
      </dgm:t>
    </dgm:pt>
    <dgm:pt modelId="{8009416C-3518-43A2-8545-2E68043DA387}" type="parTrans" cxnId="{A2B46B8A-B6E9-4AC6-AE92-CFD1CBBBF135}">
      <dgm:prSet/>
      <dgm:spPr/>
      <dgm:t>
        <a:bodyPr/>
        <a:lstStyle/>
        <a:p>
          <a:endParaRPr lang="en-US"/>
        </a:p>
      </dgm:t>
    </dgm:pt>
    <dgm:pt modelId="{D7562F75-B7A0-4707-840A-0962AEC3AC25}" type="sibTrans" cxnId="{A2B46B8A-B6E9-4AC6-AE92-CFD1CBBBF135}">
      <dgm:prSet/>
      <dgm:spPr/>
      <dgm:t>
        <a:bodyPr/>
        <a:lstStyle/>
        <a:p>
          <a:endParaRPr lang="en-US"/>
        </a:p>
      </dgm:t>
    </dgm:pt>
    <dgm:pt modelId="{5588ECFA-216F-402E-8034-B93E4169DE6B}">
      <dgm:prSet phldrT="[Text]"/>
      <dgm:spPr/>
      <dgm:t>
        <a:bodyPr/>
        <a:lstStyle/>
        <a:p>
          <a:pPr algn="l"/>
          <a:r>
            <a:rPr lang="en-US" dirty="0"/>
            <a:t>Estimate future operations costs for each alternative considered.</a:t>
          </a:r>
        </a:p>
      </dgm:t>
    </dgm:pt>
    <dgm:pt modelId="{BC5898BE-D8AC-4D59-AE28-CBC48F06A2AD}" type="parTrans" cxnId="{388508D2-B79C-4F6C-ACA4-AB9EC84C96AC}">
      <dgm:prSet/>
      <dgm:spPr/>
      <dgm:t>
        <a:bodyPr/>
        <a:lstStyle/>
        <a:p>
          <a:endParaRPr lang="en-US"/>
        </a:p>
      </dgm:t>
    </dgm:pt>
    <dgm:pt modelId="{ECFF1C37-4FB1-4691-A2CE-6788E146B5D8}" type="sibTrans" cxnId="{388508D2-B79C-4F6C-ACA4-AB9EC84C96AC}">
      <dgm:prSet/>
      <dgm:spPr/>
      <dgm:t>
        <a:bodyPr/>
        <a:lstStyle/>
        <a:p>
          <a:endParaRPr lang="en-US"/>
        </a:p>
      </dgm:t>
    </dgm:pt>
    <dgm:pt modelId="{5201FB8C-8E54-40B4-824D-893273EAF6C0}">
      <dgm:prSet phldrT="[Text]"/>
      <dgm:spPr/>
      <dgm:t>
        <a:bodyPr/>
        <a:lstStyle/>
        <a:p>
          <a:r>
            <a:rPr lang="en-US" dirty="0"/>
            <a:t>Step 4</a:t>
          </a:r>
        </a:p>
      </dgm:t>
    </dgm:pt>
    <dgm:pt modelId="{7707D097-EB55-4B3B-97F0-CD2C0092E26A}" type="parTrans" cxnId="{99606F2B-103F-42A4-85C7-07D7A4032F82}">
      <dgm:prSet/>
      <dgm:spPr/>
      <dgm:t>
        <a:bodyPr/>
        <a:lstStyle/>
        <a:p>
          <a:endParaRPr lang="en-US"/>
        </a:p>
      </dgm:t>
    </dgm:pt>
    <dgm:pt modelId="{165C0F8A-6BDC-4343-9B39-CD87687A1D8B}" type="sibTrans" cxnId="{99606F2B-103F-42A4-85C7-07D7A4032F82}">
      <dgm:prSet/>
      <dgm:spPr/>
      <dgm:t>
        <a:bodyPr/>
        <a:lstStyle/>
        <a:p>
          <a:endParaRPr lang="en-US"/>
        </a:p>
      </dgm:t>
    </dgm:pt>
    <dgm:pt modelId="{F207CCD2-0F97-491F-B523-45ABE66B2F1A}">
      <dgm:prSet/>
      <dgm:spPr/>
      <dgm:t>
        <a:bodyPr/>
        <a:lstStyle/>
        <a:p>
          <a:pPr algn="l"/>
          <a:r>
            <a:rPr lang="en-US" dirty="0"/>
            <a:t>Identify funding source(s) for selected alternative.</a:t>
          </a:r>
        </a:p>
      </dgm:t>
    </dgm:pt>
    <dgm:pt modelId="{741A3873-E645-4E85-BDED-1E5269CCB92E}" type="parTrans" cxnId="{0A0BB031-0F2E-4D1A-912C-28674DE06177}">
      <dgm:prSet/>
      <dgm:spPr/>
      <dgm:t>
        <a:bodyPr/>
        <a:lstStyle/>
        <a:p>
          <a:endParaRPr lang="en-US"/>
        </a:p>
      </dgm:t>
    </dgm:pt>
    <dgm:pt modelId="{7AC5DEC9-497B-48A2-9FFC-7681AE71BEA4}" type="sibTrans" cxnId="{0A0BB031-0F2E-4D1A-912C-28674DE06177}">
      <dgm:prSet/>
      <dgm:spPr/>
      <dgm:t>
        <a:bodyPr/>
        <a:lstStyle/>
        <a:p>
          <a:endParaRPr lang="en-US"/>
        </a:p>
      </dgm:t>
    </dgm:pt>
    <dgm:pt modelId="{B0757194-36EB-44FA-ACE6-D461C32059AF}">
      <dgm:prSet/>
      <dgm:spPr/>
      <dgm:t>
        <a:bodyPr/>
        <a:lstStyle/>
        <a:p>
          <a:r>
            <a:rPr lang="en-US" dirty="0"/>
            <a:t>Step 5</a:t>
          </a:r>
        </a:p>
      </dgm:t>
    </dgm:pt>
    <dgm:pt modelId="{882BDD73-3AFA-482E-86D2-8880C1F34FC5}" type="parTrans" cxnId="{03281C70-A433-4500-9621-DABB099A75D6}">
      <dgm:prSet/>
      <dgm:spPr/>
      <dgm:t>
        <a:bodyPr/>
        <a:lstStyle/>
        <a:p>
          <a:endParaRPr lang="en-US"/>
        </a:p>
      </dgm:t>
    </dgm:pt>
    <dgm:pt modelId="{4471ACD3-F417-4282-9F55-54E546486724}" type="sibTrans" cxnId="{03281C70-A433-4500-9621-DABB099A75D6}">
      <dgm:prSet/>
      <dgm:spPr/>
      <dgm:t>
        <a:bodyPr/>
        <a:lstStyle/>
        <a:p>
          <a:endParaRPr lang="en-US"/>
        </a:p>
      </dgm:t>
    </dgm:pt>
    <dgm:pt modelId="{A5A4E641-6A6E-45ED-96E0-2A70063BD477}">
      <dgm:prSet/>
      <dgm:spPr/>
      <dgm:t>
        <a:bodyPr/>
        <a:lstStyle/>
        <a:p>
          <a:pPr algn="l"/>
          <a:r>
            <a:rPr lang="en-US" dirty="0"/>
            <a:t>Update as additional information determined until baseline final FAWs.</a:t>
          </a:r>
        </a:p>
      </dgm:t>
    </dgm:pt>
    <dgm:pt modelId="{F100AE24-93F8-40D8-8C9A-2A0288EE2490}" type="parTrans" cxnId="{A2DB2ABC-DFFD-4272-B64A-B02E6686E206}">
      <dgm:prSet/>
      <dgm:spPr/>
      <dgm:t>
        <a:bodyPr/>
        <a:lstStyle/>
        <a:p>
          <a:endParaRPr lang="en-US"/>
        </a:p>
      </dgm:t>
    </dgm:pt>
    <dgm:pt modelId="{BF3C92E9-B942-4AB7-A583-53C35E36994A}" type="sibTrans" cxnId="{A2DB2ABC-DFFD-4272-B64A-B02E6686E206}">
      <dgm:prSet/>
      <dgm:spPr/>
      <dgm:t>
        <a:bodyPr/>
        <a:lstStyle/>
        <a:p>
          <a:endParaRPr lang="en-US"/>
        </a:p>
      </dgm:t>
    </dgm:pt>
    <dgm:pt modelId="{8339CE78-15A9-4920-BB5B-5D9CE4F42327}" type="pres">
      <dgm:prSet presAssocID="{0F19099B-2B69-4685-9578-5E7C1A454749}" presName="Name0" presStyleCnt="0">
        <dgm:presLayoutVars>
          <dgm:chMax val="7"/>
          <dgm:chPref val="5"/>
          <dgm:dir/>
          <dgm:animOne val="branch"/>
          <dgm:animLvl val="lvl"/>
        </dgm:presLayoutVars>
      </dgm:prSet>
      <dgm:spPr/>
    </dgm:pt>
    <dgm:pt modelId="{31337F51-3969-4656-A080-9EAC006D282B}" type="pres">
      <dgm:prSet presAssocID="{B0757194-36EB-44FA-ACE6-D461C32059AF}" presName="ChildAccent5" presStyleCnt="0"/>
      <dgm:spPr/>
    </dgm:pt>
    <dgm:pt modelId="{58EBCE75-3971-40AB-8F5B-D240B26BC915}" type="pres">
      <dgm:prSet presAssocID="{B0757194-36EB-44FA-ACE6-D461C32059AF}" presName="ChildAccent" presStyleLbl="alignImgPlace1" presStyleIdx="0" presStyleCnt="5"/>
      <dgm:spPr/>
    </dgm:pt>
    <dgm:pt modelId="{F3A9D6EE-65D1-4872-99FC-32366909D412}" type="pres">
      <dgm:prSet presAssocID="{B0757194-36EB-44FA-ACE6-D461C32059AF}" presName="Child5" presStyleLbl="revTx" presStyleIdx="0" presStyleCnt="0">
        <dgm:presLayoutVars>
          <dgm:chMax val="0"/>
          <dgm:chPref val="0"/>
          <dgm:bulletEnabled val="1"/>
        </dgm:presLayoutVars>
      </dgm:prSet>
      <dgm:spPr/>
    </dgm:pt>
    <dgm:pt modelId="{EA732D0A-B195-4604-8AD9-1358A574828B}" type="pres">
      <dgm:prSet presAssocID="{B0757194-36EB-44FA-ACE6-D461C32059AF}" presName="Parent5" presStyleLbl="node1" presStyleIdx="0" presStyleCnt="5">
        <dgm:presLayoutVars>
          <dgm:chMax val="2"/>
          <dgm:chPref val="1"/>
          <dgm:bulletEnabled val="1"/>
        </dgm:presLayoutVars>
      </dgm:prSet>
      <dgm:spPr/>
    </dgm:pt>
    <dgm:pt modelId="{35148445-246F-4D37-A15C-B3AB02B642A3}" type="pres">
      <dgm:prSet presAssocID="{5201FB8C-8E54-40B4-824D-893273EAF6C0}" presName="ChildAccent4" presStyleCnt="0"/>
      <dgm:spPr/>
    </dgm:pt>
    <dgm:pt modelId="{41BF25B4-E772-4C8B-AD4E-7966A5DF1168}" type="pres">
      <dgm:prSet presAssocID="{5201FB8C-8E54-40B4-824D-893273EAF6C0}" presName="ChildAccent" presStyleLbl="alignImgPlace1" presStyleIdx="1" presStyleCnt="5"/>
      <dgm:spPr/>
    </dgm:pt>
    <dgm:pt modelId="{773970C8-5F02-4007-A690-7016ACFED5D4}" type="pres">
      <dgm:prSet presAssocID="{5201FB8C-8E54-40B4-824D-893273EAF6C0}" presName="Child4" presStyleLbl="revTx" presStyleIdx="0" presStyleCnt="0">
        <dgm:presLayoutVars>
          <dgm:chMax val="0"/>
          <dgm:chPref val="0"/>
          <dgm:bulletEnabled val="1"/>
        </dgm:presLayoutVars>
      </dgm:prSet>
      <dgm:spPr/>
    </dgm:pt>
    <dgm:pt modelId="{3FC5D2EA-09BD-47A8-AB38-0B12EC146583}" type="pres">
      <dgm:prSet presAssocID="{5201FB8C-8E54-40B4-824D-893273EAF6C0}" presName="Parent4" presStyleLbl="node1" presStyleIdx="1" presStyleCnt="5">
        <dgm:presLayoutVars>
          <dgm:chMax val="2"/>
          <dgm:chPref val="1"/>
          <dgm:bulletEnabled val="1"/>
        </dgm:presLayoutVars>
      </dgm:prSet>
      <dgm:spPr/>
    </dgm:pt>
    <dgm:pt modelId="{441949F4-E68B-42B7-8D6C-892E1FBED362}" type="pres">
      <dgm:prSet presAssocID="{9E007125-2364-440B-9755-E061F4BB93EE}" presName="ChildAccent3" presStyleCnt="0"/>
      <dgm:spPr/>
    </dgm:pt>
    <dgm:pt modelId="{82CF3E36-C6AD-4E6E-A491-D44A00057601}" type="pres">
      <dgm:prSet presAssocID="{9E007125-2364-440B-9755-E061F4BB93EE}" presName="ChildAccent" presStyleLbl="alignImgPlace1" presStyleIdx="2" presStyleCnt="5"/>
      <dgm:spPr/>
    </dgm:pt>
    <dgm:pt modelId="{2353A047-C4F0-47FC-B74D-C70B52F08A91}" type="pres">
      <dgm:prSet presAssocID="{9E007125-2364-440B-9755-E061F4BB93EE}" presName="Child3" presStyleLbl="revTx" presStyleIdx="0" presStyleCnt="0">
        <dgm:presLayoutVars>
          <dgm:chMax val="0"/>
          <dgm:chPref val="0"/>
          <dgm:bulletEnabled val="1"/>
        </dgm:presLayoutVars>
      </dgm:prSet>
      <dgm:spPr/>
    </dgm:pt>
    <dgm:pt modelId="{61772432-283B-4E56-AD54-4FFF662E2092}" type="pres">
      <dgm:prSet presAssocID="{9E007125-2364-440B-9755-E061F4BB93EE}" presName="Parent3" presStyleLbl="node1" presStyleIdx="2" presStyleCnt="5">
        <dgm:presLayoutVars>
          <dgm:chMax val="2"/>
          <dgm:chPref val="1"/>
          <dgm:bulletEnabled val="1"/>
        </dgm:presLayoutVars>
      </dgm:prSet>
      <dgm:spPr/>
    </dgm:pt>
    <dgm:pt modelId="{FFE4E7C0-BB8D-4541-B6B3-ED47C8944DE7}" type="pres">
      <dgm:prSet presAssocID="{850C0BE4-2D24-44B7-BD69-B982701C926F}" presName="ChildAccent2" presStyleCnt="0"/>
      <dgm:spPr/>
    </dgm:pt>
    <dgm:pt modelId="{D1EB1B9A-0C34-4397-A706-E1E872196949}" type="pres">
      <dgm:prSet presAssocID="{850C0BE4-2D24-44B7-BD69-B982701C926F}" presName="ChildAccent" presStyleLbl="alignImgPlace1" presStyleIdx="3" presStyleCnt="5"/>
      <dgm:spPr/>
    </dgm:pt>
    <dgm:pt modelId="{DCF8DC24-AFC3-454C-92CC-17A18B285472}" type="pres">
      <dgm:prSet presAssocID="{850C0BE4-2D24-44B7-BD69-B982701C926F}" presName="Child2" presStyleLbl="revTx" presStyleIdx="0" presStyleCnt="0">
        <dgm:presLayoutVars>
          <dgm:chMax val="0"/>
          <dgm:chPref val="0"/>
          <dgm:bulletEnabled val="1"/>
        </dgm:presLayoutVars>
      </dgm:prSet>
      <dgm:spPr/>
    </dgm:pt>
    <dgm:pt modelId="{F773439D-5424-49A3-A468-8C631866F83A}" type="pres">
      <dgm:prSet presAssocID="{850C0BE4-2D24-44B7-BD69-B982701C926F}" presName="Parent2" presStyleLbl="node1" presStyleIdx="3" presStyleCnt="5">
        <dgm:presLayoutVars>
          <dgm:chMax val="2"/>
          <dgm:chPref val="1"/>
          <dgm:bulletEnabled val="1"/>
        </dgm:presLayoutVars>
      </dgm:prSet>
      <dgm:spPr/>
    </dgm:pt>
    <dgm:pt modelId="{2BA9509F-CEDD-4733-A908-A0913D63FAB2}" type="pres">
      <dgm:prSet presAssocID="{081A3B03-87EB-4AA7-9D48-E45345F72AC5}" presName="ChildAccent1" presStyleCnt="0"/>
      <dgm:spPr/>
    </dgm:pt>
    <dgm:pt modelId="{831924A2-12F8-429F-A596-4290026D3DFC}" type="pres">
      <dgm:prSet presAssocID="{081A3B03-87EB-4AA7-9D48-E45345F72AC5}" presName="ChildAccent" presStyleLbl="alignImgPlace1" presStyleIdx="4" presStyleCnt="5"/>
      <dgm:spPr/>
    </dgm:pt>
    <dgm:pt modelId="{1016B170-BDF5-4D4A-A483-ACA8C2574FD0}" type="pres">
      <dgm:prSet presAssocID="{081A3B03-87EB-4AA7-9D48-E45345F72AC5}" presName="Child1" presStyleLbl="revTx" presStyleIdx="0" presStyleCnt="0">
        <dgm:presLayoutVars>
          <dgm:chMax val="0"/>
          <dgm:chPref val="0"/>
          <dgm:bulletEnabled val="1"/>
        </dgm:presLayoutVars>
      </dgm:prSet>
      <dgm:spPr/>
    </dgm:pt>
    <dgm:pt modelId="{13C99202-02B2-4ECA-9C1B-BE01A4E2BDDE}" type="pres">
      <dgm:prSet presAssocID="{081A3B03-87EB-4AA7-9D48-E45345F72AC5}" presName="Parent1" presStyleLbl="node1" presStyleIdx="4" presStyleCnt="5">
        <dgm:presLayoutVars>
          <dgm:chMax val="2"/>
          <dgm:chPref val="1"/>
          <dgm:bulletEnabled val="1"/>
        </dgm:presLayoutVars>
      </dgm:prSet>
      <dgm:spPr/>
    </dgm:pt>
  </dgm:ptLst>
  <dgm:cxnLst>
    <dgm:cxn modelId="{FB156D01-0CB1-4497-B741-60DB0D63FF63}" srcId="{0F19099B-2B69-4685-9578-5E7C1A454749}" destId="{081A3B03-87EB-4AA7-9D48-E45345F72AC5}" srcOrd="0" destOrd="0" parTransId="{D3A1B33E-4023-41C1-9159-E548E974BA49}" sibTransId="{0876F877-8EC3-4614-B039-49171937B35B}"/>
    <dgm:cxn modelId="{7623C101-D20B-4E07-B16A-BA137CBD47CA}" type="presOf" srcId="{D11F5372-2BA0-4F5C-81D6-A10655D685DA}" destId="{DCF8DC24-AFC3-454C-92CC-17A18B285472}" srcOrd="1" destOrd="0" presId="urn:microsoft.com/office/officeart/2011/layout/InterconnectedBlockProcess"/>
    <dgm:cxn modelId="{99606F2B-103F-42A4-85C7-07D7A4032F82}" srcId="{0F19099B-2B69-4685-9578-5E7C1A454749}" destId="{5201FB8C-8E54-40B4-824D-893273EAF6C0}" srcOrd="3" destOrd="0" parTransId="{7707D097-EB55-4B3B-97F0-CD2C0092E26A}" sibTransId="{165C0F8A-6BDC-4343-9B39-CD87687A1D8B}"/>
    <dgm:cxn modelId="{7020D92D-3746-4769-8562-C6E4F1B4AC87}" srcId="{0F19099B-2B69-4685-9578-5E7C1A454749}" destId="{850C0BE4-2D24-44B7-BD69-B982701C926F}" srcOrd="1" destOrd="0" parTransId="{2229843F-49BB-4FA6-B551-38F6578BB0E8}" sibTransId="{EEFFBAB8-4B50-4E8E-860B-BEEF396211DB}"/>
    <dgm:cxn modelId="{0A0BB031-0F2E-4D1A-912C-28674DE06177}" srcId="{5201FB8C-8E54-40B4-824D-893273EAF6C0}" destId="{F207CCD2-0F97-491F-B523-45ABE66B2F1A}" srcOrd="0" destOrd="0" parTransId="{741A3873-E645-4E85-BDED-1E5269CCB92E}" sibTransId="{7AC5DEC9-497B-48A2-9FFC-7681AE71BEA4}"/>
    <dgm:cxn modelId="{E6180640-0366-4FAB-A2DC-C1CE53681450}" type="presOf" srcId="{C3A21F4B-F733-44CE-A832-650212DF2E98}" destId="{1016B170-BDF5-4D4A-A483-ACA8C2574FD0}" srcOrd="1" destOrd="0" presId="urn:microsoft.com/office/officeart/2011/layout/InterconnectedBlockProcess"/>
    <dgm:cxn modelId="{06A10962-E07E-46BF-AAAF-4A1100A3E06D}" type="presOf" srcId="{A5A4E641-6A6E-45ED-96E0-2A70063BD477}" destId="{F3A9D6EE-65D1-4872-99FC-32366909D412}" srcOrd="1" destOrd="0" presId="urn:microsoft.com/office/officeart/2011/layout/InterconnectedBlockProcess"/>
    <dgm:cxn modelId="{799FBE67-DB33-48A2-AB41-9F96B954D47E}" type="presOf" srcId="{A5A4E641-6A6E-45ED-96E0-2A70063BD477}" destId="{58EBCE75-3971-40AB-8F5B-D240B26BC915}" srcOrd="0" destOrd="0" presId="urn:microsoft.com/office/officeart/2011/layout/InterconnectedBlockProcess"/>
    <dgm:cxn modelId="{41393149-C098-44BD-B281-92A8939F2991}" type="presOf" srcId="{0F19099B-2B69-4685-9578-5E7C1A454749}" destId="{8339CE78-15A9-4920-BB5B-5D9CE4F42327}" srcOrd="0" destOrd="0" presId="urn:microsoft.com/office/officeart/2011/layout/InterconnectedBlockProcess"/>
    <dgm:cxn modelId="{03281C70-A433-4500-9621-DABB099A75D6}" srcId="{0F19099B-2B69-4685-9578-5E7C1A454749}" destId="{B0757194-36EB-44FA-ACE6-D461C32059AF}" srcOrd="4" destOrd="0" parTransId="{882BDD73-3AFA-482E-86D2-8880C1F34FC5}" sibTransId="{4471ACD3-F417-4282-9F55-54E546486724}"/>
    <dgm:cxn modelId="{B6DB4A75-3A69-4512-8B41-6B832214EB34}" type="presOf" srcId="{5588ECFA-216F-402E-8034-B93E4169DE6B}" destId="{2353A047-C4F0-47FC-B74D-C70B52F08A91}" srcOrd="1" destOrd="0" presId="urn:microsoft.com/office/officeart/2011/layout/InterconnectedBlockProcess"/>
    <dgm:cxn modelId="{91CAFF76-E892-4136-9577-DEB4F2D23297}" srcId="{850C0BE4-2D24-44B7-BD69-B982701C926F}" destId="{D11F5372-2BA0-4F5C-81D6-A10655D685DA}" srcOrd="0" destOrd="0" parTransId="{3E772648-ED89-47F1-B7F2-182AA2C62210}" sibTransId="{00890D92-566A-4DDD-BB28-68641368276A}"/>
    <dgm:cxn modelId="{F4719157-907C-4DCD-8E19-7EB443666525}" type="presOf" srcId="{D11F5372-2BA0-4F5C-81D6-A10655D685DA}" destId="{D1EB1B9A-0C34-4397-A706-E1E872196949}" srcOrd="0" destOrd="0" presId="urn:microsoft.com/office/officeart/2011/layout/InterconnectedBlockProcess"/>
    <dgm:cxn modelId="{A2B46B8A-B6E9-4AC6-AE92-CFD1CBBBF135}" srcId="{0F19099B-2B69-4685-9578-5E7C1A454749}" destId="{9E007125-2364-440B-9755-E061F4BB93EE}" srcOrd="2" destOrd="0" parTransId="{8009416C-3518-43A2-8545-2E68043DA387}" sibTransId="{D7562F75-B7A0-4707-840A-0962AEC3AC25}"/>
    <dgm:cxn modelId="{62BF3A8D-9F54-4E7C-A42D-9821D17DC315}" type="presOf" srcId="{5201FB8C-8E54-40B4-824D-893273EAF6C0}" destId="{3FC5D2EA-09BD-47A8-AB38-0B12EC146583}" srcOrd="0" destOrd="0" presId="urn:microsoft.com/office/officeart/2011/layout/InterconnectedBlockProcess"/>
    <dgm:cxn modelId="{4B60AF8D-CE17-4C72-8036-6FED9AACF307}" type="presOf" srcId="{B0757194-36EB-44FA-ACE6-D461C32059AF}" destId="{EA732D0A-B195-4604-8AD9-1358A574828B}" srcOrd="0" destOrd="0" presId="urn:microsoft.com/office/officeart/2011/layout/InterconnectedBlockProcess"/>
    <dgm:cxn modelId="{9202B9A0-DBC9-44AF-9CE4-A3E53E3DD693}" type="presOf" srcId="{F207CCD2-0F97-491F-B523-45ABE66B2F1A}" destId="{773970C8-5F02-4007-A690-7016ACFED5D4}" srcOrd="1" destOrd="0" presId="urn:microsoft.com/office/officeart/2011/layout/InterconnectedBlockProcess"/>
    <dgm:cxn modelId="{AB1C40A2-9824-4E9A-92D4-0000950CA560}" type="presOf" srcId="{C3A21F4B-F733-44CE-A832-650212DF2E98}" destId="{831924A2-12F8-429F-A596-4290026D3DFC}" srcOrd="0" destOrd="0" presId="urn:microsoft.com/office/officeart/2011/layout/InterconnectedBlockProcess"/>
    <dgm:cxn modelId="{1634D6AB-A1E0-4C21-B4B7-48D3B2D2252F}" type="presOf" srcId="{081A3B03-87EB-4AA7-9D48-E45345F72AC5}" destId="{13C99202-02B2-4ECA-9C1B-BE01A4E2BDDE}" srcOrd="0" destOrd="0" presId="urn:microsoft.com/office/officeart/2011/layout/InterconnectedBlockProcess"/>
    <dgm:cxn modelId="{3A77B4AE-2224-4E80-8690-EC352152055A}" type="presOf" srcId="{9E007125-2364-440B-9755-E061F4BB93EE}" destId="{61772432-283B-4E56-AD54-4FFF662E2092}" srcOrd="0" destOrd="0" presId="urn:microsoft.com/office/officeart/2011/layout/InterconnectedBlockProcess"/>
    <dgm:cxn modelId="{3B4CE3B3-0F92-4EEF-A247-8E063BA7C6B0}" type="presOf" srcId="{F207CCD2-0F97-491F-B523-45ABE66B2F1A}" destId="{41BF25B4-E772-4C8B-AD4E-7966A5DF1168}" srcOrd="0" destOrd="0" presId="urn:microsoft.com/office/officeart/2011/layout/InterconnectedBlockProcess"/>
    <dgm:cxn modelId="{A2DB2ABC-DFFD-4272-B64A-B02E6686E206}" srcId="{B0757194-36EB-44FA-ACE6-D461C32059AF}" destId="{A5A4E641-6A6E-45ED-96E0-2A70063BD477}" srcOrd="0" destOrd="0" parTransId="{F100AE24-93F8-40D8-8C9A-2A0288EE2490}" sibTransId="{BF3C92E9-B942-4AB7-A583-53C35E36994A}"/>
    <dgm:cxn modelId="{AFC6A8D0-4628-42CF-8D4B-AA383E5D6F8C}" type="presOf" srcId="{850C0BE4-2D24-44B7-BD69-B982701C926F}" destId="{F773439D-5424-49A3-A468-8C631866F83A}" srcOrd="0" destOrd="0" presId="urn:microsoft.com/office/officeart/2011/layout/InterconnectedBlockProcess"/>
    <dgm:cxn modelId="{388508D2-B79C-4F6C-ACA4-AB9EC84C96AC}" srcId="{9E007125-2364-440B-9755-E061F4BB93EE}" destId="{5588ECFA-216F-402E-8034-B93E4169DE6B}" srcOrd="0" destOrd="0" parTransId="{BC5898BE-D8AC-4D59-AE28-CBC48F06A2AD}" sibTransId="{ECFF1C37-4FB1-4691-A2CE-6788E146B5D8}"/>
    <dgm:cxn modelId="{E8076EE1-EE0E-4D11-BE10-87B774DAF985}" srcId="{081A3B03-87EB-4AA7-9D48-E45345F72AC5}" destId="{C3A21F4B-F733-44CE-A832-650212DF2E98}" srcOrd="0" destOrd="0" parTransId="{3043F703-ED29-4825-A4E0-CF43BCEB7D5E}" sibTransId="{F29240DB-B863-4152-9CA5-097D8301EA5B}"/>
    <dgm:cxn modelId="{4E7F5CF1-32A8-4005-8462-A190B5DB19FA}" type="presOf" srcId="{5588ECFA-216F-402E-8034-B93E4169DE6B}" destId="{82CF3E36-C6AD-4E6E-A491-D44A00057601}" srcOrd="0" destOrd="0" presId="urn:microsoft.com/office/officeart/2011/layout/InterconnectedBlockProcess"/>
    <dgm:cxn modelId="{39F68AD6-D64D-4562-95C3-AB7A18362BE5}" type="presParOf" srcId="{8339CE78-15A9-4920-BB5B-5D9CE4F42327}" destId="{31337F51-3969-4656-A080-9EAC006D282B}" srcOrd="0" destOrd="0" presId="urn:microsoft.com/office/officeart/2011/layout/InterconnectedBlockProcess"/>
    <dgm:cxn modelId="{EE9ED787-FEDE-46EF-AF29-67FBEFFCA6DC}" type="presParOf" srcId="{31337F51-3969-4656-A080-9EAC006D282B}" destId="{58EBCE75-3971-40AB-8F5B-D240B26BC915}" srcOrd="0" destOrd="0" presId="urn:microsoft.com/office/officeart/2011/layout/InterconnectedBlockProcess"/>
    <dgm:cxn modelId="{59A89CE1-C2C8-4F43-AA89-34067303145A}" type="presParOf" srcId="{8339CE78-15A9-4920-BB5B-5D9CE4F42327}" destId="{F3A9D6EE-65D1-4872-99FC-32366909D412}" srcOrd="1" destOrd="0" presId="urn:microsoft.com/office/officeart/2011/layout/InterconnectedBlockProcess"/>
    <dgm:cxn modelId="{E3FDB379-84E4-4D45-B7E2-63A089B98BC3}" type="presParOf" srcId="{8339CE78-15A9-4920-BB5B-5D9CE4F42327}" destId="{EA732D0A-B195-4604-8AD9-1358A574828B}" srcOrd="2" destOrd="0" presId="urn:microsoft.com/office/officeart/2011/layout/InterconnectedBlockProcess"/>
    <dgm:cxn modelId="{C7183346-2596-4769-88BF-3FCC9B95579E}" type="presParOf" srcId="{8339CE78-15A9-4920-BB5B-5D9CE4F42327}" destId="{35148445-246F-4D37-A15C-B3AB02B642A3}" srcOrd="3" destOrd="0" presId="urn:microsoft.com/office/officeart/2011/layout/InterconnectedBlockProcess"/>
    <dgm:cxn modelId="{A50563A6-F352-4633-B8C4-F067282629A4}" type="presParOf" srcId="{35148445-246F-4D37-A15C-B3AB02B642A3}" destId="{41BF25B4-E772-4C8B-AD4E-7966A5DF1168}" srcOrd="0" destOrd="0" presId="urn:microsoft.com/office/officeart/2011/layout/InterconnectedBlockProcess"/>
    <dgm:cxn modelId="{07EFD563-80B4-47A8-A60C-DAF0AA8ED9E1}" type="presParOf" srcId="{8339CE78-15A9-4920-BB5B-5D9CE4F42327}" destId="{773970C8-5F02-4007-A690-7016ACFED5D4}" srcOrd="4" destOrd="0" presId="urn:microsoft.com/office/officeart/2011/layout/InterconnectedBlockProcess"/>
    <dgm:cxn modelId="{CF9681FB-7766-4C3A-B3FE-F39F5CE5B415}" type="presParOf" srcId="{8339CE78-15A9-4920-BB5B-5D9CE4F42327}" destId="{3FC5D2EA-09BD-47A8-AB38-0B12EC146583}" srcOrd="5" destOrd="0" presId="urn:microsoft.com/office/officeart/2011/layout/InterconnectedBlockProcess"/>
    <dgm:cxn modelId="{455A0AE5-B302-431E-9520-2980D82A9DAA}" type="presParOf" srcId="{8339CE78-15A9-4920-BB5B-5D9CE4F42327}" destId="{441949F4-E68B-42B7-8D6C-892E1FBED362}" srcOrd="6" destOrd="0" presId="urn:microsoft.com/office/officeart/2011/layout/InterconnectedBlockProcess"/>
    <dgm:cxn modelId="{4E0733EC-84A1-4AE4-99FE-596B6632873F}" type="presParOf" srcId="{441949F4-E68B-42B7-8D6C-892E1FBED362}" destId="{82CF3E36-C6AD-4E6E-A491-D44A00057601}" srcOrd="0" destOrd="0" presId="urn:microsoft.com/office/officeart/2011/layout/InterconnectedBlockProcess"/>
    <dgm:cxn modelId="{A92E0FAB-D04D-4E4B-B382-B93415BC677B}" type="presParOf" srcId="{8339CE78-15A9-4920-BB5B-5D9CE4F42327}" destId="{2353A047-C4F0-47FC-B74D-C70B52F08A91}" srcOrd="7" destOrd="0" presId="urn:microsoft.com/office/officeart/2011/layout/InterconnectedBlockProcess"/>
    <dgm:cxn modelId="{582972AE-426B-4160-AA44-0A899D0E2B11}" type="presParOf" srcId="{8339CE78-15A9-4920-BB5B-5D9CE4F42327}" destId="{61772432-283B-4E56-AD54-4FFF662E2092}" srcOrd="8" destOrd="0" presId="urn:microsoft.com/office/officeart/2011/layout/InterconnectedBlockProcess"/>
    <dgm:cxn modelId="{E19F388B-559C-4F7C-8980-6C1BE8A94E77}" type="presParOf" srcId="{8339CE78-15A9-4920-BB5B-5D9CE4F42327}" destId="{FFE4E7C0-BB8D-4541-B6B3-ED47C8944DE7}" srcOrd="9" destOrd="0" presId="urn:microsoft.com/office/officeart/2011/layout/InterconnectedBlockProcess"/>
    <dgm:cxn modelId="{2C22254F-2BEF-49FD-BAF2-4732A6831D2E}" type="presParOf" srcId="{FFE4E7C0-BB8D-4541-B6B3-ED47C8944DE7}" destId="{D1EB1B9A-0C34-4397-A706-E1E872196949}" srcOrd="0" destOrd="0" presId="urn:microsoft.com/office/officeart/2011/layout/InterconnectedBlockProcess"/>
    <dgm:cxn modelId="{D011D4D1-E81B-4DB6-A196-357ADDA5939C}" type="presParOf" srcId="{8339CE78-15A9-4920-BB5B-5D9CE4F42327}" destId="{DCF8DC24-AFC3-454C-92CC-17A18B285472}" srcOrd="10" destOrd="0" presId="urn:microsoft.com/office/officeart/2011/layout/InterconnectedBlockProcess"/>
    <dgm:cxn modelId="{38880455-7E02-4DF3-8CED-BF576915CF3E}" type="presParOf" srcId="{8339CE78-15A9-4920-BB5B-5D9CE4F42327}" destId="{F773439D-5424-49A3-A468-8C631866F83A}" srcOrd="11" destOrd="0" presId="urn:microsoft.com/office/officeart/2011/layout/InterconnectedBlockProcess"/>
    <dgm:cxn modelId="{7D4964D4-A528-4B90-B41D-00F43A79CCCC}" type="presParOf" srcId="{8339CE78-15A9-4920-BB5B-5D9CE4F42327}" destId="{2BA9509F-CEDD-4733-A908-A0913D63FAB2}" srcOrd="12" destOrd="0" presId="urn:microsoft.com/office/officeart/2011/layout/InterconnectedBlockProcess"/>
    <dgm:cxn modelId="{F43EFE26-62E3-46D7-A917-31B1FCB9057D}" type="presParOf" srcId="{2BA9509F-CEDD-4733-A908-A0913D63FAB2}" destId="{831924A2-12F8-429F-A596-4290026D3DFC}" srcOrd="0" destOrd="0" presId="urn:microsoft.com/office/officeart/2011/layout/InterconnectedBlockProcess"/>
    <dgm:cxn modelId="{C1824065-23C0-46DF-B435-12202E6777CC}" type="presParOf" srcId="{8339CE78-15A9-4920-BB5B-5D9CE4F42327}" destId="{1016B170-BDF5-4D4A-A483-ACA8C2574FD0}" srcOrd="13" destOrd="0" presId="urn:microsoft.com/office/officeart/2011/layout/InterconnectedBlockProcess"/>
    <dgm:cxn modelId="{3E16DC84-1476-4427-AB31-12D61F923E37}" type="presParOf" srcId="{8339CE78-15A9-4920-BB5B-5D9CE4F42327}" destId="{13C99202-02B2-4ECA-9C1B-BE01A4E2BDDE}" srcOrd="14"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E8AD96C-FC79-45D0-87BE-EB6C620F35B5}"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1659735A-3DFD-4983-9CF0-0E6F04C728D7}">
      <dgm:prSet phldrT="[Text]"/>
      <dgm:spPr/>
      <dgm:t>
        <a:bodyPr/>
        <a:lstStyle/>
        <a:p>
          <a:r>
            <a:rPr lang="en-US" dirty="0"/>
            <a:t>Program Business Sponsor</a:t>
          </a:r>
        </a:p>
      </dgm:t>
    </dgm:pt>
    <dgm:pt modelId="{E88196BD-5D6E-4858-B7EE-A62DA8CF52C6}" type="parTrans" cxnId="{87786BD0-91AB-4EB9-90D1-ED42824EFD8A}">
      <dgm:prSet/>
      <dgm:spPr/>
      <dgm:t>
        <a:bodyPr/>
        <a:lstStyle/>
        <a:p>
          <a:endParaRPr lang="en-US"/>
        </a:p>
      </dgm:t>
    </dgm:pt>
    <dgm:pt modelId="{1E246BD9-4D3C-41E5-A10C-5262F7A4D42C}" type="sibTrans" cxnId="{87786BD0-91AB-4EB9-90D1-ED42824EFD8A}">
      <dgm:prSet/>
      <dgm:spPr/>
      <dgm:t>
        <a:bodyPr/>
        <a:lstStyle/>
        <a:p>
          <a:endParaRPr lang="en-US"/>
        </a:p>
      </dgm:t>
    </dgm:pt>
    <dgm:pt modelId="{408F7D00-C3F0-4435-A6E3-23968BAE23BE}">
      <dgm:prSet phldrT="[Text]" custT="1"/>
      <dgm:spPr/>
      <dgm:t>
        <a:bodyPr/>
        <a:lstStyle/>
        <a:p>
          <a:r>
            <a:rPr lang="en-US" sz="1400" dirty="0"/>
            <a:t>The Program Business Sponsor should have a complete understanding of the current program and be able to assist in identifying the current program areas impacted.</a:t>
          </a:r>
        </a:p>
      </dgm:t>
    </dgm:pt>
    <dgm:pt modelId="{1D37D236-63B3-4579-A311-B294972C04B5}" type="parTrans" cxnId="{0217A51D-DFC2-405F-9890-3CBF9A5764C5}">
      <dgm:prSet/>
      <dgm:spPr/>
      <dgm:t>
        <a:bodyPr/>
        <a:lstStyle/>
        <a:p>
          <a:endParaRPr lang="en-US"/>
        </a:p>
      </dgm:t>
    </dgm:pt>
    <dgm:pt modelId="{AFC6D916-55F1-4B2D-A576-81D0369438E7}" type="sibTrans" cxnId="{0217A51D-DFC2-405F-9890-3CBF9A5764C5}">
      <dgm:prSet/>
      <dgm:spPr/>
      <dgm:t>
        <a:bodyPr/>
        <a:lstStyle/>
        <a:p>
          <a:endParaRPr lang="en-US"/>
        </a:p>
      </dgm:t>
    </dgm:pt>
    <dgm:pt modelId="{EAF37586-E7E4-4B7A-BDE2-4AA54A4966BA}">
      <dgm:prSet phldrT="[Text]"/>
      <dgm:spPr/>
      <dgm:t>
        <a:bodyPr/>
        <a:lstStyle/>
        <a:p>
          <a:r>
            <a:rPr lang="en-US" dirty="0"/>
            <a:t>Budget Office</a:t>
          </a:r>
        </a:p>
      </dgm:t>
    </dgm:pt>
    <dgm:pt modelId="{0CC0EA86-1AC1-4EEB-92B7-D4FD0995D3D4}" type="parTrans" cxnId="{0AE7DF96-BC73-483C-92FD-0AD110E11DD3}">
      <dgm:prSet/>
      <dgm:spPr/>
      <dgm:t>
        <a:bodyPr/>
        <a:lstStyle/>
        <a:p>
          <a:endParaRPr lang="en-US"/>
        </a:p>
      </dgm:t>
    </dgm:pt>
    <dgm:pt modelId="{1EAE5443-14A7-4D59-9BE3-E02B184262DF}" type="sibTrans" cxnId="{0AE7DF96-BC73-483C-92FD-0AD110E11DD3}">
      <dgm:prSet/>
      <dgm:spPr/>
      <dgm:t>
        <a:bodyPr/>
        <a:lstStyle/>
        <a:p>
          <a:endParaRPr lang="en-US"/>
        </a:p>
      </dgm:t>
    </dgm:pt>
    <dgm:pt modelId="{FA77B18F-7F7C-470C-8E6C-557FE2872921}">
      <dgm:prSet phldrT="[Text]" custT="1"/>
      <dgm:spPr/>
      <dgm:t>
        <a:bodyPr/>
        <a:lstStyle/>
        <a:p>
          <a:r>
            <a:rPr lang="en-US" sz="1400" dirty="0"/>
            <a:t>The Budget Office team serves as lead resource in the development of the FAWs during planning and has access to the current program costs</a:t>
          </a:r>
        </a:p>
      </dgm:t>
    </dgm:pt>
    <dgm:pt modelId="{9B7B4DF4-F85C-44FD-8571-D759CE391844}" type="parTrans" cxnId="{E6DB38E3-7344-4FD4-B87A-5ABE1227F3AC}">
      <dgm:prSet/>
      <dgm:spPr/>
      <dgm:t>
        <a:bodyPr/>
        <a:lstStyle/>
        <a:p>
          <a:endParaRPr lang="en-US"/>
        </a:p>
      </dgm:t>
    </dgm:pt>
    <dgm:pt modelId="{F7D024DB-1FE1-45BB-9FDC-43A3FC57BA2E}" type="sibTrans" cxnId="{E6DB38E3-7344-4FD4-B87A-5ABE1227F3AC}">
      <dgm:prSet/>
      <dgm:spPr/>
      <dgm:t>
        <a:bodyPr/>
        <a:lstStyle/>
        <a:p>
          <a:endParaRPr lang="en-US"/>
        </a:p>
      </dgm:t>
    </dgm:pt>
    <dgm:pt modelId="{DE14FF19-61D1-412D-97A7-5338AC5D4973}">
      <dgm:prSet phldrT="[Text]"/>
      <dgm:spPr/>
      <dgm:t>
        <a:bodyPr/>
        <a:lstStyle/>
        <a:p>
          <a:r>
            <a:rPr lang="en-US" dirty="0"/>
            <a:t>Entirely New Program	</a:t>
          </a:r>
        </a:p>
      </dgm:t>
    </dgm:pt>
    <dgm:pt modelId="{9D84B1B8-B688-40FF-9084-DA81080CED2E}" type="parTrans" cxnId="{A06F69AC-5BB1-4509-8982-7476C37E9B8D}">
      <dgm:prSet/>
      <dgm:spPr/>
      <dgm:t>
        <a:bodyPr/>
        <a:lstStyle/>
        <a:p>
          <a:endParaRPr lang="en-US"/>
        </a:p>
      </dgm:t>
    </dgm:pt>
    <dgm:pt modelId="{80F4252E-280F-4526-8695-377BBA05076C}" type="sibTrans" cxnId="{A06F69AC-5BB1-4509-8982-7476C37E9B8D}">
      <dgm:prSet/>
      <dgm:spPr/>
      <dgm:t>
        <a:bodyPr/>
        <a:lstStyle/>
        <a:p>
          <a:endParaRPr lang="en-US"/>
        </a:p>
      </dgm:t>
    </dgm:pt>
    <dgm:pt modelId="{558FA738-0F01-4607-897A-0965CB2DAEE0}">
      <dgm:prSet phldrT="[Text]" custT="1"/>
      <dgm:spPr/>
      <dgm:t>
        <a:bodyPr/>
        <a:lstStyle/>
        <a:p>
          <a:r>
            <a:rPr lang="en-US" sz="1400" dirty="0"/>
            <a:t>Experts in the budget process, budget timelines, and cost estimation methods.</a:t>
          </a:r>
        </a:p>
      </dgm:t>
    </dgm:pt>
    <dgm:pt modelId="{0C119948-34BC-4098-B71A-B4D20C13608E}" type="parTrans" cxnId="{142A7BC5-CD0C-436A-AE1C-147FDA63D00C}">
      <dgm:prSet/>
      <dgm:spPr/>
      <dgm:t>
        <a:bodyPr/>
        <a:lstStyle/>
        <a:p>
          <a:endParaRPr lang="en-US"/>
        </a:p>
      </dgm:t>
    </dgm:pt>
    <dgm:pt modelId="{193B57D8-4CB9-43A0-A6FB-1F09F7A9813D}" type="sibTrans" cxnId="{142A7BC5-CD0C-436A-AE1C-147FDA63D00C}">
      <dgm:prSet/>
      <dgm:spPr/>
      <dgm:t>
        <a:bodyPr/>
        <a:lstStyle/>
        <a:p>
          <a:endParaRPr lang="en-US"/>
        </a:p>
      </dgm:t>
    </dgm:pt>
    <dgm:pt modelId="{DC060815-C4B3-41AE-B452-EF5C30650C87}">
      <dgm:prSet custT="1"/>
      <dgm:spPr/>
      <dgm:t>
        <a:bodyPr/>
        <a:lstStyle/>
        <a:p>
          <a:r>
            <a:rPr lang="en-US" sz="1400" dirty="0"/>
            <a:t>If an entirely new program area (rare), no current costs exist.</a:t>
          </a:r>
        </a:p>
      </dgm:t>
    </dgm:pt>
    <dgm:pt modelId="{0240F446-F690-4FB7-9942-54604C15C03E}" type="parTrans" cxnId="{C8CC2CD9-DCD7-426C-ABBD-E821410C818B}">
      <dgm:prSet/>
      <dgm:spPr/>
      <dgm:t>
        <a:bodyPr/>
        <a:lstStyle/>
        <a:p>
          <a:endParaRPr lang="en-US"/>
        </a:p>
      </dgm:t>
    </dgm:pt>
    <dgm:pt modelId="{89DE9410-B0AC-492C-A611-83823273C521}" type="sibTrans" cxnId="{C8CC2CD9-DCD7-426C-ABBD-E821410C818B}">
      <dgm:prSet/>
      <dgm:spPr/>
      <dgm:t>
        <a:bodyPr/>
        <a:lstStyle/>
        <a:p>
          <a:endParaRPr lang="en-US"/>
        </a:p>
      </dgm:t>
    </dgm:pt>
    <dgm:pt modelId="{CFA34331-A508-493D-9AB6-1726AFCE9715}" type="pres">
      <dgm:prSet presAssocID="{AE8AD96C-FC79-45D0-87BE-EB6C620F35B5}" presName="Name0" presStyleCnt="0">
        <dgm:presLayoutVars>
          <dgm:dir/>
          <dgm:animLvl val="lvl"/>
          <dgm:resizeHandles/>
        </dgm:presLayoutVars>
      </dgm:prSet>
      <dgm:spPr/>
    </dgm:pt>
    <dgm:pt modelId="{369160B8-5CFA-4E13-90E2-01C2F643C06C}" type="pres">
      <dgm:prSet presAssocID="{1659735A-3DFD-4983-9CF0-0E6F04C728D7}" presName="linNode" presStyleCnt="0"/>
      <dgm:spPr/>
    </dgm:pt>
    <dgm:pt modelId="{8A44E293-CC7F-4AF2-85B0-87AEC3E69A8D}" type="pres">
      <dgm:prSet presAssocID="{1659735A-3DFD-4983-9CF0-0E6F04C728D7}" presName="parentShp" presStyleLbl="node1" presStyleIdx="0" presStyleCnt="3">
        <dgm:presLayoutVars>
          <dgm:bulletEnabled val="1"/>
        </dgm:presLayoutVars>
      </dgm:prSet>
      <dgm:spPr/>
    </dgm:pt>
    <dgm:pt modelId="{78263953-FABD-433A-89FD-173861FADDA8}" type="pres">
      <dgm:prSet presAssocID="{1659735A-3DFD-4983-9CF0-0E6F04C728D7}" presName="childShp" presStyleLbl="bgAccFollowNode1" presStyleIdx="0" presStyleCnt="3">
        <dgm:presLayoutVars>
          <dgm:bulletEnabled val="1"/>
        </dgm:presLayoutVars>
      </dgm:prSet>
      <dgm:spPr/>
    </dgm:pt>
    <dgm:pt modelId="{E7C0DD8C-1E24-4BC7-AB94-BF26DAFC8811}" type="pres">
      <dgm:prSet presAssocID="{1E246BD9-4D3C-41E5-A10C-5262F7A4D42C}" presName="spacing" presStyleCnt="0"/>
      <dgm:spPr/>
    </dgm:pt>
    <dgm:pt modelId="{9310CD34-7902-4045-BA31-64688532665A}" type="pres">
      <dgm:prSet presAssocID="{EAF37586-E7E4-4B7A-BDE2-4AA54A4966BA}" presName="linNode" presStyleCnt="0"/>
      <dgm:spPr/>
    </dgm:pt>
    <dgm:pt modelId="{8EEEEFA4-1E15-4910-B8CB-126CE6F0DEB9}" type="pres">
      <dgm:prSet presAssocID="{EAF37586-E7E4-4B7A-BDE2-4AA54A4966BA}" presName="parentShp" presStyleLbl="node1" presStyleIdx="1" presStyleCnt="3">
        <dgm:presLayoutVars>
          <dgm:bulletEnabled val="1"/>
        </dgm:presLayoutVars>
      </dgm:prSet>
      <dgm:spPr/>
    </dgm:pt>
    <dgm:pt modelId="{77F84CDB-7F2F-47F1-B42A-6001D3F0DEC2}" type="pres">
      <dgm:prSet presAssocID="{EAF37586-E7E4-4B7A-BDE2-4AA54A4966BA}" presName="childShp" presStyleLbl="bgAccFollowNode1" presStyleIdx="1" presStyleCnt="3">
        <dgm:presLayoutVars>
          <dgm:bulletEnabled val="1"/>
        </dgm:presLayoutVars>
      </dgm:prSet>
      <dgm:spPr/>
    </dgm:pt>
    <dgm:pt modelId="{CE2A9CBC-81D0-4A66-A096-4D447D137CAA}" type="pres">
      <dgm:prSet presAssocID="{1EAE5443-14A7-4D59-9BE3-E02B184262DF}" presName="spacing" presStyleCnt="0"/>
      <dgm:spPr/>
    </dgm:pt>
    <dgm:pt modelId="{B44868B9-A640-4BAC-8A7D-4D23FC6420A6}" type="pres">
      <dgm:prSet presAssocID="{DE14FF19-61D1-412D-97A7-5338AC5D4973}" presName="linNode" presStyleCnt="0"/>
      <dgm:spPr/>
    </dgm:pt>
    <dgm:pt modelId="{DA8070E2-95D4-4CF2-A811-A35AE80A6A5D}" type="pres">
      <dgm:prSet presAssocID="{DE14FF19-61D1-412D-97A7-5338AC5D4973}" presName="parentShp" presStyleLbl="node1" presStyleIdx="2" presStyleCnt="3">
        <dgm:presLayoutVars>
          <dgm:bulletEnabled val="1"/>
        </dgm:presLayoutVars>
      </dgm:prSet>
      <dgm:spPr/>
    </dgm:pt>
    <dgm:pt modelId="{D4B549F0-5E81-461B-A739-943277FDCD5D}" type="pres">
      <dgm:prSet presAssocID="{DE14FF19-61D1-412D-97A7-5338AC5D4973}" presName="childShp" presStyleLbl="bgAccFollowNode1" presStyleIdx="2" presStyleCnt="3">
        <dgm:presLayoutVars>
          <dgm:bulletEnabled val="1"/>
        </dgm:presLayoutVars>
      </dgm:prSet>
      <dgm:spPr/>
    </dgm:pt>
  </dgm:ptLst>
  <dgm:cxnLst>
    <dgm:cxn modelId="{0EA78914-96FD-44FA-9D40-636E11C98740}" type="presOf" srcId="{FA77B18F-7F7C-470C-8E6C-557FE2872921}" destId="{77F84CDB-7F2F-47F1-B42A-6001D3F0DEC2}" srcOrd="0" destOrd="0" presId="urn:microsoft.com/office/officeart/2005/8/layout/vList6"/>
    <dgm:cxn modelId="{8430911B-BDD5-4D38-B49C-0E602DEA439F}" type="presOf" srcId="{EAF37586-E7E4-4B7A-BDE2-4AA54A4966BA}" destId="{8EEEEFA4-1E15-4910-B8CB-126CE6F0DEB9}" srcOrd="0" destOrd="0" presId="urn:microsoft.com/office/officeart/2005/8/layout/vList6"/>
    <dgm:cxn modelId="{0217A51D-DFC2-405F-9890-3CBF9A5764C5}" srcId="{1659735A-3DFD-4983-9CF0-0E6F04C728D7}" destId="{408F7D00-C3F0-4435-A6E3-23968BAE23BE}" srcOrd="0" destOrd="0" parTransId="{1D37D236-63B3-4579-A311-B294972C04B5}" sibTransId="{AFC6D916-55F1-4B2D-A576-81D0369438E7}"/>
    <dgm:cxn modelId="{AA437D22-EFF2-4087-AEAF-1852CC793320}" type="presOf" srcId="{1659735A-3DFD-4983-9CF0-0E6F04C728D7}" destId="{8A44E293-CC7F-4AF2-85B0-87AEC3E69A8D}" srcOrd="0" destOrd="0" presId="urn:microsoft.com/office/officeart/2005/8/layout/vList6"/>
    <dgm:cxn modelId="{87F72E24-AB36-4A55-AEB6-1A33799B7681}" type="presOf" srcId="{DE14FF19-61D1-412D-97A7-5338AC5D4973}" destId="{DA8070E2-95D4-4CF2-A811-A35AE80A6A5D}" srcOrd="0" destOrd="0" presId="urn:microsoft.com/office/officeart/2005/8/layout/vList6"/>
    <dgm:cxn modelId="{8FD1C26D-889C-425F-A83B-A6DA1DB9ABD8}" type="presOf" srcId="{558FA738-0F01-4607-897A-0965CB2DAEE0}" destId="{77F84CDB-7F2F-47F1-B42A-6001D3F0DEC2}" srcOrd="0" destOrd="1" presId="urn:microsoft.com/office/officeart/2005/8/layout/vList6"/>
    <dgm:cxn modelId="{3C3E5C7E-699D-4DC5-9C0F-193A4FA6BE8B}" type="presOf" srcId="{AE8AD96C-FC79-45D0-87BE-EB6C620F35B5}" destId="{CFA34331-A508-493D-9AB6-1726AFCE9715}" srcOrd="0" destOrd="0" presId="urn:microsoft.com/office/officeart/2005/8/layout/vList6"/>
    <dgm:cxn modelId="{67BE6986-FA7B-4A6E-BEB4-B6DD4CA97D7F}" type="presOf" srcId="{408F7D00-C3F0-4435-A6E3-23968BAE23BE}" destId="{78263953-FABD-433A-89FD-173861FADDA8}" srcOrd="0" destOrd="0" presId="urn:microsoft.com/office/officeart/2005/8/layout/vList6"/>
    <dgm:cxn modelId="{0AE7DF96-BC73-483C-92FD-0AD110E11DD3}" srcId="{AE8AD96C-FC79-45D0-87BE-EB6C620F35B5}" destId="{EAF37586-E7E4-4B7A-BDE2-4AA54A4966BA}" srcOrd="1" destOrd="0" parTransId="{0CC0EA86-1AC1-4EEB-92B7-D4FD0995D3D4}" sibTransId="{1EAE5443-14A7-4D59-9BE3-E02B184262DF}"/>
    <dgm:cxn modelId="{5C4AF5A9-3E33-4D82-B580-DB8E37CC2604}" type="presOf" srcId="{DC060815-C4B3-41AE-B452-EF5C30650C87}" destId="{D4B549F0-5E81-461B-A739-943277FDCD5D}" srcOrd="0" destOrd="0" presId="urn:microsoft.com/office/officeart/2005/8/layout/vList6"/>
    <dgm:cxn modelId="{A06F69AC-5BB1-4509-8982-7476C37E9B8D}" srcId="{AE8AD96C-FC79-45D0-87BE-EB6C620F35B5}" destId="{DE14FF19-61D1-412D-97A7-5338AC5D4973}" srcOrd="2" destOrd="0" parTransId="{9D84B1B8-B688-40FF-9084-DA81080CED2E}" sibTransId="{80F4252E-280F-4526-8695-377BBA05076C}"/>
    <dgm:cxn modelId="{142A7BC5-CD0C-436A-AE1C-147FDA63D00C}" srcId="{EAF37586-E7E4-4B7A-BDE2-4AA54A4966BA}" destId="{558FA738-0F01-4607-897A-0965CB2DAEE0}" srcOrd="1" destOrd="0" parTransId="{0C119948-34BC-4098-B71A-B4D20C13608E}" sibTransId="{193B57D8-4CB9-43A0-A6FB-1F09F7A9813D}"/>
    <dgm:cxn modelId="{87786BD0-91AB-4EB9-90D1-ED42824EFD8A}" srcId="{AE8AD96C-FC79-45D0-87BE-EB6C620F35B5}" destId="{1659735A-3DFD-4983-9CF0-0E6F04C728D7}" srcOrd="0" destOrd="0" parTransId="{E88196BD-5D6E-4858-B7EE-A62DA8CF52C6}" sibTransId="{1E246BD9-4D3C-41E5-A10C-5262F7A4D42C}"/>
    <dgm:cxn modelId="{C8CC2CD9-DCD7-426C-ABBD-E821410C818B}" srcId="{DE14FF19-61D1-412D-97A7-5338AC5D4973}" destId="{DC060815-C4B3-41AE-B452-EF5C30650C87}" srcOrd="0" destOrd="0" parTransId="{0240F446-F690-4FB7-9942-54604C15C03E}" sibTransId="{89DE9410-B0AC-492C-A611-83823273C521}"/>
    <dgm:cxn modelId="{E6DB38E3-7344-4FD4-B87A-5ABE1227F3AC}" srcId="{EAF37586-E7E4-4B7A-BDE2-4AA54A4966BA}" destId="{FA77B18F-7F7C-470C-8E6C-557FE2872921}" srcOrd="0" destOrd="0" parTransId="{9B7B4DF4-F85C-44FD-8571-D759CE391844}" sibTransId="{F7D024DB-1FE1-45BB-9FDC-43A3FC57BA2E}"/>
    <dgm:cxn modelId="{10AF8984-CF60-4DAA-A1E4-95367D1B0758}" type="presParOf" srcId="{CFA34331-A508-493D-9AB6-1726AFCE9715}" destId="{369160B8-5CFA-4E13-90E2-01C2F643C06C}" srcOrd="0" destOrd="0" presId="urn:microsoft.com/office/officeart/2005/8/layout/vList6"/>
    <dgm:cxn modelId="{80EC15E9-953F-425C-A6F8-3B865963B2E7}" type="presParOf" srcId="{369160B8-5CFA-4E13-90E2-01C2F643C06C}" destId="{8A44E293-CC7F-4AF2-85B0-87AEC3E69A8D}" srcOrd="0" destOrd="0" presId="urn:microsoft.com/office/officeart/2005/8/layout/vList6"/>
    <dgm:cxn modelId="{A41B3014-5A55-4DD7-A328-9B8A92E6BCE0}" type="presParOf" srcId="{369160B8-5CFA-4E13-90E2-01C2F643C06C}" destId="{78263953-FABD-433A-89FD-173861FADDA8}" srcOrd="1" destOrd="0" presId="urn:microsoft.com/office/officeart/2005/8/layout/vList6"/>
    <dgm:cxn modelId="{1083D4B2-BFE6-44AB-9DCA-E6EFD98A3BCC}" type="presParOf" srcId="{CFA34331-A508-493D-9AB6-1726AFCE9715}" destId="{E7C0DD8C-1E24-4BC7-AB94-BF26DAFC8811}" srcOrd="1" destOrd="0" presId="urn:microsoft.com/office/officeart/2005/8/layout/vList6"/>
    <dgm:cxn modelId="{B8D3363D-7B83-433A-AE4F-09EC75A7458F}" type="presParOf" srcId="{CFA34331-A508-493D-9AB6-1726AFCE9715}" destId="{9310CD34-7902-4045-BA31-64688532665A}" srcOrd="2" destOrd="0" presId="urn:microsoft.com/office/officeart/2005/8/layout/vList6"/>
    <dgm:cxn modelId="{FF4B4E48-9EAE-47B3-B910-6FD672FE2335}" type="presParOf" srcId="{9310CD34-7902-4045-BA31-64688532665A}" destId="{8EEEEFA4-1E15-4910-B8CB-126CE6F0DEB9}" srcOrd="0" destOrd="0" presId="urn:microsoft.com/office/officeart/2005/8/layout/vList6"/>
    <dgm:cxn modelId="{2CBCDE7C-09A2-476A-BB0F-49766C66357F}" type="presParOf" srcId="{9310CD34-7902-4045-BA31-64688532665A}" destId="{77F84CDB-7F2F-47F1-B42A-6001D3F0DEC2}" srcOrd="1" destOrd="0" presId="urn:microsoft.com/office/officeart/2005/8/layout/vList6"/>
    <dgm:cxn modelId="{963C5C74-6CFF-4D63-BB4E-A7F042D2EBDC}" type="presParOf" srcId="{CFA34331-A508-493D-9AB6-1726AFCE9715}" destId="{CE2A9CBC-81D0-4A66-A096-4D447D137CAA}" srcOrd="3" destOrd="0" presId="urn:microsoft.com/office/officeart/2005/8/layout/vList6"/>
    <dgm:cxn modelId="{D9727DB8-090C-4BC5-B032-427717B19E48}" type="presParOf" srcId="{CFA34331-A508-493D-9AB6-1726AFCE9715}" destId="{B44868B9-A640-4BAC-8A7D-4D23FC6420A6}" srcOrd="4" destOrd="0" presId="urn:microsoft.com/office/officeart/2005/8/layout/vList6"/>
    <dgm:cxn modelId="{F13428A8-0CD2-4C94-9F99-0657F9A91E6C}" type="presParOf" srcId="{B44868B9-A640-4BAC-8A7D-4D23FC6420A6}" destId="{DA8070E2-95D4-4CF2-A811-A35AE80A6A5D}" srcOrd="0" destOrd="0" presId="urn:microsoft.com/office/officeart/2005/8/layout/vList6"/>
    <dgm:cxn modelId="{CC80E4B0-4036-43FE-ADAC-1111F1E527A6}" type="presParOf" srcId="{B44868B9-A640-4BAC-8A7D-4D23FC6420A6}" destId="{D4B549F0-5E81-461B-A739-943277FDCD5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66CA758-3D50-403D-A30E-DFA93A87A751}" type="doc">
      <dgm:prSet loTypeId="urn:microsoft.com/office/officeart/2005/8/layout/rings+Icon" loCatId="officeonline" qsTypeId="urn:microsoft.com/office/officeart/2005/8/quickstyle/simple1" qsCatId="simple" csTypeId="urn:microsoft.com/office/officeart/2005/8/colors/colorful1" csCatId="colorful" phldr="1"/>
      <dgm:spPr/>
    </dgm:pt>
    <dgm:pt modelId="{DF737281-CFF3-4699-ADAF-A6DDEAF4DB5C}" type="pres">
      <dgm:prSet presAssocID="{566CA758-3D50-403D-A30E-DFA93A87A751}" presName="Name0" presStyleCnt="0">
        <dgm:presLayoutVars>
          <dgm:chMax val="7"/>
          <dgm:dir/>
          <dgm:resizeHandles val="exact"/>
        </dgm:presLayoutVars>
      </dgm:prSet>
      <dgm:spPr/>
    </dgm:pt>
  </dgm:ptLst>
  <dgm:cxnLst>
    <dgm:cxn modelId="{BD5C6BBA-987D-4C14-B92F-816089AD8F43}" type="presOf" srcId="{566CA758-3D50-403D-A30E-DFA93A87A751}" destId="{DF737281-CFF3-4699-ADAF-A6DDEAF4DB5C}" srcOrd="0" destOrd="0" presId="urn:microsoft.com/office/officeart/2005/8/layout/rings+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E8AD96C-FC79-45D0-87BE-EB6C620F35B5}"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1659735A-3DFD-4983-9CF0-0E6F04C728D7}">
      <dgm:prSet phldrT="[Text]"/>
      <dgm:spPr/>
      <dgm:t>
        <a:bodyPr/>
        <a:lstStyle/>
        <a:p>
          <a:r>
            <a:rPr lang="en-US" dirty="0"/>
            <a:t>Program</a:t>
          </a:r>
        </a:p>
      </dgm:t>
    </dgm:pt>
    <dgm:pt modelId="{E88196BD-5D6E-4858-B7EE-A62DA8CF52C6}" type="parTrans" cxnId="{87786BD0-91AB-4EB9-90D1-ED42824EFD8A}">
      <dgm:prSet/>
      <dgm:spPr/>
      <dgm:t>
        <a:bodyPr/>
        <a:lstStyle/>
        <a:p>
          <a:endParaRPr lang="en-US"/>
        </a:p>
      </dgm:t>
    </dgm:pt>
    <dgm:pt modelId="{1E246BD9-4D3C-41E5-A10C-5262F7A4D42C}" type="sibTrans" cxnId="{87786BD0-91AB-4EB9-90D1-ED42824EFD8A}">
      <dgm:prSet/>
      <dgm:spPr/>
      <dgm:t>
        <a:bodyPr/>
        <a:lstStyle/>
        <a:p>
          <a:endParaRPr lang="en-US"/>
        </a:p>
      </dgm:t>
    </dgm:pt>
    <dgm:pt modelId="{408F7D00-C3F0-4435-A6E3-23968BAE23BE}">
      <dgm:prSet phldrT="[Text]"/>
      <dgm:spPr/>
      <dgm:t>
        <a:bodyPr/>
        <a:lstStyle/>
        <a:p>
          <a:r>
            <a:rPr lang="en-US" dirty="0"/>
            <a:t>Assist with solution requirements and program need, and obtains Business Sponsor buy in and support.</a:t>
          </a:r>
        </a:p>
      </dgm:t>
    </dgm:pt>
    <dgm:pt modelId="{1D37D236-63B3-4579-A311-B294972C04B5}" type="parTrans" cxnId="{0217A51D-DFC2-405F-9890-3CBF9A5764C5}">
      <dgm:prSet/>
      <dgm:spPr/>
      <dgm:t>
        <a:bodyPr/>
        <a:lstStyle/>
        <a:p>
          <a:endParaRPr lang="en-US"/>
        </a:p>
      </dgm:t>
    </dgm:pt>
    <dgm:pt modelId="{AFC6D916-55F1-4B2D-A576-81D0369438E7}" type="sibTrans" cxnId="{0217A51D-DFC2-405F-9890-3CBF9A5764C5}">
      <dgm:prSet/>
      <dgm:spPr/>
      <dgm:t>
        <a:bodyPr/>
        <a:lstStyle/>
        <a:p>
          <a:endParaRPr lang="en-US"/>
        </a:p>
      </dgm:t>
    </dgm:pt>
    <dgm:pt modelId="{EAF37586-E7E4-4B7A-BDE2-4AA54A4966BA}">
      <dgm:prSet phldrT="[Text]"/>
      <dgm:spPr/>
      <dgm:t>
        <a:bodyPr/>
        <a:lstStyle/>
        <a:p>
          <a:r>
            <a:rPr lang="en-US" dirty="0"/>
            <a:t>Admin &amp; Procurement</a:t>
          </a:r>
        </a:p>
      </dgm:t>
    </dgm:pt>
    <dgm:pt modelId="{0CC0EA86-1AC1-4EEB-92B7-D4FD0995D3D4}" type="parTrans" cxnId="{0AE7DF96-BC73-483C-92FD-0AD110E11DD3}">
      <dgm:prSet/>
      <dgm:spPr/>
      <dgm:t>
        <a:bodyPr/>
        <a:lstStyle/>
        <a:p>
          <a:endParaRPr lang="en-US"/>
        </a:p>
      </dgm:t>
    </dgm:pt>
    <dgm:pt modelId="{1EAE5443-14A7-4D59-9BE3-E02B184262DF}" type="sibTrans" cxnId="{0AE7DF96-BC73-483C-92FD-0AD110E11DD3}">
      <dgm:prSet/>
      <dgm:spPr/>
      <dgm:t>
        <a:bodyPr/>
        <a:lstStyle/>
        <a:p>
          <a:endParaRPr lang="en-US"/>
        </a:p>
      </dgm:t>
    </dgm:pt>
    <dgm:pt modelId="{FA77B18F-7F7C-470C-8E6C-557FE2872921}">
      <dgm:prSet phldrT="[Text]"/>
      <dgm:spPr/>
      <dgm:t>
        <a:bodyPr/>
        <a:lstStyle/>
        <a:p>
          <a:r>
            <a:rPr lang="en-US" dirty="0"/>
            <a:t>Assist with market research, procurements, and staffing needs and planning.	</a:t>
          </a:r>
        </a:p>
      </dgm:t>
    </dgm:pt>
    <dgm:pt modelId="{9B7B4DF4-F85C-44FD-8571-D759CE391844}" type="parTrans" cxnId="{E6DB38E3-7344-4FD4-B87A-5ABE1227F3AC}">
      <dgm:prSet/>
      <dgm:spPr/>
      <dgm:t>
        <a:bodyPr/>
        <a:lstStyle/>
        <a:p>
          <a:endParaRPr lang="en-US"/>
        </a:p>
      </dgm:t>
    </dgm:pt>
    <dgm:pt modelId="{F7D024DB-1FE1-45BB-9FDC-43A3FC57BA2E}" type="sibTrans" cxnId="{E6DB38E3-7344-4FD4-B87A-5ABE1227F3AC}">
      <dgm:prSet/>
      <dgm:spPr/>
      <dgm:t>
        <a:bodyPr/>
        <a:lstStyle/>
        <a:p>
          <a:endParaRPr lang="en-US"/>
        </a:p>
      </dgm:t>
    </dgm:pt>
    <dgm:pt modelId="{DE14FF19-61D1-412D-97A7-5338AC5D4973}">
      <dgm:prSet phldrT="[Text]"/>
      <dgm:spPr/>
      <dgm:t>
        <a:bodyPr/>
        <a:lstStyle/>
        <a:p>
          <a:r>
            <a:rPr lang="en-US" dirty="0"/>
            <a:t>IT Support</a:t>
          </a:r>
        </a:p>
      </dgm:t>
    </dgm:pt>
    <dgm:pt modelId="{9D84B1B8-B688-40FF-9084-DA81080CED2E}" type="parTrans" cxnId="{A06F69AC-5BB1-4509-8982-7476C37E9B8D}">
      <dgm:prSet/>
      <dgm:spPr/>
      <dgm:t>
        <a:bodyPr/>
        <a:lstStyle/>
        <a:p>
          <a:endParaRPr lang="en-US"/>
        </a:p>
      </dgm:t>
    </dgm:pt>
    <dgm:pt modelId="{80F4252E-280F-4526-8695-377BBA05076C}" type="sibTrans" cxnId="{A06F69AC-5BB1-4509-8982-7476C37E9B8D}">
      <dgm:prSet/>
      <dgm:spPr/>
      <dgm:t>
        <a:bodyPr/>
        <a:lstStyle/>
        <a:p>
          <a:endParaRPr lang="en-US"/>
        </a:p>
      </dgm:t>
    </dgm:pt>
    <dgm:pt modelId="{06BD13A7-BAFC-4831-8034-D4696DB9B4ED}">
      <dgm:prSet phldrT="[Text]"/>
      <dgm:spPr/>
      <dgm:t>
        <a:bodyPr/>
        <a:lstStyle/>
        <a:p>
          <a:r>
            <a:rPr lang="en-US" dirty="0"/>
            <a:t>Project Management</a:t>
          </a:r>
        </a:p>
      </dgm:t>
    </dgm:pt>
    <dgm:pt modelId="{53C0AE3D-4E00-427B-A5BD-2110FD71BE56}" type="parTrans" cxnId="{8CF2B0B4-5076-43A4-B7C9-D896599F7307}">
      <dgm:prSet/>
      <dgm:spPr/>
      <dgm:t>
        <a:bodyPr/>
        <a:lstStyle/>
        <a:p>
          <a:endParaRPr lang="en-US"/>
        </a:p>
      </dgm:t>
    </dgm:pt>
    <dgm:pt modelId="{56D4D3D2-41CB-49B1-8CD3-EDE02671D7ED}" type="sibTrans" cxnId="{8CF2B0B4-5076-43A4-B7C9-D896599F7307}">
      <dgm:prSet/>
      <dgm:spPr/>
      <dgm:t>
        <a:bodyPr/>
        <a:lstStyle/>
        <a:p>
          <a:endParaRPr lang="en-US"/>
        </a:p>
      </dgm:t>
    </dgm:pt>
    <dgm:pt modelId="{1A437D80-390A-4D3A-8859-ABDB788D3145}">
      <dgm:prSet phldrT="[Text]"/>
      <dgm:spPr/>
      <dgm:t>
        <a:bodyPr/>
        <a:lstStyle/>
        <a:p>
          <a:r>
            <a:rPr lang="en-US" dirty="0"/>
            <a:t>Information Security</a:t>
          </a:r>
        </a:p>
      </dgm:t>
    </dgm:pt>
    <dgm:pt modelId="{0704EF39-B1D4-44E9-8A0A-ED794A5ED98D}" type="parTrans" cxnId="{162FF2CC-CF1B-4839-A862-E6F161A3F212}">
      <dgm:prSet/>
      <dgm:spPr/>
      <dgm:t>
        <a:bodyPr/>
        <a:lstStyle/>
        <a:p>
          <a:endParaRPr lang="en-US"/>
        </a:p>
      </dgm:t>
    </dgm:pt>
    <dgm:pt modelId="{F8F941E1-AF3A-46A2-A63C-37F387AF609B}" type="sibTrans" cxnId="{162FF2CC-CF1B-4839-A862-E6F161A3F212}">
      <dgm:prSet/>
      <dgm:spPr/>
      <dgm:t>
        <a:bodyPr/>
        <a:lstStyle/>
        <a:p>
          <a:endParaRPr lang="en-US"/>
        </a:p>
      </dgm:t>
    </dgm:pt>
    <dgm:pt modelId="{473A78D0-3EA6-475A-B369-5443480D7ED3}">
      <dgm:prSet phldrT="[Text]"/>
      <dgm:spPr/>
      <dgm:t>
        <a:bodyPr/>
        <a:lstStyle/>
        <a:p>
          <a:r>
            <a:rPr lang="en-US" dirty="0"/>
            <a:t>Enterprise Architecture</a:t>
          </a:r>
        </a:p>
      </dgm:t>
    </dgm:pt>
    <dgm:pt modelId="{1C8D577B-A6BB-4597-AF4F-D20C7576A3AD}" type="parTrans" cxnId="{A4BC13CD-8F52-43EB-AB81-F2E38833FCB2}">
      <dgm:prSet/>
      <dgm:spPr/>
      <dgm:t>
        <a:bodyPr/>
        <a:lstStyle/>
        <a:p>
          <a:endParaRPr lang="en-US"/>
        </a:p>
      </dgm:t>
    </dgm:pt>
    <dgm:pt modelId="{A919D49F-9763-418D-850D-891E27463D59}" type="sibTrans" cxnId="{A4BC13CD-8F52-43EB-AB81-F2E38833FCB2}">
      <dgm:prSet/>
      <dgm:spPr/>
      <dgm:t>
        <a:bodyPr/>
        <a:lstStyle/>
        <a:p>
          <a:endParaRPr lang="en-US"/>
        </a:p>
      </dgm:t>
    </dgm:pt>
    <dgm:pt modelId="{F3A4CF5B-C086-4805-A483-6060917DEBCF}">
      <dgm:prSet phldrT="[Text]"/>
      <dgm:spPr/>
      <dgm:t>
        <a:bodyPr/>
        <a:lstStyle/>
        <a:p>
          <a:r>
            <a:rPr lang="en-US" dirty="0"/>
            <a:t>Budget Office</a:t>
          </a:r>
        </a:p>
      </dgm:t>
    </dgm:pt>
    <dgm:pt modelId="{B9A0CE79-5636-49C3-892D-C23678117C36}" type="parTrans" cxnId="{7B2D5F18-B67A-4A37-988F-12D64825F37C}">
      <dgm:prSet/>
      <dgm:spPr/>
      <dgm:t>
        <a:bodyPr/>
        <a:lstStyle/>
        <a:p>
          <a:endParaRPr lang="en-US"/>
        </a:p>
      </dgm:t>
    </dgm:pt>
    <dgm:pt modelId="{10578C47-475A-4B87-8F2C-A4D9B4F6DD91}" type="sibTrans" cxnId="{7B2D5F18-B67A-4A37-988F-12D64825F37C}">
      <dgm:prSet/>
      <dgm:spPr/>
      <dgm:t>
        <a:bodyPr/>
        <a:lstStyle/>
        <a:p>
          <a:endParaRPr lang="en-US"/>
        </a:p>
      </dgm:t>
    </dgm:pt>
    <dgm:pt modelId="{2F0B4B67-FCD1-4EAB-A42E-3405E89D5E89}">
      <dgm:prSet/>
      <dgm:spPr/>
      <dgm:t>
        <a:bodyPr/>
        <a:lstStyle/>
        <a:p>
          <a:r>
            <a:rPr lang="en-US" dirty="0"/>
            <a:t>Manage the project team, assigns specific roles, deadlines, and develops overall project plan.  Ensures SME involvement in project.</a:t>
          </a:r>
        </a:p>
      </dgm:t>
    </dgm:pt>
    <dgm:pt modelId="{2F03A201-C689-4B5E-9937-B6BF6FAE26ED}" type="parTrans" cxnId="{37B3B8B3-B58C-44AB-8E6D-11F6269D9E80}">
      <dgm:prSet/>
      <dgm:spPr/>
      <dgm:t>
        <a:bodyPr/>
        <a:lstStyle/>
        <a:p>
          <a:endParaRPr lang="en-US"/>
        </a:p>
      </dgm:t>
    </dgm:pt>
    <dgm:pt modelId="{A519CA4D-82AB-4A6A-93DC-91F0841CF516}" type="sibTrans" cxnId="{37B3B8B3-B58C-44AB-8E6D-11F6269D9E80}">
      <dgm:prSet/>
      <dgm:spPr/>
      <dgm:t>
        <a:bodyPr/>
        <a:lstStyle/>
        <a:p>
          <a:endParaRPr lang="en-US"/>
        </a:p>
      </dgm:t>
    </dgm:pt>
    <dgm:pt modelId="{2AF5D17A-17AC-4F39-BD42-982D8F6A9FF3}">
      <dgm:prSet/>
      <dgm:spPr/>
      <dgm:t>
        <a:bodyPr/>
        <a:lstStyle/>
        <a:p>
          <a:r>
            <a:rPr lang="en-US" dirty="0"/>
            <a:t>The data custodian organization for the existing or proposed solution.</a:t>
          </a:r>
        </a:p>
      </dgm:t>
    </dgm:pt>
    <dgm:pt modelId="{4A6AF92D-5B81-4FFD-A605-E3EBE74327DC}" type="parTrans" cxnId="{B82A3D7F-831E-4BA9-9B45-156E6E8C0749}">
      <dgm:prSet/>
      <dgm:spPr/>
      <dgm:t>
        <a:bodyPr/>
        <a:lstStyle/>
        <a:p>
          <a:endParaRPr lang="en-US"/>
        </a:p>
      </dgm:t>
    </dgm:pt>
    <dgm:pt modelId="{516D7976-B2DD-4A76-9286-272E9ED5D4A4}" type="sibTrans" cxnId="{B82A3D7F-831E-4BA9-9B45-156E6E8C0749}">
      <dgm:prSet/>
      <dgm:spPr/>
      <dgm:t>
        <a:bodyPr/>
        <a:lstStyle/>
        <a:p>
          <a:endParaRPr lang="en-US"/>
        </a:p>
      </dgm:t>
    </dgm:pt>
    <dgm:pt modelId="{3E294A0C-B149-4A4B-84EF-3D1FF5D2EF0D}">
      <dgm:prSet phldrT="[Text]"/>
      <dgm:spPr/>
      <dgm:t>
        <a:bodyPr/>
        <a:lstStyle/>
        <a:p>
          <a:r>
            <a:rPr lang="en-US" dirty="0"/>
            <a:t>Oversees and validates the security and privacy handling of </a:t>
          </a:r>
        </a:p>
        <a:p>
          <a:r>
            <a:rPr lang="en-US" dirty="0"/>
            <a:t>information by the state entity and ensures suitable security control.</a:t>
          </a:r>
        </a:p>
      </dgm:t>
    </dgm:pt>
    <dgm:pt modelId="{D36A82EF-6315-4876-9844-2CAB8325B8A7}" type="parTrans" cxnId="{2BF0A9A1-B03F-448C-B33D-BC41E7C03A0F}">
      <dgm:prSet/>
      <dgm:spPr/>
      <dgm:t>
        <a:bodyPr/>
        <a:lstStyle/>
        <a:p>
          <a:endParaRPr lang="en-US"/>
        </a:p>
      </dgm:t>
    </dgm:pt>
    <dgm:pt modelId="{496AFBD6-7A84-4000-9301-4C9CCA9083D8}" type="sibTrans" cxnId="{2BF0A9A1-B03F-448C-B33D-BC41E7C03A0F}">
      <dgm:prSet/>
      <dgm:spPr/>
      <dgm:t>
        <a:bodyPr/>
        <a:lstStyle/>
        <a:p>
          <a:endParaRPr lang="en-US"/>
        </a:p>
      </dgm:t>
    </dgm:pt>
    <dgm:pt modelId="{006EEFCB-6F60-415F-8B15-0E2FDC797FC4}">
      <dgm:prSet/>
      <dgm:spPr/>
      <dgm:t>
        <a:bodyPr/>
        <a:lstStyle/>
        <a:p>
          <a:r>
            <a:rPr lang="en-US" dirty="0"/>
            <a:t>Articulates alternative concepts, explores and evaluates alternatives, and analyzes solution recommendations.</a:t>
          </a:r>
        </a:p>
      </dgm:t>
    </dgm:pt>
    <dgm:pt modelId="{C11F4A99-8B48-47B4-B341-3FF686C834C4}" type="parTrans" cxnId="{AA3CCCF0-D983-42B1-A631-D45B00279972}">
      <dgm:prSet/>
      <dgm:spPr/>
      <dgm:t>
        <a:bodyPr/>
        <a:lstStyle/>
        <a:p>
          <a:endParaRPr lang="en-US"/>
        </a:p>
      </dgm:t>
    </dgm:pt>
    <dgm:pt modelId="{95806230-5C54-40FF-BB54-166C86FC6A2D}" type="sibTrans" cxnId="{AA3CCCF0-D983-42B1-A631-D45B00279972}">
      <dgm:prSet/>
      <dgm:spPr/>
      <dgm:t>
        <a:bodyPr/>
        <a:lstStyle/>
        <a:p>
          <a:endParaRPr lang="en-US"/>
        </a:p>
      </dgm:t>
    </dgm:pt>
    <dgm:pt modelId="{9F596891-9D07-46A0-BDB8-F0D9C8B64FF3}">
      <dgm:prSet/>
      <dgm:spPr/>
      <dgm:t>
        <a:bodyPr/>
        <a:lstStyle/>
        <a:p>
          <a:r>
            <a:rPr lang="en-US" dirty="0"/>
            <a:t>Leads the development of the Financial Analysis Worksheets.</a:t>
          </a:r>
        </a:p>
      </dgm:t>
    </dgm:pt>
    <dgm:pt modelId="{2D59368E-2A72-46DE-A034-44757E0B737E}" type="parTrans" cxnId="{36BB2FD0-1ABF-4298-BDA1-F63C852EA153}">
      <dgm:prSet/>
      <dgm:spPr/>
      <dgm:t>
        <a:bodyPr/>
        <a:lstStyle/>
        <a:p>
          <a:endParaRPr lang="en-US"/>
        </a:p>
      </dgm:t>
    </dgm:pt>
    <dgm:pt modelId="{6F62C725-5237-4413-B37B-AD94183193FE}" type="sibTrans" cxnId="{36BB2FD0-1ABF-4298-BDA1-F63C852EA153}">
      <dgm:prSet/>
      <dgm:spPr/>
      <dgm:t>
        <a:bodyPr/>
        <a:lstStyle/>
        <a:p>
          <a:endParaRPr lang="en-US"/>
        </a:p>
      </dgm:t>
    </dgm:pt>
    <dgm:pt modelId="{CFA34331-A508-493D-9AB6-1726AFCE9715}" type="pres">
      <dgm:prSet presAssocID="{AE8AD96C-FC79-45D0-87BE-EB6C620F35B5}" presName="Name0" presStyleCnt="0">
        <dgm:presLayoutVars>
          <dgm:dir/>
          <dgm:animLvl val="lvl"/>
          <dgm:resizeHandles/>
        </dgm:presLayoutVars>
      </dgm:prSet>
      <dgm:spPr/>
    </dgm:pt>
    <dgm:pt modelId="{369160B8-5CFA-4E13-90E2-01C2F643C06C}" type="pres">
      <dgm:prSet presAssocID="{1659735A-3DFD-4983-9CF0-0E6F04C728D7}" presName="linNode" presStyleCnt="0"/>
      <dgm:spPr/>
    </dgm:pt>
    <dgm:pt modelId="{8A44E293-CC7F-4AF2-85B0-87AEC3E69A8D}" type="pres">
      <dgm:prSet presAssocID="{1659735A-3DFD-4983-9CF0-0E6F04C728D7}" presName="parentShp" presStyleLbl="node1" presStyleIdx="0" presStyleCnt="7">
        <dgm:presLayoutVars>
          <dgm:bulletEnabled val="1"/>
        </dgm:presLayoutVars>
      </dgm:prSet>
      <dgm:spPr/>
    </dgm:pt>
    <dgm:pt modelId="{78263953-FABD-433A-89FD-173861FADDA8}" type="pres">
      <dgm:prSet presAssocID="{1659735A-3DFD-4983-9CF0-0E6F04C728D7}" presName="childShp" presStyleLbl="bgAccFollowNode1" presStyleIdx="0" presStyleCnt="7">
        <dgm:presLayoutVars>
          <dgm:bulletEnabled val="1"/>
        </dgm:presLayoutVars>
      </dgm:prSet>
      <dgm:spPr/>
    </dgm:pt>
    <dgm:pt modelId="{E7C0DD8C-1E24-4BC7-AB94-BF26DAFC8811}" type="pres">
      <dgm:prSet presAssocID="{1E246BD9-4D3C-41E5-A10C-5262F7A4D42C}" presName="spacing" presStyleCnt="0"/>
      <dgm:spPr/>
    </dgm:pt>
    <dgm:pt modelId="{9310CD34-7902-4045-BA31-64688532665A}" type="pres">
      <dgm:prSet presAssocID="{EAF37586-E7E4-4B7A-BDE2-4AA54A4966BA}" presName="linNode" presStyleCnt="0"/>
      <dgm:spPr/>
    </dgm:pt>
    <dgm:pt modelId="{8EEEEFA4-1E15-4910-B8CB-126CE6F0DEB9}" type="pres">
      <dgm:prSet presAssocID="{EAF37586-E7E4-4B7A-BDE2-4AA54A4966BA}" presName="parentShp" presStyleLbl="node1" presStyleIdx="1" presStyleCnt="7">
        <dgm:presLayoutVars>
          <dgm:bulletEnabled val="1"/>
        </dgm:presLayoutVars>
      </dgm:prSet>
      <dgm:spPr/>
    </dgm:pt>
    <dgm:pt modelId="{77F84CDB-7F2F-47F1-B42A-6001D3F0DEC2}" type="pres">
      <dgm:prSet presAssocID="{EAF37586-E7E4-4B7A-BDE2-4AA54A4966BA}" presName="childShp" presStyleLbl="bgAccFollowNode1" presStyleIdx="1" presStyleCnt="7">
        <dgm:presLayoutVars>
          <dgm:bulletEnabled val="1"/>
        </dgm:presLayoutVars>
      </dgm:prSet>
      <dgm:spPr/>
    </dgm:pt>
    <dgm:pt modelId="{CE2A9CBC-81D0-4A66-A096-4D447D137CAA}" type="pres">
      <dgm:prSet presAssocID="{1EAE5443-14A7-4D59-9BE3-E02B184262DF}" presName="spacing" presStyleCnt="0"/>
      <dgm:spPr/>
    </dgm:pt>
    <dgm:pt modelId="{680D1ABA-A98E-4CC3-8E68-FA0D40E4F914}" type="pres">
      <dgm:prSet presAssocID="{06BD13A7-BAFC-4831-8034-D4696DB9B4ED}" presName="linNode" presStyleCnt="0"/>
      <dgm:spPr/>
    </dgm:pt>
    <dgm:pt modelId="{27311BEA-98B4-4230-85D8-5B59CEFDA9AC}" type="pres">
      <dgm:prSet presAssocID="{06BD13A7-BAFC-4831-8034-D4696DB9B4ED}" presName="parentShp" presStyleLbl="node1" presStyleIdx="2" presStyleCnt="7">
        <dgm:presLayoutVars>
          <dgm:bulletEnabled val="1"/>
        </dgm:presLayoutVars>
      </dgm:prSet>
      <dgm:spPr/>
    </dgm:pt>
    <dgm:pt modelId="{B22B8209-C1E7-4AC5-BF3E-218347A1A8F2}" type="pres">
      <dgm:prSet presAssocID="{06BD13A7-BAFC-4831-8034-D4696DB9B4ED}" presName="childShp" presStyleLbl="bgAccFollowNode1" presStyleIdx="2" presStyleCnt="7">
        <dgm:presLayoutVars>
          <dgm:bulletEnabled val="1"/>
        </dgm:presLayoutVars>
      </dgm:prSet>
      <dgm:spPr/>
    </dgm:pt>
    <dgm:pt modelId="{E7AD260A-C872-4FFC-A386-2607C1CC8E8B}" type="pres">
      <dgm:prSet presAssocID="{56D4D3D2-41CB-49B1-8CD3-EDE02671D7ED}" presName="spacing" presStyleCnt="0"/>
      <dgm:spPr/>
    </dgm:pt>
    <dgm:pt modelId="{B44868B9-A640-4BAC-8A7D-4D23FC6420A6}" type="pres">
      <dgm:prSet presAssocID="{DE14FF19-61D1-412D-97A7-5338AC5D4973}" presName="linNode" presStyleCnt="0"/>
      <dgm:spPr/>
    </dgm:pt>
    <dgm:pt modelId="{DA8070E2-95D4-4CF2-A811-A35AE80A6A5D}" type="pres">
      <dgm:prSet presAssocID="{DE14FF19-61D1-412D-97A7-5338AC5D4973}" presName="parentShp" presStyleLbl="node1" presStyleIdx="3" presStyleCnt="7">
        <dgm:presLayoutVars>
          <dgm:bulletEnabled val="1"/>
        </dgm:presLayoutVars>
      </dgm:prSet>
      <dgm:spPr/>
    </dgm:pt>
    <dgm:pt modelId="{D4B549F0-5E81-461B-A739-943277FDCD5D}" type="pres">
      <dgm:prSet presAssocID="{DE14FF19-61D1-412D-97A7-5338AC5D4973}" presName="childShp" presStyleLbl="bgAccFollowNode1" presStyleIdx="3" presStyleCnt="7">
        <dgm:presLayoutVars>
          <dgm:bulletEnabled val="1"/>
        </dgm:presLayoutVars>
      </dgm:prSet>
      <dgm:spPr/>
    </dgm:pt>
    <dgm:pt modelId="{3846B71D-500E-4462-B9D9-088863B9C694}" type="pres">
      <dgm:prSet presAssocID="{80F4252E-280F-4526-8695-377BBA05076C}" presName="spacing" presStyleCnt="0"/>
      <dgm:spPr/>
    </dgm:pt>
    <dgm:pt modelId="{F1887A31-2A1D-4502-986C-11726DED699A}" type="pres">
      <dgm:prSet presAssocID="{1A437D80-390A-4D3A-8859-ABDB788D3145}" presName="linNode" presStyleCnt="0"/>
      <dgm:spPr/>
    </dgm:pt>
    <dgm:pt modelId="{EEAC4EAA-DBDC-463E-8A56-4DC74CFF37E9}" type="pres">
      <dgm:prSet presAssocID="{1A437D80-390A-4D3A-8859-ABDB788D3145}" presName="parentShp" presStyleLbl="node1" presStyleIdx="4" presStyleCnt="7">
        <dgm:presLayoutVars>
          <dgm:bulletEnabled val="1"/>
        </dgm:presLayoutVars>
      </dgm:prSet>
      <dgm:spPr/>
    </dgm:pt>
    <dgm:pt modelId="{8AA0D8EA-5C8C-47A4-8EC6-8438122C1929}" type="pres">
      <dgm:prSet presAssocID="{1A437D80-390A-4D3A-8859-ABDB788D3145}" presName="childShp" presStyleLbl="bgAccFollowNode1" presStyleIdx="4" presStyleCnt="7">
        <dgm:presLayoutVars>
          <dgm:bulletEnabled val="1"/>
        </dgm:presLayoutVars>
      </dgm:prSet>
      <dgm:spPr/>
    </dgm:pt>
    <dgm:pt modelId="{AD3AF487-4E6D-4D7A-B572-EDB692ED69A1}" type="pres">
      <dgm:prSet presAssocID="{F8F941E1-AF3A-46A2-A63C-37F387AF609B}" presName="spacing" presStyleCnt="0"/>
      <dgm:spPr/>
    </dgm:pt>
    <dgm:pt modelId="{F22027F0-ACAC-4B14-B2DE-FD0ABFD344EA}" type="pres">
      <dgm:prSet presAssocID="{473A78D0-3EA6-475A-B369-5443480D7ED3}" presName="linNode" presStyleCnt="0"/>
      <dgm:spPr/>
    </dgm:pt>
    <dgm:pt modelId="{31812F4A-5A28-4BA8-8CCF-1FDF55EA6388}" type="pres">
      <dgm:prSet presAssocID="{473A78D0-3EA6-475A-B369-5443480D7ED3}" presName="parentShp" presStyleLbl="node1" presStyleIdx="5" presStyleCnt="7">
        <dgm:presLayoutVars>
          <dgm:bulletEnabled val="1"/>
        </dgm:presLayoutVars>
      </dgm:prSet>
      <dgm:spPr/>
    </dgm:pt>
    <dgm:pt modelId="{3A60A9C8-692B-4FA1-B13E-53CA1D8C7FDE}" type="pres">
      <dgm:prSet presAssocID="{473A78D0-3EA6-475A-B369-5443480D7ED3}" presName="childShp" presStyleLbl="bgAccFollowNode1" presStyleIdx="5" presStyleCnt="7">
        <dgm:presLayoutVars>
          <dgm:bulletEnabled val="1"/>
        </dgm:presLayoutVars>
      </dgm:prSet>
      <dgm:spPr/>
    </dgm:pt>
    <dgm:pt modelId="{FB1215BE-4BA4-4454-A0AC-2CB1E61A554E}" type="pres">
      <dgm:prSet presAssocID="{A919D49F-9763-418D-850D-891E27463D59}" presName="spacing" presStyleCnt="0"/>
      <dgm:spPr/>
    </dgm:pt>
    <dgm:pt modelId="{F7AA1D2F-4819-4C71-9436-41535C2F0905}" type="pres">
      <dgm:prSet presAssocID="{F3A4CF5B-C086-4805-A483-6060917DEBCF}" presName="linNode" presStyleCnt="0"/>
      <dgm:spPr/>
    </dgm:pt>
    <dgm:pt modelId="{156669B6-212D-4EF5-97EC-BB62FB66FD9A}" type="pres">
      <dgm:prSet presAssocID="{F3A4CF5B-C086-4805-A483-6060917DEBCF}" presName="parentShp" presStyleLbl="node1" presStyleIdx="6" presStyleCnt="7">
        <dgm:presLayoutVars>
          <dgm:bulletEnabled val="1"/>
        </dgm:presLayoutVars>
      </dgm:prSet>
      <dgm:spPr/>
    </dgm:pt>
    <dgm:pt modelId="{363E308D-AC2F-4DF4-A91C-FA98D14AB747}" type="pres">
      <dgm:prSet presAssocID="{F3A4CF5B-C086-4805-A483-6060917DEBCF}" presName="childShp" presStyleLbl="bgAccFollowNode1" presStyleIdx="6" presStyleCnt="7">
        <dgm:presLayoutVars>
          <dgm:bulletEnabled val="1"/>
        </dgm:presLayoutVars>
      </dgm:prSet>
      <dgm:spPr/>
    </dgm:pt>
  </dgm:ptLst>
  <dgm:cxnLst>
    <dgm:cxn modelId="{0EA78914-96FD-44FA-9D40-636E11C98740}" type="presOf" srcId="{FA77B18F-7F7C-470C-8E6C-557FE2872921}" destId="{77F84CDB-7F2F-47F1-B42A-6001D3F0DEC2}" srcOrd="0" destOrd="0" presId="urn:microsoft.com/office/officeart/2005/8/layout/vList6"/>
    <dgm:cxn modelId="{1E124B17-424E-4357-950A-1D91B63F2BC5}" type="presOf" srcId="{9F596891-9D07-46A0-BDB8-F0D9C8B64FF3}" destId="{363E308D-AC2F-4DF4-A91C-FA98D14AB747}" srcOrd="0" destOrd="0" presId="urn:microsoft.com/office/officeart/2005/8/layout/vList6"/>
    <dgm:cxn modelId="{7B2D5F18-B67A-4A37-988F-12D64825F37C}" srcId="{AE8AD96C-FC79-45D0-87BE-EB6C620F35B5}" destId="{F3A4CF5B-C086-4805-A483-6060917DEBCF}" srcOrd="6" destOrd="0" parTransId="{B9A0CE79-5636-49C3-892D-C23678117C36}" sibTransId="{10578C47-475A-4B87-8F2C-A4D9B4F6DD91}"/>
    <dgm:cxn modelId="{8430911B-BDD5-4D38-B49C-0E602DEA439F}" type="presOf" srcId="{EAF37586-E7E4-4B7A-BDE2-4AA54A4966BA}" destId="{8EEEEFA4-1E15-4910-B8CB-126CE6F0DEB9}" srcOrd="0" destOrd="0" presId="urn:microsoft.com/office/officeart/2005/8/layout/vList6"/>
    <dgm:cxn modelId="{0217A51D-DFC2-405F-9890-3CBF9A5764C5}" srcId="{1659735A-3DFD-4983-9CF0-0E6F04C728D7}" destId="{408F7D00-C3F0-4435-A6E3-23968BAE23BE}" srcOrd="0" destOrd="0" parTransId="{1D37D236-63B3-4579-A311-B294972C04B5}" sibTransId="{AFC6D916-55F1-4B2D-A576-81D0369438E7}"/>
    <dgm:cxn modelId="{AA437D22-EFF2-4087-AEAF-1852CC793320}" type="presOf" srcId="{1659735A-3DFD-4983-9CF0-0E6F04C728D7}" destId="{8A44E293-CC7F-4AF2-85B0-87AEC3E69A8D}" srcOrd="0" destOrd="0" presId="urn:microsoft.com/office/officeart/2005/8/layout/vList6"/>
    <dgm:cxn modelId="{87F72E24-AB36-4A55-AEB6-1A33799B7681}" type="presOf" srcId="{DE14FF19-61D1-412D-97A7-5338AC5D4973}" destId="{DA8070E2-95D4-4CF2-A811-A35AE80A6A5D}" srcOrd="0" destOrd="0" presId="urn:microsoft.com/office/officeart/2005/8/layout/vList6"/>
    <dgm:cxn modelId="{7F0FA62B-2880-483D-91E0-6CA4389D4E43}" type="presOf" srcId="{473A78D0-3EA6-475A-B369-5443480D7ED3}" destId="{31812F4A-5A28-4BA8-8CCF-1FDF55EA6388}" srcOrd="0" destOrd="0" presId="urn:microsoft.com/office/officeart/2005/8/layout/vList6"/>
    <dgm:cxn modelId="{3D2EC83B-27F6-4344-B20E-1C326F8579DD}" type="presOf" srcId="{1A437D80-390A-4D3A-8859-ABDB788D3145}" destId="{EEAC4EAA-DBDC-463E-8A56-4DC74CFF37E9}" srcOrd="0" destOrd="0" presId="urn:microsoft.com/office/officeart/2005/8/layout/vList6"/>
    <dgm:cxn modelId="{9ABA2E63-CC1A-4D1D-89AF-5195F2CF51F8}" type="presOf" srcId="{006EEFCB-6F60-415F-8B15-0E2FDC797FC4}" destId="{3A60A9C8-692B-4FA1-B13E-53CA1D8C7FDE}" srcOrd="0" destOrd="0" presId="urn:microsoft.com/office/officeart/2005/8/layout/vList6"/>
    <dgm:cxn modelId="{3C3E5C7E-699D-4DC5-9C0F-193A4FA6BE8B}" type="presOf" srcId="{AE8AD96C-FC79-45D0-87BE-EB6C620F35B5}" destId="{CFA34331-A508-493D-9AB6-1726AFCE9715}" srcOrd="0" destOrd="0" presId="urn:microsoft.com/office/officeart/2005/8/layout/vList6"/>
    <dgm:cxn modelId="{B82A3D7F-831E-4BA9-9B45-156E6E8C0749}" srcId="{DE14FF19-61D1-412D-97A7-5338AC5D4973}" destId="{2AF5D17A-17AC-4F39-BD42-982D8F6A9FF3}" srcOrd="0" destOrd="0" parTransId="{4A6AF92D-5B81-4FFD-A605-E3EBE74327DC}" sibTransId="{516D7976-B2DD-4A76-9286-272E9ED5D4A4}"/>
    <dgm:cxn modelId="{67BE6986-FA7B-4A6E-BEB4-B6DD4CA97D7F}" type="presOf" srcId="{408F7D00-C3F0-4435-A6E3-23968BAE23BE}" destId="{78263953-FABD-433A-89FD-173861FADDA8}" srcOrd="0" destOrd="0" presId="urn:microsoft.com/office/officeart/2005/8/layout/vList6"/>
    <dgm:cxn modelId="{B6F16593-7EC0-4CAB-8389-0A3BB9183478}" type="presOf" srcId="{2AF5D17A-17AC-4F39-BD42-982D8F6A9FF3}" destId="{D4B549F0-5E81-461B-A739-943277FDCD5D}" srcOrd="0" destOrd="0" presId="urn:microsoft.com/office/officeart/2005/8/layout/vList6"/>
    <dgm:cxn modelId="{0AE7DF96-BC73-483C-92FD-0AD110E11DD3}" srcId="{AE8AD96C-FC79-45D0-87BE-EB6C620F35B5}" destId="{EAF37586-E7E4-4B7A-BDE2-4AA54A4966BA}" srcOrd="1" destOrd="0" parTransId="{0CC0EA86-1AC1-4EEB-92B7-D4FD0995D3D4}" sibTransId="{1EAE5443-14A7-4D59-9BE3-E02B184262DF}"/>
    <dgm:cxn modelId="{2BF0A9A1-B03F-448C-B33D-BC41E7C03A0F}" srcId="{1A437D80-390A-4D3A-8859-ABDB788D3145}" destId="{3E294A0C-B149-4A4B-84EF-3D1FF5D2EF0D}" srcOrd="0" destOrd="0" parTransId="{D36A82EF-6315-4876-9844-2CAB8325B8A7}" sibTransId="{496AFBD6-7A84-4000-9301-4C9CCA9083D8}"/>
    <dgm:cxn modelId="{15D72DA2-4C67-4189-BACC-8B6122523048}" type="presOf" srcId="{06BD13A7-BAFC-4831-8034-D4696DB9B4ED}" destId="{27311BEA-98B4-4230-85D8-5B59CEFDA9AC}" srcOrd="0" destOrd="0" presId="urn:microsoft.com/office/officeart/2005/8/layout/vList6"/>
    <dgm:cxn modelId="{A06F69AC-5BB1-4509-8982-7476C37E9B8D}" srcId="{AE8AD96C-FC79-45D0-87BE-EB6C620F35B5}" destId="{DE14FF19-61D1-412D-97A7-5338AC5D4973}" srcOrd="3" destOrd="0" parTransId="{9D84B1B8-B688-40FF-9084-DA81080CED2E}" sibTransId="{80F4252E-280F-4526-8695-377BBA05076C}"/>
    <dgm:cxn modelId="{37B3B8B3-B58C-44AB-8E6D-11F6269D9E80}" srcId="{06BD13A7-BAFC-4831-8034-D4696DB9B4ED}" destId="{2F0B4B67-FCD1-4EAB-A42E-3405E89D5E89}" srcOrd="0" destOrd="0" parTransId="{2F03A201-C689-4B5E-9937-B6BF6FAE26ED}" sibTransId="{A519CA4D-82AB-4A6A-93DC-91F0841CF516}"/>
    <dgm:cxn modelId="{8CF2B0B4-5076-43A4-B7C9-D896599F7307}" srcId="{AE8AD96C-FC79-45D0-87BE-EB6C620F35B5}" destId="{06BD13A7-BAFC-4831-8034-D4696DB9B4ED}" srcOrd="2" destOrd="0" parTransId="{53C0AE3D-4E00-427B-A5BD-2110FD71BE56}" sibTransId="{56D4D3D2-41CB-49B1-8CD3-EDE02671D7ED}"/>
    <dgm:cxn modelId="{E8EA5EB7-973F-4731-B744-2DE915A36EF2}" type="presOf" srcId="{2F0B4B67-FCD1-4EAB-A42E-3405E89D5E89}" destId="{B22B8209-C1E7-4AC5-BF3E-218347A1A8F2}" srcOrd="0" destOrd="0" presId="urn:microsoft.com/office/officeart/2005/8/layout/vList6"/>
    <dgm:cxn modelId="{E99F27B8-9B9D-413A-9FC1-B1A7E439E5CA}" type="presOf" srcId="{F3A4CF5B-C086-4805-A483-6060917DEBCF}" destId="{156669B6-212D-4EF5-97EC-BB62FB66FD9A}" srcOrd="0" destOrd="0" presId="urn:microsoft.com/office/officeart/2005/8/layout/vList6"/>
    <dgm:cxn modelId="{1A59A5BD-E2C7-4356-B8DC-F1102564B8EC}" type="presOf" srcId="{3E294A0C-B149-4A4B-84EF-3D1FF5D2EF0D}" destId="{8AA0D8EA-5C8C-47A4-8EC6-8438122C1929}" srcOrd="0" destOrd="0" presId="urn:microsoft.com/office/officeart/2005/8/layout/vList6"/>
    <dgm:cxn modelId="{162FF2CC-CF1B-4839-A862-E6F161A3F212}" srcId="{AE8AD96C-FC79-45D0-87BE-EB6C620F35B5}" destId="{1A437D80-390A-4D3A-8859-ABDB788D3145}" srcOrd="4" destOrd="0" parTransId="{0704EF39-B1D4-44E9-8A0A-ED794A5ED98D}" sibTransId="{F8F941E1-AF3A-46A2-A63C-37F387AF609B}"/>
    <dgm:cxn modelId="{A4BC13CD-8F52-43EB-AB81-F2E38833FCB2}" srcId="{AE8AD96C-FC79-45D0-87BE-EB6C620F35B5}" destId="{473A78D0-3EA6-475A-B369-5443480D7ED3}" srcOrd="5" destOrd="0" parTransId="{1C8D577B-A6BB-4597-AF4F-D20C7576A3AD}" sibTransId="{A919D49F-9763-418D-850D-891E27463D59}"/>
    <dgm:cxn modelId="{36BB2FD0-1ABF-4298-BDA1-F63C852EA153}" srcId="{F3A4CF5B-C086-4805-A483-6060917DEBCF}" destId="{9F596891-9D07-46A0-BDB8-F0D9C8B64FF3}" srcOrd="0" destOrd="0" parTransId="{2D59368E-2A72-46DE-A034-44757E0B737E}" sibTransId="{6F62C725-5237-4413-B37B-AD94183193FE}"/>
    <dgm:cxn modelId="{87786BD0-91AB-4EB9-90D1-ED42824EFD8A}" srcId="{AE8AD96C-FC79-45D0-87BE-EB6C620F35B5}" destId="{1659735A-3DFD-4983-9CF0-0E6F04C728D7}" srcOrd="0" destOrd="0" parTransId="{E88196BD-5D6E-4858-B7EE-A62DA8CF52C6}" sibTransId="{1E246BD9-4D3C-41E5-A10C-5262F7A4D42C}"/>
    <dgm:cxn modelId="{E6DB38E3-7344-4FD4-B87A-5ABE1227F3AC}" srcId="{EAF37586-E7E4-4B7A-BDE2-4AA54A4966BA}" destId="{FA77B18F-7F7C-470C-8E6C-557FE2872921}" srcOrd="0" destOrd="0" parTransId="{9B7B4DF4-F85C-44FD-8571-D759CE391844}" sibTransId="{F7D024DB-1FE1-45BB-9FDC-43A3FC57BA2E}"/>
    <dgm:cxn modelId="{AA3CCCF0-D983-42B1-A631-D45B00279972}" srcId="{473A78D0-3EA6-475A-B369-5443480D7ED3}" destId="{006EEFCB-6F60-415F-8B15-0E2FDC797FC4}" srcOrd="0" destOrd="0" parTransId="{C11F4A99-8B48-47B4-B341-3FF686C834C4}" sibTransId="{95806230-5C54-40FF-BB54-166C86FC6A2D}"/>
    <dgm:cxn modelId="{10AF8984-CF60-4DAA-A1E4-95367D1B0758}" type="presParOf" srcId="{CFA34331-A508-493D-9AB6-1726AFCE9715}" destId="{369160B8-5CFA-4E13-90E2-01C2F643C06C}" srcOrd="0" destOrd="0" presId="urn:microsoft.com/office/officeart/2005/8/layout/vList6"/>
    <dgm:cxn modelId="{80EC15E9-953F-425C-A6F8-3B865963B2E7}" type="presParOf" srcId="{369160B8-5CFA-4E13-90E2-01C2F643C06C}" destId="{8A44E293-CC7F-4AF2-85B0-87AEC3E69A8D}" srcOrd="0" destOrd="0" presId="urn:microsoft.com/office/officeart/2005/8/layout/vList6"/>
    <dgm:cxn modelId="{A41B3014-5A55-4DD7-A328-9B8A92E6BCE0}" type="presParOf" srcId="{369160B8-5CFA-4E13-90E2-01C2F643C06C}" destId="{78263953-FABD-433A-89FD-173861FADDA8}" srcOrd="1" destOrd="0" presId="urn:microsoft.com/office/officeart/2005/8/layout/vList6"/>
    <dgm:cxn modelId="{1083D4B2-BFE6-44AB-9DCA-E6EFD98A3BCC}" type="presParOf" srcId="{CFA34331-A508-493D-9AB6-1726AFCE9715}" destId="{E7C0DD8C-1E24-4BC7-AB94-BF26DAFC8811}" srcOrd="1" destOrd="0" presId="urn:microsoft.com/office/officeart/2005/8/layout/vList6"/>
    <dgm:cxn modelId="{B8D3363D-7B83-433A-AE4F-09EC75A7458F}" type="presParOf" srcId="{CFA34331-A508-493D-9AB6-1726AFCE9715}" destId="{9310CD34-7902-4045-BA31-64688532665A}" srcOrd="2" destOrd="0" presId="urn:microsoft.com/office/officeart/2005/8/layout/vList6"/>
    <dgm:cxn modelId="{FF4B4E48-9EAE-47B3-B910-6FD672FE2335}" type="presParOf" srcId="{9310CD34-7902-4045-BA31-64688532665A}" destId="{8EEEEFA4-1E15-4910-B8CB-126CE6F0DEB9}" srcOrd="0" destOrd="0" presId="urn:microsoft.com/office/officeart/2005/8/layout/vList6"/>
    <dgm:cxn modelId="{2CBCDE7C-09A2-476A-BB0F-49766C66357F}" type="presParOf" srcId="{9310CD34-7902-4045-BA31-64688532665A}" destId="{77F84CDB-7F2F-47F1-B42A-6001D3F0DEC2}" srcOrd="1" destOrd="0" presId="urn:microsoft.com/office/officeart/2005/8/layout/vList6"/>
    <dgm:cxn modelId="{963C5C74-6CFF-4D63-BB4E-A7F042D2EBDC}" type="presParOf" srcId="{CFA34331-A508-493D-9AB6-1726AFCE9715}" destId="{CE2A9CBC-81D0-4A66-A096-4D447D137CAA}" srcOrd="3" destOrd="0" presId="urn:microsoft.com/office/officeart/2005/8/layout/vList6"/>
    <dgm:cxn modelId="{74098989-C0FD-4CF9-9436-7E38277DC1CA}" type="presParOf" srcId="{CFA34331-A508-493D-9AB6-1726AFCE9715}" destId="{680D1ABA-A98E-4CC3-8E68-FA0D40E4F914}" srcOrd="4" destOrd="0" presId="urn:microsoft.com/office/officeart/2005/8/layout/vList6"/>
    <dgm:cxn modelId="{C2969272-1A94-44FF-BB27-6426D41B1BE0}" type="presParOf" srcId="{680D1ABA-A98E-4CC3-8E68-FA0D40E4F914}" destId="{27311BEA-98B4-4230-85D8-5B59CEFDA9AC}" srcOrd="0" destOrd="0" presId="urn:microsoft.com/office/officeart/2005/8/layout/vList6"/>
    <dgm:cxn modelId="{D6348230-C8D3-425A-890A-309932FBFEDA}" type="presParOf" srcId="{680D1ABA-A98E-4CC3-8E68-FA0D40E4F914}" destId="{B22B8209-C1E7-4AC5-BF3E-218347A1A8F2}" srcOrd="1" destOrd="0" presId="urn:microsoft.com/office/officeart/2005/8/layout/vList6"/>
    <dgm:cxn modelId="{A9BB51ED-D1A7-469B-A432-A683722C3B74}" type="presParOf" srcId="{CFA34331-A508-493D-9AB6-1726AFCE9715}" destId="{E7AD260A-C872-4FFC-A386-2607C1CC8E8B}" srcOrd="5" destOrd="0" presId="urn:microsoft.com/office/officeart/2005/8/layout/vList6"/>
    <dgm:cxn modelId="{D9727DB8-090C-4BC5-B032-427717B19E48}" type="presParOf" srcId="{CFA34331-A508-493D-9AB6-1726AFCE9715}" destId="{B44868B9-A640-4BAC-8A7D-4D23FC6420A6}" srcOrd="6" destOrd="0" presId="urn:microsoft.com/office/officeart/2005/8/layout/vList6"/>
    <dgm:cxn modelId="{F13428A8-0CD2-4C94-9F99-0657F9A91E6C}" type="presParOf" srcId="{B44868B9-A640-4BAC-8A7D-4D23FC6420A6}" destId="{DA8070E2-95D4-4CF2-A811-A35AE80A6A5D}" srcOrd="0" destOrd="0" presId="urn:microsoft.com/office/officeart/2005/8/layout/vList6"/>
    <dgm:cxn modelId="{CC80E4B0-4036-43FE-ADAC-1111F1E527A6}" type="presParOf" srcId="{B44868B9-A640-4BAC-8A7D-4D23FC6420A6}" destId="{D4B549F0-5E81-461B-A739-943277FDCD5D}" srcOrd="1" destOrd="0" presId="urn:microsoft.com/office/officeart/2005/8/layout/vList6"/>
    <dgm:cxn modelId="{29135022-938D-4C00-B69C-6EC1BA43FBB4}" type="presParOf" srcId="{CFA34331-A508-493D-9AB6-1726AFCE9715}" destId="{3846B71D-500E-4462-B9D9-088863B9C694}" srcOrd="7" destOrd="0" presId="urn:microsoft.com/office/officeart/2005/8/layout/vList6"/>
    <dgm:cxn modelId="{743CD85C-5DE0-45C1-90B2-4F91FE22C618}" type="presParOf" srcId="{CFA34331-A508-493D-9AB6-1726AFCE9715}" destId="{F1887A31-2A1D-4502-986C-11726DED699A}" srcOrd="8" destOrd="0" presId="urn:microsoft.com/office/officeart/2005/8/layout/vList6"/>
    <dgm:cxn modelId="{117E9E12-635E-4C10-8D83-11BF73DF5D50}" type="presParOf" srcId="{F1887A31-2A1D-4502-986C-11726DED699A}" destId="{EEAC4EAA-DBDC-463E-8A56-4DC74CFF37E9}" srcOrd="0" destOrd="0" presId="urn:microsoft.com/office/officeart/2005/8/layout/vList6"/>
    <dgm:cxn modelId="{57618B2F-84DB-4E71-9C67-3CC35F60BDB1}" type="presParOf" srcId="{F1887A31-2A1D-4502-986C-11726DED699A}" destId="{8AA0D8EA-5C8C-47A4-8EC6-8438122C1929}" srcOrd="1" destOrd="0" presId="urn:microsoft.com/office/officeart/2005/8/layout/vList6"/>
    <dgm:cxn modelId="{EBEA80D1-7206-4DE9-B4AD-46EC7E1F386B}" type="presParOf" srcId="{CFA34331-A508-493D-9AB6-1726AFCE9715}" destId="{AD3AF487-4E6D-4D7A-B572-EDB692ED69A1}" srcOrd="9" destOrd="0" presId="urn:microsoft.com/office/officeart/2005/8/layout/vList6"/>
    <dgm:cxn modelId="{C256C22C-CD1B-499D-9B8A-4EA2F2257065}" type="presParOf" srcId="{CFA34331-A508-493D-9AB6-1726AFCE9715}" destId="{F22027F0-ACAC-4B14-B2DE-FD0ABFD344EA}" srcOrd="10" destOrd="0" presId="urn:microsoft.com/office/officeart/2005/8/layout/vList6"/>
    <dgm:cxn modelId="{33083389-CD7B-42CD-9D77-D19267319088}" type="presParOf" srcId="{F22027F0-ACAC-4B14-B2DE-FD0ABFD344EA}" destId="{31812F4A-5A28-4BA8-8CCF-1FDF55EA6388}" srcOrd="0" destOrd="0" presId="urn:microsoft.com/office/officeart/2005/8/layout/vList6"/>
    <dgm:cxn modelId="{061BD8A9-6FC7-4316-A875-B911F48D9D6C}" type="presParOf" srcId="{F22027F0-ACAC-4B14-B2DE-FD0ABFD344EA}" destId="{3A60A9C8-692B-4FA1-B13E-53CA1D8C7FDE}" srcOrd="1" destOrd="0" presId="urn:microsoft.com/office/officeart/2005/8/layout/vList6"/>
    <dgm:cxn modelId="{A84A00EF-ED5F-4B8C-A4B1-EC123E43F3B3}" type="presParOf" srcId="{CFA34331-A508-493D-9AB6-1726AFCE9715}" destId="{FB1215BE-4BA4-4454-A0AC-2CB1E61A554E}" srcOrd="11" destOrd="0" presId="urn:microsoft.com/office/officeart/2005/8/layout/vList6"/>
    <dgm:cxn modelId="{23B14957-2102-48A6-90AA-7B9D3EF7E661}" type="presParOf" srcId="{CFA34331-A508-493D-9AB6-1726AFCE9715}" destId="{F7AA1D2F-4819-4C71-9436-41535C2F0905}" srcOrd="12" destOrd="0" presId="urn:microsoft.com/office/officeart/2005/8/layout/vList6"/>
    <dgm:cxn modelId="{DBA4C7AF-E7D8-4275-9687-9DEF3A5716C9}" type="presParOf" srcId="{F7AA1D2F-4819-4C71-9436-41535C2F0905}" destId="{156669B6-212D-4EF5-97EC-BB62FB66FD9A}" srcOrd="0" destOrd="0" presId="urn:microsoft.com/office/officeart/2005/8/layout/vList6"/>
    <dgm:cxn modelId="{E0EED462-B916-41A6-9556-36419670A43B}" type="presParOf" srcId="{F7AA1D2F-4819-4C71-9436-41535C2F0905}" destId="{363E308D-AC2F-4DF4-A91C-FA98D14AB74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2AA763F-E863-44AA-8353-39CB183D98CB}" type="doc">
      <dgm:prSet loTypeId="urn:microsoft.com/office/officeart/2005/8/layout/gear1" loCatId="relationship" qsTypeId="urn:microsoft.com/office/officeart/2005/8/quickstyle/simple1" qsCatId="simple" csTypeId="urn:microsoft.com/office/officeart/2005/8/colors/colorful4" csCatId="colorful" phldr="1"/>
      <dgm:spPr/>
    </dgm:pt>
    <dgm:pt modelId="{13DBEB46-DFCD-42D2-94E4-877D840E31B5}">
      <dgm:prSet phldrT="[Text]"/>
      <dgm:spPr/>
      <dgm:t>
        <a:bodyPr/>
        <a:lstStyle/>
        <a:p>
          <a:r>
            <a:rPr lang="en-US" dirty="0"/>
            <a:t>Note:  Each department may involve other staff  and/or program areas as needed.  This is only a sample of the more common teams involved.</a:t>
          </a:r>
        </a:p>
      </dgm:t>
    </dgm:pt>
    <dgm:pt modelId="{973637DC-DB90-4B03-9083-DDB870C7075E}" type="parTrans" cxnId="{BD8CFFCA-85FC-4AA8-8AFB-BCBE6E9DCC25}">
      <dgm:prSet/>
      <dgm:spPr/>
      <dgm:t>
        <a:bodyPr/>
        <a:lstStyle/>
        <a:p>
          <a:endParaRPr lang="en-US"/>
        </a:p>
      </dgm:t>
    </dgm:pt>
    <dgm:pt modelId="{EB817950-3807-4387-9D86-C3986493697D}" type="sibTrans" cxnId="{BD8CFFCA-85FC-4AA8-8AFB-BCBE6E9DCC25}">
      <dgm:prSet/>
      <dgm:spPr/>
      <dgm:t>
        <a:bodyPr/>
        <a:lstStyle/>
        <a:p>
          <a:endParaRPr lang="en-US"/>
        </a:p>
      </dgm:t>
    </dgm:pt>
    <dgm:pt modelId="{38CD7039-CC17-4796-AD47-F7D0593F7D0E}" type="pres">
      <dgm:prSet presAssocID="{02AA763F-E863-44AA-8353-39CB183D98CB}" presName="composite" presStyleCnt="0">
        <dgm:presLayoutVars>
          <dgm:chMax val="3"/>
          <dgm:animLvl val="lvl"/>
          <dgm:resizeHandles val="exact"/>
        </dgm:presLayoutVars>
      </dgm:prSet>
      <dgm:spPr/>
    </dgm:pt>
    <dgm:pt modelId="{E0689DDA-9C64-45D2-8A73-945595BD8085}" type="pres">
      <dgm:prSet presAssocID="{13DBEB46-DFCD-42D2-94E4-877D840E31B5}" presName="gear1" presStyleLbl="node1" presStyleIdx="0" presStyleCnt="1">
        <dgm:presLayoutVars>
          <dgm:chMax val="1"/>
          <dgm:bulletEnabled val="1"/>
        </dgm:presLayoutVars>
      </dgm:prSet>
      <dgm:spPr/>
    </dgm:pt>
    <dgm:pt modelId="{D026B64E-23CD-406A-8294-973253F9B604}" type="pres">
      <dgm:prSet presAssocID="{13DBEB46-DFCD-42D2-94E4-877D840E31B5}" presName="gear1srcNode" presStyleLbl="node1" presStyleIdx="0" presStyleCnt="1"/>
      <dgm:spPr/>
    </dgm:pt>
    <dgm:pt modelId="{86834B53-CA4A-41F3-A0C2-F1B8B962A354}" type="pres">
      <dgm:prSet presAssocID="{13DBEB46-DFCD-42D2-94E4-877D840E31B5}" presName="gear1dstNode" presStyleLbl="node1" presStyleIdx="0" presStyleCnt="1"/>
      <dgm:spPr/>
    </dgm:pt>
    <dgm:pt modelId="{51A6B898-1BF0-4286-BA04-39FB9E3163DD}" type="pres">
      <dgm:prSet presAssocID="{EB817950-3807-4387-9D86-C3986493697D}" presName="connector1" presStyleLbl="sibTrans2D1" presStyleIdx="0" presStyleCnt="1"/>
      <dgm:spPr/>
    </dgm:pt>
  </dgm:ptLst>
  <dgm:cxnLst>
    <dgm:cxn modelId="{4B93C80F-FF10-4BD9-B7B8-3C1C989D2766}" type="presOf" srcId="{EB817950-3807-4387-9D86-C3986493697D}" destId="{51A6B898-1BF0-4286-BA04-39FB9E3163DD}" srcOrd="0" destOrd="0" presId="urn:microsoft.com/office/officeart/2005/8/layout/gear1"/>
    <dgm:cxn modelId="{686DEF12-4A0B-4EC2-8D21-9466915DD1AC}" type="presOf" srcId="{13DBEB46-DFCD-42D2-94E4-877D840E31B5}" destId="{D026B64E-23CD-406A-8294-973253F9B604}" srcOrd="1" destOrd="0" presId="urn:microsoft.com/office/officeart/2005/8/layout/gear1"/>
    <dgm:cxn modelId="{3ECC8530-956A-47BD-AD6D-49130D19E212}" type="presOf" srcId="{13DBEB46-DFCD-42D2-94E4-877D840E31B5}" destId="{86834B53-CA4A-41F3-A0C2-F1B8B962A354}" srcOrd="2" destOrd="0" presId="urn:microsoft.com/office/officeart/2005/8/layout/gear1"/>
    <dgm:cxn modelId="{BA2C72C0-45BA-4F3D-915B-3F2BAAFA5723}" type="presOf" srcId="{13DBEB46-DFCD-42D2-94E4-877D840E31B5}" destId="{E0689DDA-9C64-45D2-8A73-945595BD8085}" srcOrd="0" destOrd="0" presId="urn:microsoft.com/office/officeart/2005/8/layout/gear1"/>
    <dgm:cxn modelId="{BD8CFFCA-85FC-4AA8-8AFB-BCBE6E9DCC25}" srcId="{02AA763F-E863-44AA-8353-39CB183D98CB}" destId="{13DBEB46-DFCD-42D2-94E4-877D840E31B5}" srcOrd="0" destOrd="0" parTransId="{973637DC-DB90-4B03-9083-DDB870C7075E}" sibTransId="{EB817950-3807-4387-9D86-C3986493697D}"/>
    <dgm:cxn modelId="{05F831CD-27F3-4458-9537-FF15B9BA7956}" type="presOf" srcId="{02AA763F-E863-44AA-8353-39CB183D98CB}" destId="{38CD7039-CC17-4796-AD47-F7D0593F7D0E}" srcOrd="0" destOrd="0" presId="urn:microsoft.com/office/officeart/2005/8/layout/gear1"/>
    <dgm:cxn modelId="{2B05EE28-A193-40C4-AC16-6DE84BD89B42}" type="presParOf" srcId="{38CD7039-CC17-4796-AD47-F7D0593F7D0E}" destId="{E0689DDA-9C64-45D2-8A73-945595BD8085}" srcOrd="0" destOrd="0" presId="urn:microsoft.com/office/officeart/2005/8/layout/gear1"/>
    <dgm:cxn modelId="{F2E7549B-C5C9-4D35-83C7-3842FDBD4072}" type="presParOf" srcId="{38CD7039-CC17-4796-AD47-F7D0593F7D0E}" destId="{D026B64E-23CD-406A-8294-973253F9B604}" srcOrd="1" destOrd="0" presId="urn:microsoft.com/office/officeart/2005/8/layout/gear1"/>
    <dgm:cxn modelId="{A2CFAD51-BD5D-448F-A283-AA2D981994E7}" type="presParOf" srcId="{38CD7039-CC17-4796-AD47-F7D0593F7D0E}" destId="{86834B53-CA4A-41F3-A0C2-F1B8B962A354}" srcOrd="2" destOrd="0" presId="urn:microsoft.com/office/officeart/2005/8/layout/gear1"/>
    <dgm:cxn modelId="{566B9B20-C21E-4D2D-A3B4-4BC928D51918}" type="presParOf" srcId="{38CD7039-CC17-4796-AD47-F7D0593F7D0E}" destId="{51A6B898-1BF0-4286-BA04-39FB9E3163DD}" srcOrd="3"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E8AD96C-FC79-45D0-87BE-EB6C620F35B5}"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1659735A-3DFD-4983-9CF0-0E6F04C728D7}">
      <dgm:prSet phldrT="[Text]"/>
      <dgm:spPr/>
      <dgm:t>
        <a:bodyPr/>
        <a:lstStyle/>
        <a:p>
          <a:r>
            <a:rPr lang="en-US" dirty="0"/>
            <a:t>Program</a:t>
          </a:r>
        </a:p>
      </dgm:t>
    </dgm:pt>
    <dgm:pt modelId="{E88196BD-5D6E-4858-B7EE-A62DA8CF52C6}" type="parTrans" cxnId="{87786BD0-91AB-4EB9-90D1-ED42824EFD8A}">
      <dgm:prSet/>
      <dgm:spPr/>
      <dgm:t>
        <a:bodyPr/>
        <a:lstStyle/>
        <a:p>
          <a:endParaRPr lang="en-US"/>
        </a:p>
      </dgm:t>
    </dgm:pt>
    <dgm:pt modelId="{1E246BD9-4D3C-41E5-A10C-5262F7A4D42C}" type="sibTrans" cxnId="{87786BD0-91AB-4EB9-90D1-ED42824EFD8A}">
      <dgm:prSet/>
      <dgm:spPr/>
      <dgm:t>
        <a:bodyPr/>
        <a:lstStyle/>
        <a:p>
          <a:endParaRPr lang="en-US"/>
        </a:p>
      </dgm:t>
    </dgm:pt>
    <dgm:pt modelId="{408F7D00-C3F0-4435-A6E3-23968BAE23BE}">
      <dgm:prSet phldrT="[Text]"/>
      <dgm:spPr/>
      <dgm:t>
        <a:bodyPr/>
        <a:lstStyle/>
        <a:p>
          <a:r>
            <a:rPr lang="en-US" dirty="0"/>
            <a:t>Identifies known funding sources with Budget Office input, and obtains Business Sponsor buy in and support.  May develop Budget Change Proposal (BCP) information aligned with funding.</a:t>
          </a:r>
        </a:p>
      </dgm:t>
    </dgm:pt>
    <dgm:pt modelId="{1D37D236-63B3-4579-A311-B294972C04B5}" type="parTrans" cxnId="{0217A51D-DFC2-405F-9890-3CBF9A5764C5}">
      <dgm:prSet/>
      <dgm:spPr/>
      <dgm:t>
        <a:bodyPr/>
        <a:lstStyle/>
        <a:p>
          <a:endParaRPr lang="en-US"/>
        </a:p>
      </dgm:t>
    </dgm:pt>
    <dgm:pt modelId="{AFC6D916-55F1-4B2D-A576-81D0369438E7}" type="sibTrans" cxnId="{0217A51D-DFC2-405F-9890-3CBF9A5764C5}">
      <dgm:prSet/>
      <dgm:spPr/>
      <dgm:t>
        <a:bodyPr/>
        <a:lstStyle/>
        <a:p>
          <a:endParaRPr lang="en-US"/>
        </a:p>
      </dgm:t>
    </dgm:pt>
    <dgm:pt modelId="{06BD13A7-BAFC-4831-8034-D4696DB9B4ED}">
      <dgm:prSet phldrT="[Text]"/>
      <dgm:spPr/>
      <dgm:t>
        <a:bodyPr/>
        <a:lstStyle/>
        <a:p>
          <a:r>
            <a:rPr lang="en-US" dirty="0"/>
            <a:t>Project Management</a:t>
          </a:r>
        </a:p>
      </dgm:t>
    </dgm:pt>
    <dgm:pt modelId="{53C0AE3D-4E00-427B-A5BD-2110FD71BE56}" type="parTrans" cxnId="{8CF2B0B4-5076-43A4-B7C9-D896599F7307}">
      <dgm:prSet/>
      <dgm:spPr/>
      <dgm:t>
        <a:bodyPr/>
        <a:lstStyle/>
        <a:p>
          <a:endParaRPr lang="en-US"/>
        </a:p>
      </dgm:t>
    </dgm:pt>
    <dgm:pt modelId="{56D4D3D2-41CB-49B1-8CD3-EDE02671D7ED}" type="sibTrans" cxnId="{8CF2B0B4-5076-43A4-B7C9-D896599F7307}">
      <dgm:prSet/>
      <dgm:spPr/>
      <dgm:t>
        <a:bodyPr/>
        <a:lstStyle/>
        <a:p>
          <a:endParaRPr lang="en-US"/>
        </a:p>
      </dgm:t>
    </dgm:pt>
    <dgm:pt modelId="{F3A4CF5B-C086-4805-A483-6060917DEBCF}">
      <dgm:prSet phldrT="[Text]"/>
      <dgm:spPr/>
      <dgm:t>
        <a:bodyPr/>
        <a:lstStyle/>
        <a:p>
          <a:r>
            <a:rPr lang="en-US" dirty="0"/>
            <a:t>Budget Office</a:t>
          </a:r>
        </a:p>
      </dgm:t>
    </dgm:pt>
    <dgm:pt modelId="{B9A0CE79-5636-49C3-892D-C23678117C36}" type="parTrans" cxnId="{7B2D5F18-B67A-4A37-988F-12D64825F37C}">
      <dgm:prSet/>
      <dgm:spPr/>
      <dgm:t>
        <a:bodyPr/>
        <a:lstStyle/>
        <a:p>
          <a:endParaRPr lang="en-US"/>
        </a:p>
      </dgm:t>
    </dgm:pt>
    <dgm:pt modelId="{10578C47-475A-4B87-8F2C-A4D9B4F6DD91}" type="sibTrans" cxnId="{7B2D5F18-B67A-4A37-988F-12D64825F37C}">
      <dgm:prSet/>
      <dgm:spPr/>
      <dgm:t>
        <a:bodyPr/>
        <a:lstStyle/>
        <a:p>
          <a:endParaRPr lang="en-US"/>
        </a:p>
      </dgm:t>
    </dgm:pt>
    <dgm:pt modelId="{2F0B4B67-FCD1-4EAB-A42E-3405E89D5E89}">
      <dgm:prSet/>
      <dgm:spPr/>
      <dgm:t>
        <a:bodyPr/>
        <a:lstStyle/>
        <a:p>
          <a:r>
            <a:rPr lang="en-US" dirty="0"/>
            <a:t>Manage the project team, assigns specific roles, deadlines, and develops overall project plan.  Ensures project funding coordination and development of BCP content.</a:t>
          </a:r>
        </a:p>
      </dgm:t>
    </dgm:pt>
    <dgm:pt modelId="{2F03A201-C689-4B5E-9937-B6BF6FAE26ED}" type="parTrans" cxnId="{37B3B8B3-B58C-44AB-8E6D-11F6269D9E80}">
      <dgm:prSet/>
      <dgm:spPr/>
      <dgm:t>
        <a:bodyPr/>
        <a:lstStyle/>
        <a:p>
          <a:endParaRPr lang="en-US"/>
        </a:p>
      </dgm:t>
    </dgm:pt>
    <dgm:pt modelId="{A519CA4D-82AB-4A6A-93DC-91F0841CF516}" type="sibTrans" cxnId="{37B3B8B3-B58C-44AB-8E6D-11F6269D9E80}">
      <dgm:prSet/>
      <dgm:spPr/>
      <dgm:t>
        <a:bodyPr/>
        <a:lstStyle/>
        <a:p>
          <a:endParaRPr lang="en-US"/>
        </a:p>
      </dgm:t>
    </dgm:pt>
    <dgm:pt modelId="{9F596891-9D07-46A0-BDB8-F0D9C8B64FF3}">
      <dgm:prSet/>
      <dgm:spPr/>
      <dgm:t>
        <a:bodyPr/>
        <a:lstStyle/>
        <a:p>
          <a:r>
            <a:rPr lang="en-US" dirty="0"/>
            <a:t>Leads the FAW funding needs and any BCP development, timing, and processes.</a:t>
          </a:r>
        </a:p>
      </dgm:t>
    </dgm:pt>
    <dgm:pt modelId="{2D59368E-2A72-46DE-A034-44757E0B737E}" type="parTrans" cxnId="{36BB2FD0-1ABF-4298-BDA1-F63C852EA153}">
      <dgm:prSet/>
      <dgm:spPr/>
      <dgm:t>
        <a:bodyPr/>
        <a:lstStyle/>
        <a:p>
          <a:endParaRPr lang="en-US"/>
        </a:p>
      </dgm:t>
    </dgm:pt>
    <dgm:pt modelId="{6F62C725-5237-4413-B37B-AD94183193FE}" type="sibTrans" cxnId="{36BB2FD0-1ABF-4298-BDA1-F63C852EA153}">
      <dgm:prSet/>
      <dgm:spPr/>
      <dgm:t>
        <a:bodyPr/>
        <a:lstStyle/>
        <a:p>
          <a:endParaRPr lang="en-US"/>
        </a:p>
      </dgm:t>
    </dgm:pt>
    <dgm:pt modelId="{CFA34331-A508-493D-9AB6-1726AFCE9715}" type="pres">
      <dgm:prSet presAssocID="{AE8AD96C-FC79-45D0-87BE-EB6C620F35B5}" presName="Name0" presStyleCnt="0">
        <dgm:presLayoutVars>
          <dgm:dir/>
          <dgm:animLvl val="lvl"/>
          <dgm:resizeHandles/>
        </dgm:presLayoutVars>
      </dgm:prSet>
      <dgm:spPr/>
    </dgm:pt>
    <dgm:pt modelId="{369160B8-5CFA-4E13-90E2-01C2F643C06C}" type="pres">
      <dgm:prSet presAssocID="{1659735A-3DFD-4983-9CF0-0E6F04C728D7}" presName="linNode" presStyleCnt="0"/>
      <dgm:spPr/>
    </dgm:pt>
    <dgm:pt modelId="{8A44E293-CC7F-4AF2-85B0-87AEC3E69A8D}" type="pres">
      <dgm:prSet presAssocID="{1659735A-3DFD-4983-9CF0-0E6F04C728D7}" presName="parentShp" presStyleLbl="node1" presStyleIdx="0" presStyleCnt="3">
        <dgm:presLayoutVars>
          <dgm:bulletEnabled val="1"/>
        </dgm:presLayoutVars>
      </dgm:prSet>
      <dgm:spPr/>
    </dgm:pt>
    <dgm:pt modelId="{78263953-FABD-433A-89FD-173861FADDA8}" type="pres">
      <dgm:prSet presAssocID="{1659735A-3DFD-4983-9CF0-0E6F04C728D7}" presName="childShp" presStyleLbl="bgAccFollowNode1" presStyleIdx="0" presStyleCnt="3">
        <dgm:presLayoutVars>
          <dgm:bulletEnabled val="1"/>
        </dgm:presLayoutVars>
      </dgm:prSet>
      <dgm:spPr/>
    </dgm:pt>
    <dgm:pt modelId="{E7C0DD8C-1E24-4BC7-AB94-BF26DAFC8811}" type="pres">
      <dgm:prSet presAssocID="{1E246BD9-4D3C-41E5-A10C-5262F7A4D42C}" presName="spacing" presStyleCnt="0"/>
      <dgm:spPr/>
    </dgm:pt>
    <dgm:pt modelId="{680D1ABA-A98E-4CC3-8E68-FA0D40E4F914}" type="pres">
      <dgm:prSet presAssocID="{06BD13A7-BAFC-4831-8034-D4696DB9B4ED}" presName="linNode" presStyleCnt="0"/>
      <dgm:spPr/>
    </dgm:pt>
    <dgm:pt modelId="{27311BEA-98B4-4230-85D8-5B59CEFDA9AC}" type="pres">
      <dgm:prSet presAssocID="{06BD13A7-BAFC-4831-8034-D4696DB9B4ED}" presName="parentShp" presStyleLbl="node1" presStyleIdx="1" presStyleCnt="3">
        <dgm:presLayoutVars>
          <dgm:bulletEnabled val="1"/>
        </dgm:presLayoutVars>
      </dgm:prSet>
      <dgm:spPr/>
    </dgm:pt>
    <dgm:pt modelId="{B22B8209-C1E7-4AC5-BF3E-218347A1A8F2}" type="pres">
      <dgm:prSet presAssocID="{06BD13A7-BAFC-4831-8034-D4696DB9B4ED}" presName="childShp" presStyleLbl="bgAccFollowNode1" presStyleIdx="1" presStyleCnt="3">
        <dgm:presLayoutVars>
          <dgm:bulletEnabled val="1"/>
        </dgm:presLayoutVars>
      </dgm:prSet>
      <dgm:spPr/>
    </dgm:pt>
    <dgm:pt modelId="{E7AD260A-C872-4FFC-A386-2607C1CC8E8B}" type="pres">
      <dgm:prSet presAssocID="{56D4D3D2-41CB-49B1-8CD3-EDE02671D7ED}" presName="spacing" presStyleCnt="0"/>
      <dgm:spPr/>
    </dgm:pt>
    <dgm:pt modelId="{F7AA1D2F-4819-4C71-9436-41535C2F0905}" type="pres">
      <dgm:prSet presAssocID="{F3A4CF5B-C086-4805-A483-6060917DEBCF}" presName="linNode" presStyleCnt="0"/>
      <dgm:spPr/>
    </dgm:pt>
    <dgm:pt modelId="{156669B6-212D-4EF5-97EC-BB62FB66FD9A}" type="pres">
      <dgm:prSet presAssocID="{F3A4CF5B-C086-4805-A483-6060917DEBCF}" presName="parentShp" presStyleLbl="node1" presStyleIdx="2" presStyleCnt="3">
        <dgm:presLayoutVars>
          <dgm:bulletEnabled val="1"/>
        </dgm:presLayoutVars>
      </dgm:prSet>
      <dgm:spPr/>
    </dgm:pt>
    <dgm:pt modelId="{363E308D-AC2F-4DF4-A91C-FA98D14AB747}" type="pres">
      <dgm:prSet presAssocID="{F3A4CF5B-C086-4805-A483-6060917DEBCF}" presName="childShp" presStyleLbl="bgAccFollowNode1" presStyleIdx="2" presStyleCnt="3">
        <dgm:presLayoutVars>
          <dgm:bulletEnabled val="1"/>
        </dgm:presLayoutVars>
      </dgm:prSet>
      <dgm:spPr/>
    </dgm:pt>
  </dgm:ptLst>
  <dgm:cxnLst>
    <dgm:cxn modelId="{1E124B17-424E-4357-950A-1D91B63F2BC5}" type="presOf" srcId="{9F596891-9D07-46A0-BDB8-F0D9C8B64FF3}" destId="{363E308D-AC2F-4DF4-A91C-FA98D14AB747}" srcOrd="0" destOrd="0" presId="urn:microsoft.com/office/officeart/2005/8/layout/vList6"/>
    <dgm:cxn modelId="{7B2D5F18-B67A-4A37-988F-12D64825F37C}" srcId="{AE8AD96C-FC79-45D0-87BE-EB6C620F35B5}" destId="{F3A4CF5B-C086-4805-A483-6060917DEBCF}" srcOrd="2" destOrd="0" parTransId="{B9A0CE79-5636-49C3-892D-C23678117C36}" sibTransId="{10578C47-475A-4B87-8F2C-A4D9B4F6DD91}"/>
    <dgm:cxn modelId="{0217A51D-DFC2-405F-9890-3CBF9A5764C5}" srcId="{1659735A-3DFD-4983-9CF0-0E6F04C728D7}" destId="{408F7D00-C3F0-4435-A6E3-23968BAE23BE}" srcOrd="0" destOrd="0" parTransId="{1D37D236-63B3-4579-A311-B294972C04B5}" sibTransId="{AFC6D916-55F1-4B2D-A576-81D0369438E7}"/>
    <dgm:cxn modelId="{AA437D22-EFF2-4087-AEAF-1852CC793320}" type="presOf" srcId="{1659735A-3DFD-4983-9CF0-0E6F04C728D7}" destId="{8A44E293-CC7F-4AF2-85B0-87AEC3E69A8D}" srcOrd="0" destOrd="0" presId="urn:microsoft.com/office/officeart/2005/8/layout/vList6"/>
    <dgm:cxn modelId="{3C3E5C7E-699D-4DC5-9C0F-193A4FA6BE8B}" type="presOf" srcId="{AE8AD96C-FC79-45D0-87BE-EB6C620F35B5}" destId="{CFA34331-A508-493D-9AB6-1726AFCE9715}" srcOrd="0" destOrd="0" presId="urn:microsoft.com/office/officeart/2005/8/layout/vList6"/>
    <dgm:cxn modelId="{67BE6986-FA7B-4A6E-BEB4-B6DD4CA97D7F}" type="presOf" srcId="{408F7D00-C3F0-4435-A6E3-23968BAE23BE}" destId="{78263953-FABD-433A-89FD-173861FADDA8}" srcOrd="0" destOrd="0" presId="urn:microsoft.com/office/officeart/2005/8/layout/vList6"/>
    <dgm:cxn modelId="{15D72DA2-4C67-4189-BACC-8B6122523048}" type="presOf" srcId="{06BD13A7-BAFC-4831-8034-D4696DB9B4ED}" destId="{27311BEA-98B4-4230-85D8-5B59CEFDA9AC}" srcOrd="0" destOrd="0" presId="urn:microsoft.com/office/officeart/2005/8/layout/vList6"/>
    <dgm:cxn modelId="{37B3B8B3-B58C-44AB-8E6D-11F6269D9E80}" srcId="{06BD13A7-BAFC-4831-8034-D4696DB9B4ED}" destId="{2F0B4B67-FCD1-4EAB-A42E-3405E89D5E89}" srcOrd="0" destOrd="0" parTransId="{2F03A201-C689-4B5E-9937-B6BF6FAE26ED}" sibTransId="{A519CA4D-82AB-4A6A-93DC-91F0841CF516}"/>
    <dgm:cxn modelId="{8CF2B0B4-5076-43A4-B7C9-D896599F7307}" srcId="{AE8AD96C-FC79-45D0-87BE-EB6C620F35B5}" destId="{06BD13A7-BAFC-4831-8034-D4696DB9B4ED}" srcOrd="1" destOrd="0" parTransId="{53C0AE3D-4E00-427B-A5BD-2110FD71BE56}" sibTransId="{56D4D3D2-41CB-49B1-8CD3-EDE02671D7ED}"/>
    <dgm:cxn modelId="{E8EA5EB7-973F-4731-B744-2DE915A36EF2}" type="presOf" srcId="{2F0B4B67-FCD1-4EAB-A42E-3405E89D5E89}" destId="{B22B8209-C1E7-4AC5-BF3E-218347A1A8F2}" srcOrd="0" destOrd="0" presId="urn:microsoft.com/office/officeart/2005/8/layout/vList6"/>
    <dgm:cxn modelId="{E99F27B8-9B9D-413A-9FC1-B1A7E439E5CA}" type="presOf" srcId="{F3A4CF5B-C086-4805-A483-6060917DEBCF}" destId="{156669B6-212D-4EF5-97EC-BB62FB66FD9A}" srcOrd="0" destOrd="0" presId="urn:microsoft.com/office/officeart/2005/8/layout/vList6"/>
    <dgm:cxn modelId="{36BB2FD0-1ABF-4298-BDA1-F63C852EA153}" srcId="{F3A4CF5B-C086-4805-A483-6060917DEBCF}" destId="{9F596891-9D07-46A0-BDB8-F0D9C8B64FF3}" srcOrd="0" destOrd="0" parTransId="{2D59368E-2A72-46DE-A034-44757E0B737E}" sibTransId="{6F62C725-5237-4413-B37B-AD94183193FE}"/>
    <dgm:cxn modelId="{87786BD0-91AB-4EB9-90D1-ED42824EFD8A}" srcId="{AE8AD96C-FC79-45D0-87BE-EB6C620F35B5}" destId="{1659735A-3DFD-4983-9CF0-0E6F04C728D7}" srcOrd="0" destOrd="0" parTransId="{E88196BD-5D6E-4858-B7EE-A62DA8CF52C6}" sibTransId="{1E246BD9-4D3C-41E5-A10C-5262F7A4D42C}"/>
    <dgm:cxn modelId="{10AF8984-CF60-4DAA-A1E4-95367D1B0758}" type="presParOf" srcId="{CFA34331-A508-493D-9AB6-1726AFCE9715}" destId="{369160B8-5CFA-4E13-90E2-01C2F643C06C}" srcOrd="0" destOrd="0" presId="urn:microsoft.com/office/officeart/2005/8/layout/vList6"/>
    <dgm:cxn modelId="{80EC15E9-953F-425C-A6F8-3B865963B2E7}" type="presParOf" srcId="{369160B8-5CFA-4E13-90E2-01C2F643C06C}" destId="{8A44E293-CC7F-4AF2-85B0-87AEC3E69A8D}" srcOrd="0" destOrd="0" presId="urn:microsoft.com/office/officeart/2005/8/layout/vList6"/>
    <dgm:cxn modelId="{A41B3014-5A55-4DD7-A328-9B8A92E6BCE0}" type="presParOf" srcId="{369160B8-5CFA-4E13-90E2-01C2F643C06C}" destId="{78263953-FABD-433A-89FD-173861FADDA8}" srcOrd="1" destOrd="0" presId="urn:microsoft.com/office/officeart/2005/8/layout/vList6"/>
    <dgm:cxn modelId="{1083D4B2-BFE6-44AB-9DCA-E6EFD98A3BCC}" type="presParOf" srcId="{CFA34331-A508-493D-9AB6-1726AFCE9715}" destId="{E7C0DD8C-1E24-4BC7-AB94-BF26DAFC8811}" srcOrd="1" destOrd="0" presId="urn:microsoft.com/office/officeart/2005/8/layout/vList6"/>
    <dgm:cxn modelId="{74098989-C0FD-4CF9-9436-7E38277DC1CA}" type="presParOf" srcId="{CFA34331-A508-493D-9AB6-1726AFCE9715}" destId="{680D1ABA-A98E-4CC3-8E68-FA0D40E4F914}" srcOrd="2" destOrd="0" presId="urn:microsoft.com/office/officeart/2005/8/layout/vList6"/>
    <dgm:cxn modelId="{C2969272-1A94-44FF-BB27-6426D41B1BE0}" type="presParOf" srcId="{680D1ABA-A98E-4CC3-8E68-FA0D40E4F914}" destId="{27311BEA-98B4-4230-85D8-5B59CEFDA9AC}" srcOrd="0" destOrd="0" presId="urn:microsoft.com/office/officeart/2005/8/layout/vList6"/>
    <dgm:cxn modelId="{D6348230-C8D3-425A-890A-309932FBFEDA}" type="presParOf" srcId="{680D1ABA-A98E-4CC3-8E68-FA0D40E4F914}" destId="{B22B8209-C1E7-4AC5-BF3E-218347A1A8F2}" srcOrd="1" destOrd="0" presId="urn:microsoft.com/office/officeart/2005/8/layout/vList6"/>
    <dgm:cxn modelId="{A9BB51ED-D1A7-469B-A432-A683722C3B74}" type="presParOf" srcId="{CFA34331-A508-493D-9AB6-1726AFCE9715}" destId="{E7AD260A-C872-4FFC-A386-2607C1CC8E8B}" srcOrd="3" destOrd="0" presId="urn:microsoft.com/office/officeart/2005/8/layout/vList6"/>
    <dgm:cxn modelId="{23B14957-2102-48A6-90AA-7B9D3EF7E661}" type="presParOf" srcId="{CFA34331-A508-493D-9AB6-1726AFCE9715}" destId="{F7AA1D2F-4819-4C71-9436-41535C2F0905}" srcOrd="4" destOrd="0" presId="urn:microsoft.com/office/officeart/2005/8/layout/vList6"/>
    <dgm:cxn modelId="{DBA4C7AF-E7D8-4275-9687-9DEF3A5716C9}" type="presParOf" srcId="{F7AA1D2F-4819-4C71-9436-41535C2F0905}" destId="{156669B6-212D-4EF5-97EC-BB62FB66FD9A}" srcOrd="0" destOrd="0" presId="urn:microsoft.com/office/officeart/2005/8/layout/vList6"/>
    <dgm:cxn modelId="{E0EED462-B916-41A6-9556-36419670A43B}" type="presParOf" srcId="{F7AA1D2F-4819-4C71-9436-41535C2F0905}" destId="{363E308D-AC2F-4DF4-A91C-FA98D14AB74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2AA763F-E863-44AA-8353-39CB183D98CB}" type="doc">
      <dgm:prSet loTypeId="urn:microsoft.com/office/officeart/2005/8/layout/gear1" loCatId="relationship" qsTypeId="urn:microsoft.com/office/officeart/2005/8/quickstyle/simple1" qsCatId="simple" csTypeId="urn:microsoft.com/office/officeart/2005/8/colors/colorful4" csCatId="colorful" phldr="1"/>
      <dgm:spPr/>
    </dgm:pt>
    <dgm:pt modelId="{13DBEB46-DFCD-42D2-94E4-877D840E31B5}">
      <dgm:prSet phldrT="[Text]"/>
      <dgm:spPr/>
      <dgm:t>
        <a:bodyPr/>
        <a:lstStyle/>
        <a:p>
          <a:r>
            <a:rPr lang="en-US" dirty="0"/>
            <a:t>Note:  Each department may involve other staff  and/or program areas as needed.  This is only a sample of the more common teams involved.</a:t>
          </a:r>
        </a:p>
      </dgm:t>
    </dgm:pt>
    <dgm:pt modelId="{973637DC-DB90-4B03-9083-DDB870C7075E}" type="parTrans" cxnId="{BD8CFFCA-85FC-4AA8-8AFB-BCBE6E9DCC25}">
      <dgm:prSet/>
      <dgm:spPr/>
      <dgm:t>
        <a:bodyPr/>
        <a:lstStyle/>
        <a:p>
          <a:endParaRPr lang="en-US"/>
        </a:p>
      </dgm:t>
    </dgm:pt>
    <dgm:pt modelId="{EB817950-3807-4387-9D86-C3986493697D}" type="sibTrans" cxnId="{BD8CFFCA-85FC-4AA8-8AFB-BCBE6E9DCC25}">
      <dgm:prSet/>
      <dgm:spPr/>
      <dgm:t>
        <a:bodyPr/>
        <a:lstStyle/>
        <a:p>
          <a:endParaRPr lang="en-US"/>
        </a:p>
      </dgm:t>
    </dgm:pt>
    <dgm:pt modelId="{38CD7039-CC17-4796-AD47-F7D0593F7D0E}" type="pres">
      <dgm:prSet presAssocID="{02AA763F-E863-44AA-8353-39CB183D98CB}" presName="composite" presStyleCnt="0">
        <dgm:presLayoutVars>
          <dgm:chMax val="3"/>
          <dgm:animLvl val="lvl"/>
          <dgm:resizeHandles val="exact"/>
        </dgm:presLayoutVars>
      </dgm:prSet>
      <dgm:spPr/>
    </dgm:pt>
    <dgm:pt modelId="{E0689DDA-9C64-45D2-8A73-945595BD8085}" type="pres">
      <dgm:prSet presAssocID="{13DBEB46-DFCD-42D2-94E4-877D840E31B5}" presName="gear1" presStyleLbl="node1" presStyleIdx="0" presStyleCnt="1">
        <dgm:presLayoutVars>
          <dgm:chMax val="1"/>
          <dgm:bulletEnabled val="1"/>
        </dgm:presLayoutVars>
      </dgm:prSet>
      <dgm:spPr/>
    </dgm:pt>
    <dgm:pt modelId="{D026B64E-23CD-406A-8294-973253F9B604}" type="pres">
      <dgm:prSet presAssocID="{13DBEB46-DFCD-42D2-94E4-877D840E31B5}" presName="gear1srcNode" presStyleLbl="node1" presStyleIdx="0" presStyleCnt="1"/>
      <dgm:spPr/>
    </dgm:pt>
    <dgm:pt modelId="{86834B53-CA4A-41F3-A0C2-F1B8B962A354}" type="pres">
      <dgm:prSet presAssocID="{13DBEB46-DFCD-42D2-94E4-877D840E31B5}" presName="gear1dstNode" presStyleLbl="node1" presStyleIdx="0" presStyleCnt="1"/>
      <dgm:spPr/>
    </dgm:pt>
    <dgm:pt modelId="{51A6B898-1BF0-4286-BA04-39FB9E3163DD}" type="pres">
      <dgm:prSet presAssocID="{EB817950-3807-4387-9D86-C3986493697D}" presName="connector1" presStyleLbl="sibTrans2D1" presStyleIdx="0" presStyleCnt="1"/>
      <dgm:spPr/>
    </dgm:pt>
  </dgm:ptLst>
  <dgm:cxnLst>
    <dgm:cxn modelId="{4B93C80F-FF10-4BD9-B7B8-3C1C989D2766}" type="presOf" srcId="{EB817950-3807-4387-9D86-C3986493697D}" destId="{51A6B898-1BF0-4286-BA04-39FB9E3163DD}" srcOrd="0" destOrd="0" presId="urn:microsoft.com/office/officeart/2005/8/layout/gear1"/>
    <dgm:cxn modelId="{686DEF12-4A0B-4EC2-8D21-9466915DD1AC}" type="presOf" srcId="{13DBEB46-DFCD-42D2-94E4-877D840E31B5}" destId="{D026B64E-23CD-406A-8294-973253F9B604}" srcOrd="1" destOrd="0" presId="urn:microsoft.com/office/officeart/2005/8/layout/gear1"/>
    <dgm:cxn modelId="{3ECC8530-956A-47BD-AD6D-49130D19E212}" type="presOf" srcId="{13DBEB46-DFCD-42D2-94E4-877D840E31B5}" destId="{86834B53-CA4A-41F3-A0C2-F1B8B962A354}" srcOrd="2" destOrd="0" presId="urn:microsoft.com/office/officeart/2005/8/layout/gear1"/>
    <dgm:cxn modelId="{BA2C72C0-45BA-4F3D-915B-3F2BAAFA5723}" type="presOf" srcId="{13DBEB46-DFCD-42D2-94E4-877D840E31B5}" destId="{E0689DDA-9C64-45D2-8A73-945595BD8085}" srcOrd="0" destOrd="0" presId="urn:microsoft.com/office/officeart/2005/8/layout/gear1"/>
    <dgm:cxn modelId="{BD8CFFCA-85FC-4AA8-8AFB-BCBE6E9DCC25}" srcId="{02AA763F-E863-44AA-8353-39CB183D98CB}" destId="{13DBEB46-DFCD-42D2-94E4-877D840E31B5}" srcOrd="0" destOrd="0" parTransId="{973637DC-DB90-4B03-9083-DDB870C7075E}" sibTransId="{EB817950-3807-4387-9D86-C3986493697D}"/>
    <dgm:cxn modelId="{05F831CD-27F3-4458-9537-FF15B9BA7956}" type="presOf" srcId="{02AA763F-E863-44AA-8353-39CB183D98CB}" destId="{38CD7039-CC17-4796-AD47-F7D0593F7D0E}" srcOrd="0" destOrd="0" presId="urn:microsoft.com/office/officeart/2005/8/layout/gear1"/>
    <dgm:cxn modelId="{2B05EE28-A193-40C4-AC16-6DE84BD89B42}" type="presParOf" srcId="{38CD7039-CC17-4796-AD47-F7D0593F7D0E}" destId="{E0689DDA-9C64-45D2-8A73-945595BD8085}" srcOrd="0" destOrd="0" presId="urn:microsoft.com/office/officeart/2005/8/layout/gear1"/>
    <dgm:cxn modelId="{F2E7549B-C5C9-4D35-83C7-3842FDBD4072}" type="presParOf" srcId="{38CD7039-CC17-4796-AD47-F7D0593F7D0E}" destId="{D026B64E-23CD-406A-8294-973253F9B604}" srcOrd="1" destOrd="0" presId="urn:microsoft.com/office/officeart/2005/8/layout/gear1"/>
    <dgm:cxn modelId="{A2CFAD51-BD5D-448F-A283-AA2D981994E7}" type="presParOf" srcId="{38CD7039-CC17-4796-AD47-F7D0593F7D0E}" destId="{86834B53-CA4A-41F3-A0C2-F1B8B962A354}" srcOrd="2" destOrd="0" presId="urn:microsoft.com/office/officeart/2005/8/layout/gear1"/>
    <dgm:cxn modelId="{566B9B20-C21E-4D2D-A3B4-4BC928D51918}" type="presParOf" srcId="{38CD7039-CC17-4796-AD47-F7D0593F7D0E}" destId="{51A6B898-1BF0-4286-BA04-39FB9E3163DD}" srcOrd="3"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C827C31-1912-4565-BFE1-53D69FFE2B2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D80FF00-BF55-4302-A2E1-E48F415358DC}">
      <dgm:prSet phldrT="[Text]"/>
      <dgm:spPr>
        <a:solidFill>
          <a:schemeClr val="accent5">
            <a:lumMod val="75000"/>
          </a:schemeClr>
        </a:solidFill>
      </dgm:spPr>
      <dgm:t>
        <a:bodyPr/>
        <a:lstStyle/>
        <a:p>
          <a:r>
            <a:rPr lang="en-US" dirty="0"/>
            <a:t>FAWs Hand-On:  Executive Summary &amp; Summary Worksheets</a:t>
          </a:r>
        </a:p>
      </dgm:t>
    </dgm:pt>
    <dgm:pt modelId="{20B0FD51-5550-4E29-80FC-D83ED33B0DA7}" type="parTrans" cxnId="{5C96AA86-043F-4A15-AC7F-22EE2F01EAF3}">
      <dgm:prSet/>
      <dgm:spPr/>
      <dgm:t>
        <a:bodyPr/>
        <a:lstStyle/>
        <a:p>
          <a:endParaRPr lang="en-US"/>
        </a:p>
      </dgm:t>
    </dgm:pt>
    <dgm:pt modelId="{A6CDD1DA-D527-4575-9EE2-CE551CC14C9B}" type="sibTrans" cxnId="{5C96AA86-043F-4A15-AC7F-22EE2F01EAF3}">
      <dgm:prSet/>
      <dgm:spPr/>
      <dgm:t>
        <a:bodyPr/>
        <a:lstStyle/>
        <a:p>
          <a:endParaRPr lang="en-US"/>
        </a:p>
      </dgm:t>
    </dgm:pt>
    <dgm:pt modelId="{C0702290-E5BC-47A8-ABE4-77E1D55CAB58}" type="pres">
      <dgm:prSet presAssocID="{7C827C31-1912-4565-BFE1-53D69FFE2B20}" presName="diagram" presStyleCnt="0">
        <dgm:presLayoutVars>
          <dgm:dir/>
          <dgm:resizeHandles val="exact"/>
        </dgm:presLayoutVars>
      </dgm:prSet>
      <dgm:spPr/>
    </dgm:pt>
    <dgm:pt modelId="{61107CFF-B966-4B76-AAB7-7EC3AAB43C55}" type="pres">
      <dgm:prSet presAssocID="{4D80FF00-BF55-4302-A2E1-E48F415358DC}" presName="node" presStyleLbl="node1" presStyleIdx="0" presStyleCnt="1" custLinFactNeighborX="258" custLinFactNeighborY="0">
        <dgm:presLayoutVars>
          <dgm:bulletEnabled val="1"/>
        </dgm:presLayoutVars>
      </dgm:prSet>
      <dgm:spPr/>
    </dgm:pt>
  </dgm:ptLst>
  <dgm:cxnLst>
    <dgm:cxn modelId="{09970D1A-4A24-4660-8212-CE1A2593E1A9}" type="presOf" srcId="{7C827C31-1912-4565-BFE1-53D69FFE2B20}" destId="{C0702290-E5BC-47A8-ABE4-77E1D55CAB58}" srcOrd="0" destOrd="0" presId="urn:microsoft.com/office/officeart/2005/8/layout/default"/>
    <dgm:cxn modelId="{5C96AA86-043F-4A15-AC7F-22EE2F01EAF3}" srcId="{7C827C31-1912-4565-BFE1-53D69FFE2B20}" destId="{4D80FF00-BF55-4302-A2E1-E48F415358DC}" srcOrd="0" destOrd="0" parTransId="{20B0FD51-5550-4E29-80FC-D83ED33B0DA7}" sibTransId="{A6CDD1DA-D527-4575-9EE2-CE551CC14C9B}"/>
    <dgm:cxn modelId="{F0E0A1B3-BA3B-4EA6-85EF-272A9C261407}" type="presOf" srcId="{4D80FF00-BF55-4302-A2E1-E48F415358DC}" destId="{61107CFF-B966-4B76-AAB7-7EC3AAB43C55}" srcOrd="0" destOrd="0" presId="urn:microsoft.com/office/officeart/2005/8/layout/default"/>
    <dgm:cxn modelId="{B2348298-6DDC-4B23-875C-909ACBCA393A}" type="presParOf" srcId="{C0702290-E5BC-47A8-ABE4-77E1D55CAB58}" destId="{61107CFF-B966-4B76-AAB7-7EC3AAB43C55}"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827C31-1912-4565-BFE1-53D69FFE2B2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5EB8C26-78D6-409F-A70E-83DF03152DE0}">
      <dgm:prSet phldrT="[Text]"/>
      <dgm:spPr>
        <a:solidFill>
          <a:srgbClr val="D2610C"/>
        </a:solidFill>
      </dgm:spPr>
      <dgm:t>
        <a:bodyPr/>
        <a:lstStyle/>
        <a:p>
          <a:r>
            <a:rPr lang="en-US" dirty="0"/>
            <a:t>SIMM</a:t>
          </a:r>
        </a:p>
      </dgm:t>
    </dgm:pt>
    <dgm:pt modelId="{D49F7702-C6E3-42F0-9015-7A53B6E3C196}" type="parTrans" cxnId="{B83B15EA-6A6B-40EA-9BD5-41BBF1474F48}">
      <dgm:prSet/>
      <dgm:spPr/>
      <dgm:t>
        <a:bodyPr/>
        <a:lstStyle/>
        <a:p>
          <a:endParaRPr lang="en-US"/>
        </a:p>
      </dgm:t>
    </dgm:pt>
    <dgm:pt modelId="{2EA78153-9E57-472B-8182-01A6CA1E0DC7}" type="sibTrans" cxnId="{B83B15EA-6A6B-40EA-9BD5-41BBF1474F48}">
      <dgm:prSet/>
      <dgm:spPr/>
      <dgm:t>
        <a:bodyPr/>
        <a:lstStyle/>
        <a:p>
          <a:endParaRPr lang="en-US"/>
        </a:p>
      </dgm:t>
    </dgm:pt>
    <dgm:pt modelId="{4D80FF00-BF55-4302-A2E1-E48F415358DC}">
      <dgm:prSet phldrT="[Text]"/>
      <dgm:spPr>
        <a:solidFill>
          <a:srgbClr val="007A37"/>
        </a:solidFill>
      </dgm:spPr>
      <dgm:t>
        <a:bodyPr/>
        <a:lstStyle/>
        <a:p>
          <a:r>
            <a:rPr lang="en-US" dirty="0"/>
            <a:t> BUDGET REQUEST TIMING &amp; BUDGET LETTERS  </a:t>
          </a:r>
        </a:p>
      </dgm:t>
    </dgm:pt>
    <dgm:pt modelId="{20B0FD51-5550-4E29-80FC-D83ED33B0DA7}" type="parTrans" cxnId="{5C96AA86-043F-4A15-AC7F-22EE2F01EAF3}">
      <dgm:prSet/>
      <dgm:spPr/>
      <dgm:t>
        <a:bodyPr/>
        <a:lstStyle/>
        <a:p>
          <a:endParaRPr lang="en-US"/>
        </a:p>
      </dgm:t>
    </dgm:pt>
    <dgm:pt modelId="{A6CDD1DA-D527-4575-9EE2-CE551CC14C9B}" type="sibTrans" cxnId="{5C96AA86-043F-4A15-AC7F-22EE2F01EAF3}">
      <dgm:prSet/>
      <dgm:spPr/>
      <dgm:t>
        <a:bodyPr/>
        <a:lstStyle/>
        <a:p>
          <a:endParaRPr lang="en-US"/>
        </a:p>
      </dgm:t>
    </dgm:pt>
    <dgm:pt modelId="{70EA8420-2685-42D7-9973-C97AA86D3721}">
      <dgm:prSet phldrT="[Text]"/>
      <dgm:spPr/>
      <dgm:t>
        <a:bodyPr/>
        <a:lstStyle/>
        <a:p>
          <a:r>
            <a:rPr lang="en-US"/>
            <a:t>STEPS &amp; WHO TO INVOLVE</a:t>
          </a:r>
          <a:endParaRPr lang="en-US" dirty="0"/>
        </a:p>
      </dgm:t>
    </dgm:pt>
    <dgm:pt modelId="{426F4B5E-03AC-483F-ABFC-61FF236E1D7F}" type="parTrans" cxnId="{B04FE845-4CC3-4FBC-B0BB-E44EC0AE1D7A}">
      <dgm:prSet/>
      <dgm:spPr/>
      <dgm:t>
        <a:bodyPr/>
        <a:lstStyle/>
        <a:p>
          <a:endParaRPr lang="en-US"/>
        </a:p>
      </dgm:t>
    </dgm:pt>
    <dgm:pt modelId="{BA193BD8-14E5-4137-9F1D-F225D66E6463}" type="sibTrans" cxnId="{B04FE845-4CC3-4FBC-B0BB-E44EC0AE1D7A}">
      <dgm:prSet/>
      <dgm:spPr/>
      <dgm:t>
        <a:bodyPr/>
        <a:lstStyle/>
        <a:p>
          <a:endParaRPr lang="en-US"/>
        </a:p>
      </dgm:t>
    </dgm:pt>
    <dgm:pt modelId="{A3C85404-A1DC-49B8-B67F-C6EE00B8202F}">
      <dgm:prSet phldrT="[Text]"/>
      <dgm:spPr>
        <a:solidFill>
          <a:schemeClr val="accent6">
            <a:lumMod val="75000"/>
          </a:schemeClr>
        </a:solidFill>
      </dgm:spPr>
      <dgm:t>
        <a:bodyPr/>
        <a:lstStyle/>
        <a:p>
          <a:r>
            <a:rPr lang="en-US" dirty="0"/>
            <a:t>FAWS HANDS-ON &amp; TRAINING EXERCISES</a:t>
          </a:r>
        </a:p>
      </dgm:t>
    </dgm:pt>
    <dgm:pt modelId="{EE390E1E-E2E9-464C-9F61-24C381A78BE0}" type="parTrans" cxnId="{98654ED5-0374-4F12-B889-05B932BC1B7F}">
      <dgm:prSet/>
      <dgm:spPr/>
      <dgm:t>
        <a:bodyPr/>
        <a:lstStyle/>
        <a:p>
          <a:endParaRPr lang="en-US"/>
        </a:p>
      </dgm:t>
    </dgm:pt>
    <dgm:pt modelId="{7488B718-2931-46E0-82F3-164007AB07E1}" type="sibTrans" cxnId="{98654ED5-0374-4F12-B889-05B932BC1B7F}">
      <dgm:prSet/>
      <dgm:spPr/>
      <dgm:t>
        <a:bodyPr/>
        <a:lstStyle/>
        <a:p>
          <a:endParaRPr lang="en-US"/>
        </a:p>
      </dgm:t>
    </dgm:pt>
    <dgm:pt modelId="{5B13BE02-DF76-4435-A3A9-DEF76E13E5BA}">
      <dgm:prSet phldrT="[Text]"/>
      <dgm:spPr>
        <a:solidFill>
          <a:srgbClr val="B01893"/>
        </a:solidFill>
      </dgm:spPr>
      <dgm:t>
        <a:bodyPr/>
        <a:lstStyle/>
        <a:p>
          <a:r>
            <a:rPr lang="en-US" dirty="0"/>
            <a:t>FAWS OVERVIEW</a:t>
          </a:r>
        </a:p>
      </dgm:t>
    </dgm:pt>
    <dgm:pt modelId="{0D4829C1-7989-4A87-BD19-229084A286EF}" type="parTrans" cxnId="{821D28F4-3FFD-404E-8E8A-C1A23B1C6F7A}">
      <dgm:prSet/>
      <dgm:spPr/>
      <dgm:t>
        <a:bodyPr/>
        <a:lstStyle/>
        <a:p>
          <a:endParaRPr lang="en-US"/>
        </a:p>
      </dgm:t>
    </dgm:pt>
    <dgm:pt modelId="{E4252364-C54E-42D4-A87E-649B881F94D6}" type="sibTrans" cxnId="{821D28F4-3FFD-404E-8E8A-C1A23B1C6F7A}">
      <dgm:prSet/>
      <dgm:spPr/>
      <dgm:t>
        <a:bodyPr/>
        <a:lstStyle/>
        <a:p>
          <a:endParaRPr lang="en-US"/>
        </a:p>
      </dgm:t>
    </dgm:pt>
    <dgm:pt modelId="{C0702290-E5BC-47A8-ABE4-77E1D55CAB58}" type="pres">
      <dgm:prSet presAssocID="{7C827C31-1912-4565-BFE1-53D69FFE2B20}" presName="diagram" presStyleCnt="0">
        <dgm:presLayoutVars>
          <dgm:dir/>
          <dgm:resizeHandles val="exact"/>
        </dgm:presLayoutVars>
      </dgm:prSet>
      <dgm:spPr/>
    </dgm:pt>
    <dgm:pt modelId="{1E0C9927-D88E-4DDB-A5C8-796A589BD749}" type="pres">
      <dgm:prSet presAssocID="{5B13BE02-DF76-4435-A3A9-DEF76E13E5BA}" presName="node" presStyleLbl="node1" presStyleIdx="0" presStyleCnt="5">
        <dgm:presLayoutVars>
          <dgm:bulletEnabled val="1"/>
        </dgm:presLayoutVars>
      </dgm:prSet>
      <dgm:spPr/>
    </dgm:pt>
    <dgm:pt modelId="{B5A590C9-CE82-4FEB-AE56-26BA3E688566}" type="pres">
      <dgm:prSet presAssocID="{E4252364-C54E-42D4-A87E-649B881F94D6}" presName="sibTrans" presStyleCnt="0"/>
      <dgm:spPr/>
    </dgm:pt>
    <dgm:pt modelId="{9C5496CB-2518-436E-A516-0C7D55FDFE4D}" type="pres">
      <dgm:prSet presAssocID="{65EB8C26-78D6-409F-A70E-83DF03152DE0}" presName="node" presStyleLbl="node1" presStyleIdx="1" presStyleCnt="5">
        <dgm:presLayoutVars>
          <dgm:bulletEnabled val="1"/>
        </dgm:presLayoutVars>
      </dgm:prSet>
      <dgm:spPr/>
    </dgm:pt>
    <dgm:pt modelId="{4AC5FDBA-DFD0-4661-B4F8-FCB21E240226}" type="pres">
      <dgm:prSet presAssocID="{2EA78153-9E57-472B-8182-01A6CA1E0DC7}" presName="sibTrans" presStyleCnt="0"/>
      <dgm:spPr/>
    </dgm:pt>
    <dgm:pt modelId="{61107CFF-B966-4B76-AAB7-7EC3AAB43C55}" type="pres">
      <dgm:prSet presAssocID="{4D80FF00-BF55-4302-A2E1-E48F415358DC}" presName="node" presStyleLbl="node1" presStyleIdx="2" presStyleCnt="5">
        <dgm:presLayoutVars>
          <dgm:bulletEnabled val="1"/>
        </dgm:presLayoutVars>
      </dgm:prSet>
      <dgm:spPr/>
    </dgm:pt>
    <dgm:pt modelId="{51C9011C-85E9-4CEA-9324-D7A208140843}" type="pres">
      <dgm:prSet presAssocID="{A6CDD1DA-D527-4575-9EE2-CE551CC14C9B}" presName="sibTrans" presStyleCnt="0"/>
      <dgm:spPr/>
    </dgm:pt>
    <dgm:pt modelId="{704AF7EC-2E2B-4E22-80B8-2117423FB314}" type="pres">
      <dgm:prSet presAssocID="{70EA8420-2685-42D7-9973-C97AA86D3721}" presName="node" presStyleLbl="node1" presStyleIdx="3" presStyleCnt="5">
        <dgm:presLayoutVars>
          <dgm:bulletEnabled val="1"/>
        </dgm:presLayoutVars>
      </dgm:prSet>
      <dgm:spPr/>
    </dgm:pt>
    <dgm:pt modelId="{EE8B31C2-0641-4A64-8152-3D35E0A4223A}" type="pres">
      <dgm:prSet presAssocID="{BA193BD8-14E5-4137-9F1D-F225D66E6463}" presName="sibTrans" presStyleCnt="0"/>
      <dgm:spPr/>
    </dgm:pt>
    <dgm:pt modelId="{BBE012A8-441C-4E03-A4FA-CE2AB16E63AA}" type="pres">
      <dgm:prSet presAssocID="{A3C85404-A1DC-49B8-B67F-C6EE00B8202F}" presName="node" presStyleLbl="node1" presStyleIdx="4" presStyleCnt="5" custLinFactNeighborX="825" custLinFactNeighborY="0">
        <dgm:presLayoutVars>
          <dgm:bulletEnabled val="1"/>
        </dgm:presLayoutVars>
      </dgm:prSet>
      <dgm:spPr/>
    </dgm:pt>
  </dgm:ptLst>
  <dgm:cxnLst>
    <dgm:cxn modelId="{09970D1A-4A24-4660-8212-CE1A2593E1A9}" type="presOf" srcId="{7C827C31-1912-4565-BFE1-53D69FFE2B20}" destId="{C0702290-E5BC-47A8-ABE4-77E1D55CAB58}" srcOrd="0" destOrd="0" presId="urn:microsoft.com/office/officeart/2005/8/layout/default"/>
    <dgm:cxn modelId="{55826338-FB98-49DC-B39C-058071EDD616}" type="presOf" srcId="{5B13BE02-DF76-4435-A3A9-DEF76E13E5BA}" destId="{1E0C9927-D88E-4DDB-A5C8-796A589BD749}" srcOrd="0" destOrd="0" presId="urn:microsoft.com/office/officeart/2005/8/layout/default"/>
    <dgm:cxn modelId="{B04FE845-4CC3-4FBC-B0BB-E44EC0AE1D7A}" srcId="{7C827C31-1912-4565-BFE1-53D69FFE2B20}" destId="{70EA8420-2685-42D7-9973-C97AA86D3721}" srcOrd="3" destOrd="0" parTransId="{426F4B5E-03AC-483F-ABFC-61FF236E1D7F}" sibTransId="{BA193BD8-14E5-4137-9F1D-F225D66E6463}"/>
    <dgm:cxn modelId="{E483D858-8B8A-4124-A097-06DC7AFF4135}" type="presOf" srcId="{65EB8C26-78D6-409F-A70E-83DF03152DE0}" destId="{9C5496CB-2518-436E-A516-0C7D55FDFE4D}" srcOrd="0" destOrd="0" presId="urn:microsoft.com/office/officeart/2005/8/layout/default"/>
    <dgm:cxn modelId="{5C96AA86-043F-4A15-AC7F-22EE2F01EAF3}" srcId="{7C827C31-1912-4565-BFE1-53D69FFE2B20}" destId="{4D80FF00-BF55-4302-A2E1-E48F415358DC}" srcOrd="2" destOrd="0" parTransId="{20B0FD51-5550-4E29-80FC-D83ED33B0DA7}" sibTransId="{A6CDD1DA-D527-4575-9EE2-CE551CC14C9B}"/>
    <dgm:cxn modelId="{F0E0A1B3-BA3B-4EA6-85EF-272A9C261407}" type="presOf" srcId="{4D80FF00-BF55-4302-A2E1-E48F415358DC}" destId="{61107CFF-B966-4B76-AAB7-7EC3AAB43C55}" srcOrd="0" destOrd="0" presId="urn:microsoft.com/office/officeart/2005/8/layout/default"/>
    <dgm:cxn modelId="{1A7CA4C3-E250-41D6-8F50-E173F3B5F229}" type="presOf" srcId="{70EA8420-2685-42D7-9973-C97AA86D3721}" destId="{704AF7EC-2E2B-4E22-80B8-2117423FB314}" srcOrd="0" destOrd="0" presId="urn:microsoft.com/office/officeart/2005/8/layout/default"/>
    <dgm:cxn modelId="{793014D0-6836-4EDF-9953-033B81AA69FF}" type="presOf" srcId="{A3C85404-A1DC-49B8-B67F-C6EE00B8202F}" destId="{BBE012A8-441C-4E03-A4FA-CE2AB16E63AA}" srcOrd="0" destOrd="0" presId="urn:microsoft.com/office/officeart/2005/8/layout/default"/>
    <dgm:cxn modelId="{98654ED5-0374-4F12-B889-05B932BC1B7F}" srcId="{7C827C31-1912-4565-BFE1-53D69FFE2B20}" destId="{A3C85404-A1DC-49B8-B67F-C6EE00B8202F}" srcOrd="4" destOrd="0" parTransId="{EE390E1E-E2E9-464C-9F61-24C381A78BE0}" sibTransId="{7488B718-2931-46E0-82F3-164007AB07E1}"/>
    <dgm:cxn modelId="{B83B15EA-6A6B-40EA-9BD5-41BBF1474F48}" srcId="{7C827C31-1912-4565-BFE1-53D69FFE2B20}" destId="{65EB8C26-78D6-409F-A70E-83DF03152DE0}" srcOrd="1" destOrd="0" parTransId="{D49F7702-C6E3-42F0-9015-7A53B6E3C196}" sibTransId="{2EA78153-9E57-472B-8182-01A6CA1E0DC7}"/>
    <dgm:cxn modelId="{821D28F4-3FFD-404E-8E8A-C1A23B1C6F7A}" srcId="{7C827C31-1912-4565-BFE1-53D69FFE2B20}" destId="{5B13BE02-DF76-4435-A3A9-DEF76E13E5BA}" srcOrd="0" destOrd="0" parTransId="{0D4829C1-7989-4A87-BD19-229084A286EF}" sibTransId="{E4252364-C54E-42D4-A87E-649B881F94D6}"/>
    <dgm:cxn modelId="{B3DCE720-743F-43ED-A0A9-3FB50F56E835}" type="presParOf" srcId="{C0702290-E5BC-47A8-ABE4-77E1D55CAB58}" destId="{1E0C9927-D88E-4DDB-A5C8-796A589BD749}" srcOrd="0" destOrd="0" presId="urn:microsoft.com/office/officeart/2005/8/layout/default"/>
    <dgm:cxn modelId="{A93D8BA0-8E3A-4255-B52F-09FE2DB26696}" type="presParOf" srcId="{C0702290-E5BC-47A8-ABE4-77E1D55CAB58}" destId="{B5A590C9-CE82-4FEB-AE56-26BA3E688566}" srcOrd="1" destOrd="0" presId="urn:microsoft.com/office/officeart/2005/8/layout/default"/>
    <dgm:cxn modelId="{304EA879-4ABF-4F7A-9543-9ED2B150A1B6}" type="presParOf" srcId="{C0702290-E5BC-47A8-ABE4-77E1D55CAB58}" destId="{9C5496CB-2518-436E-A516-0C7D55FDFE4D}" srcOrd="2" destOrd="0" presId="urn:microsoft.com/office/officeart/2005/8/layout/default"/>
    <dgm:cxn modelId="{0C8EC195-FCC7-4CC3-9A69-5CAFCA8BA67D}" type="presParOf" srcId="{C0702290-E5BC-47A8-ABE4-77E1D55CAB58}" destId="{4AC5FDBA-DFD0-4661-B4F8-FCB21E240226}" srcOrd="3" destOrd="0" presId="urn:microsoft.com/office/officeart/2005/8/layout/default"/>
    <dgm:cxn modelId="{B2348298-6DDC-4B23-875C-909ACBCA393A}" type="presParOf" srcId="{C0702290-E5BC-47A8-ABE4-77E1D55CAB58}" destId="{61107CFF-B966-4B76-AAB7-7EC3AAB43C55}" srcOrd="4" destOrd="0" presId="urn:microsoft.com/office/officeart/2005/8/layout/default"/>
    <dgm:cxn modelId="{B3A1E869-B151-4476-9694-DAD9EE54DC28}" type="presParOf" srcId="{C0702290-E5BC-47A8-ABE4-77E1D55CAB58}" destId="{51C9011C-85E9-4CEA-9324-D7A208140843}" srcOrd="5" destOrd="0" presId="urn:microsoft.com/office/officeart/2005/8/layout/default"/>
    <dgm:cxn modelId="{1CA74353-3DE4-4361-AE34-7366A9DD79D3}" type="presParOf" srcId="{C0702290-E5BC-47A8-ABE4-77E1D55CAB58}" destId="{704AF7EC-2E2B-4E22-80B8-2117423FB314}" srcOrd="6" destOrd="0" presId="urn:microsoft.com/office/officeart/2005/8/layout/default"/>
    <dgm:cxn modelId="{AFA94B5F-BE66-47EC-B3DE-444CD0A5C716}" type="presParOf" srcId="{C0702290-E5BC-47A8-ABE4-77E1D55CAB58}" destId="{EE8B31C2-0641-4A64-8152-3D35E0A4223A}" srcOrd="7" destOrd="0" presId="urn:microsoft.com/office/officeart/2005/8/layout/default"/>
    <dgm:cxn modelId="{FDB3F60C-A845-4A12-9E81-DA879D7A10A1}" type="presParOf" srcId="{C0702290-E5BC-47A8-ABE4-77E1D55CAB58}" destId="{BBE012A8-441C-4E03-A4FA-CE2AB16E63A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2E366F2-A3D3-40BC-B73D-56C843A4ADF4}"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CD21971B-331D-42C5-AEE6-6B8DD7050E7D}">
      <dgm:prSet phldrT="[Text]"/>
      <dgm:spPr/>
      <dgm:t>
        <a:bodyPr/>
        <a:lstStyle/>
        <a:p>
          <a:r>
            <a:rPr lang="en-US" dirty="0"/>
            <a:t>Step 1</a:t>
          </a:r>
        </a:p>
      </dgm:t>
    </dgm:pt>
    <dgm:pt modelId="{89EF8231-00BB-4F96-B98A-A95F0C4C6ACF}" type="parTrans" cxnId="{8960D80E-3D70-4CB7-A71C-2F3B7545E527}">
      <dgm:prSet/>
      <dgm:spPr/>
      <dgm:t>
        <a:bodyPr/>
        <a:lstStyle/>
        <a:p>
          <a:endParaRPr lang="en-US"/>
        </a:p>
      </dgm:t>
    </dgm:pt>
    <dgm:pt modelId="{B3F9E82C-3E9C-4518-8E84-1DA343465E91}" type="sibTrans" cxnId="{8960D80E-3D70-4CB7-A71C-2F3B7545E527}">
      <dgm:prSet/>
      <dgm:spPr/>
      <dgm:t>
        <a:bodyPr/>
        <a:lstStyle/>
        <a:p>
          <a:endParaRPr lang="en-US"/>
        </a:p>
      </dgm:t>
    </dgm:pt>
    <dgm:pt modelId="{905E2E1C-356E-4493-8D8C-90DD47677243}">
      <dgm:prSet phldrT="[Text]"/>
      <dgm:spPr/>
      <dgm:t>
        <a:bodyPr/>
        <a:lstStyle/>
        <a:p>
          <a:r>
            <a:rPr lang="en-US" b="1" dirty="0"/>
            <a:t>Enter Project Name</a:t>
          </a:r>
        </a:p>
      </dgm:t>
    </dgm:pt>
    <dgm:pt modelId="{9B83ACDE-CF59-4A5E-AB8B-1186200AA580}" type="parTrans" cxnId="{39AA15FD-1738-4873-AAA4-508E8E459B51}">
      <dgm:prSet/>
      <dgm:spPr/>
      <dgm:t>
        <a:bodyPr/>
        <a:lstStyle/>
        <a:p>
          <a:endParaRPr lang="en-US"/>
        </a:p>
      </dgm:t>
    </dgm:pt>
    <dgm:pt modelId="{AF20C3BA-725D-4A82-ADBF-FFB00690A6E8}" type="sibTrans" cxnId="{39AA15FD-1738-4873-AAA4-508E8E459B51}">
      <dgm:prSet/>
      <dgm:spPr/>
      <dgm:t>
        <a:bodyPr/>
        <a:lstStyle/>
        <a:p>
          <a:endParaRPr lang="en-US"/>
        </a:p>
      </dgm:t>
    </dgm:pt>
    <dgm:pt modelId="{B402D4DC-E5B2-40B7-B6A3-D5EB674EFCB1}">
      <dgm:prSet phldrT="[Text]"/>
      <dgm:spPr/>
      <dgm:t>
        <a:bodyPr/>
        <a:lstStyle/>
        <a:p>
          <a:r>
            <a:rPr lang="en-US" b="1" dirty="0"/>
            <a:t>Department Name</a:t>
          </a:r>
        </a:p>
      </dgm:t>
    </dgm:pt>
    <dgm:pt modelId="{20A60C6C-7939-4C90-B69A-02DC71C14861}" type="parTrans" cxnId="{EDB88831-D7CC-4C42-A5E8-A6BC163990F2}">
      <dgm:prSet/>
      <dgm:spPr/>
      <dgm:t>
        <a:bodyPr/>
        <a:lstStyle/>
        <a:p>
          <a:endParaRPr lang="en-US"/>
        </a:p>
      </dgm:t>
    </dgm:pt>
    <dgm:pt modelId="{5160BAA6-A961-44C3-9883-415652BFB98C}" type="sibTrans" cxnId="{EDB88831-D7CC-4C42-A5E8-A6BC163990F2}">
      <dgm:prSet/>
      <dgm:spPr/>
      <dgm:t>
        <a:bodyPr/>
        <a:lstStyle/>
        <a:p>
          <a:endParaRPr lang="en-US"/>
        </a:p>
      </dgm:t>
    </dgm:pt>
    <dgm:pt modelId="{5F777C4A-903A-4899-AFDE-6748ED29554C}">
      <dgm:prSet phldrT="[Text]"/>
      <dgm:spPr>
        <a:solidFill>
          <a:srgbClr val="FFFF00"/>
        </a:solidFill>
      </dgm:spPr>
      <dgm:t>
        <a:bodyPr/>
        <a:lstStyle/>
        <a:p>
          <a:r>
            <a:rPr lang="en-US" dirty="0">
              <a:solidFill>
                <a:schemeClr val="tx1"/>
              </a:solidFill>
            </a:rPr>
            <a:t>Important</a:t>
          </a:r>
        </a:p>
      </dgm:t>
    </dgm:pt>
    <dgm:pt modelId="{3157813A-DC0F-49C2-96B1-68AA426A7380}" type="parTrans" cxnId="{69B935BE-E0E3-46A3-85C7-90FF2DD3DEEF}">
      <dgm:prSet/>
      <dgm:spPr/>
      <dgm:t>
        <a:bodyPr/>
        <a:lstStyle/>
        <a:p>
          <a:endParaRPr lang="en-US"/>
        </a:p>
      </dgm:t>
    </dgm:pt>
    <dgm:pt modelId="{0403DE3C-9168-4A3C-960A-140031F1AF99}" type="sibTrans" cxnId="{69B935BE-E0E3-46A3-85C7-90FF2DD3DEEF}">
      <dgm:prSet/>
      <dgm:spPr/>
      <dgm:t>
        <a:bodyPr/>
        <a:lstStyle/>
        <a:p>
          <a:endParaRPr lang="en-US"/>
        </a:p>
      </dgm:t>
    </dgm:pt>
    <dgm:pt modelId="{662968F2-5863-4AEA-BA42-1E207C7E67D5}">
      <dgm:prSet phldrT="[Text]"/>
      <dgm:spPr/>
      <dgm:t>
        <a:bodyPr/>
        <a:lstStyle/>
        <a:p>
          <a:r>
            <a:rPr lang="en-US" dirty="0"/>
            <a:t>All other worksheets’ </a:t>
          </a:r>
          <a:r>
            <a:rPr lang="en-US" b="1" dirty="0"/>
            <a:t>project information (project name, project number, etc.)</a:t>
          </a:r>
          <a:r>
            <a:rPr lang="en-US" dirty="0"/>
            <a:t> populates from Step 1.</a:t>
          </a:r>
        </a:p>
      </dgm:t>
    </dgm:pt>
    <dgm:pt modelId="{3365D115-4831-4453-BEB8-3B23CACA353E}" type="parTrans" cxnId="{BE6598FE-B092-4612-8D1F-5F68B6F0FDEF}">
      <dgm:prSet/>
      <dgm:spPr/>
      <dgm:t>
        <a:bodyPr/>
        <a:lstStyle/>
        <a:p>
          <a:endParaRPr lang="en-US"/>
        </a:p>
      </dgm:t>
    </dgm:pt>
    <dgm:pt modelId="{ECF26762-B304-4519-8D4A-48EDD9C8C1AE}" type="sibTrans" cxnId="{BE6598FE-B092-4612-8D1F-5F68B6F0FDEF}">
      <dgm:prSet/>
      <dgm:spPr/>
      <dgm:t>
        <a:bodyPr/>
        <a:lstStyle/>
        <a:p>
          <a:endParaRPr lang="en-US"/>
        </a:p>
      </dgm:t>
    </dgm:pt>
    <dgm:pt modelId="{8D92AE93-05C7-4093-929F-7F1AF89536F3}">
      <dgm:prSet phldrT="[Text]"/>
      <dgm:spPr/>
      <dgm:t>
        <a:bodyPr/>
        <a:lstStyle/>
        <a:p>
          <a:r>
            <a:rPr lang="en-US" b="1" dirty="0"/>
            <a:t>Project Number</a:t>
          </a:r>
        </a:p>
      </dgm:t>
    </dgm:pt>
    <dgm:pt modelId="{8A7387B7-7F4B-4EDA-8BE4-39518736766A}" type="parTrans" cxnId="{7A251A80-7CF9-48B0-BE42-349BE350CEB2}">
      <dgm:prSet/>
      <dgm:spPr/>
      <dgm:t>
        <a:bodyPr/>
        <a:lstStyle/>
        <a:p>
          <a:endParaRPr lang="en-US"/>
        </a:p>
      </dgm:t>
    </dgm:pt>
    <dgm:pt modelId="{9B54DE65-46F8-45FB-8668-384C6CB9E6BD}" type="sibTrans" cxnId="{7A251A80-7CF9-48B0-BE42-349BE350CEB2}">
      <dgm:prSet/>
      <dgm:spPr/>
      <dgm:t>
        <a:bodyPr/>
        <a:lstStyle/>
        <a:p>
          <a:endParaRPr lang="en-US"/>
        </a:p>
      </dgm:t>
    </dgm:pt>
    <dgm:pt modelId="{B663681E-7547-4E30-86AF-45B11B93090C}">
      <dgm:prSet phldrT="[Text]"/>
      <dgm:spPr/>
      <dgm:t>
        <a:bodyPr/>
        <a:lstStyle/>
        <a:p>
          <a:r>
            <a:rPr lang="en-US" b="1" dirty="0"/>
            <a:t>Date (This is helpful for versioning purposes)</a:t>
          </a:r>
        </a:p>
      </dgm:t>
    </dgm:pt>
    <dgm:pt modelId="{623314BB-F882-4D1D-BECA-3FBEB6F65376}" type="parTrans" cxnId="{84DEC598-E47D-497B-9E86-2923258EDDDE}">
      <dgm:prSet/>
      <dgm:spPr/>
      <dgm:t>
        <a:bodyPr/>
        <a:lstStyle/>
        <a:p>
          <a:endParaRPr lang="en-US"/>
        </a:p>
      </dgm:t>
    </dgm:pt>
    <dgm:pt modelId="{53C6ACD5-C2F3-4D81-9504-7DCA2B5F8401}" type="sibTrans" cxnId="{84DEC598-E47D-497B-9E86-2923258EDDDE}">
      <dgm:prSet/>
      <dgm:spPr/>
      <dgm:t>
        <a:bodyPr/>
        <a:lstStyle/>
        <a:p>
          <a:endParaRPr lang="en-US"/>
        </a:p>
      </dgm:t>
    </dgm:pt>
    <dgm:pt modelId="{899CA3B0-0353-4F9A-9F63-E91C06E2F2BD}">
      <dgm:prSet phldrT="[Text]"/>
      <dgm:spPr/>
      <dgm:t>
        <a:bodyPr/>
        <a:lstStyle/>
        <a:p>
          <a:r>
            <a:rPr lang="en-US" dirty="0"/>
            <a:t>Executive Summary data </a:t>
          </a:r>
          <a:r>
            <a:rPr lang="en-US" b="1" dirty="0"/>
            <a:t>automatically populates </a:t>
          </a:r>
          <a:r>
            <a:rPr lang="en-US" dirty="0"/>
            <a:t>as data is entered in the Alt -1 Project &amp; Alt 1 -Future Ops.</a:t>
          </a:r>
        </a:p>
      </dgm:t>
    </dgm:pt>
    <dgm:pt modelId="{62DD8D07-DFAF-403F-9771-E9ADA0BD82E0}" type="parTrans" cxnId="{F97E28D5-C7EA-401F-A6E3-C95FCDD8A837}">
      <dgm:prSet/>
      <dgm:spPr/>
      <dgm:t>
        <a:bodyPr/>
        <a:lstStyle/>
        <a:p>
          <a:endParaRPr lang="en-US"/>
        </a:p>
      </dgm:t>
    </dgm:pt>
    <dgm:pt modelId="{2A8AF243-B382-4936-8842-DC72F6025575}" type="sibTrans" cxnId="{F97E28D5-C7EA-401F-A6E3-C95FCDD8A837}">
      <dgm:prSet/>
      <dgm:spPr/>
      <dgm:t>
        <a:bodyPr/>
        <a:lstStyle/>
        <a:p>
          <a:endParaRPr lang="en-US"/>
        </a:p>
      </dgm:t>
    </dgm:pt>
    <dgm:pt modelId="{486C4CD6-2B7B-4317-BB42-DB183580CE92}" type="pres">
      <dgm:prSet presAssocID="{B2E366F2-A3D3-40BC-B73D-56C843A4ADF4}" presName="linearFlow" presStyleCnt="0">
        <dgm:presLayoutVars>
          <dgm:dir/>
          <dgm:animLvl val="lvl"/>
          <dgm:resizeHandles val="exact"/>
        </dgm:presLayoutVars>
      </dgm:prSet>
      <dgm:spPr/>
    </dgm:pt>
    <dgm:pt modelId="{A0D09F7B-8244-41AB-98AF-B71A6B7F75DF}" type="pres">
      <dgm:prSet presAssocID="{CD21971B-331D-42C5-AEE6-6B8DD7050E7D}" presName="composite" presStyleCnt="0"/>
      <dgm:spPr/>
    </dgm:pt>
    <dgm:pt modelId="{46B5D37D-6EDD-4BDC-8E5C-F2295846AED9}" type="pres">
      <dgm:prSet presAssocID="{CD21971B-331D-42C5-AEE6-6B8DD7050E7D}" presName="parentText" presStyleLbl="alignNode1" presStyleIdx="0" presStyleCnt="2">
        <dgm:presLayoutVars>
          <dgm:chMax val="1"/>
          <dgm:bulletEnabled val="1"/>
        </dgm:presLayoutVars>
      </dgm:prSet>
      <dgm:spPr/>
    </dgm:pt>
    <dgm:pt modelId="{95EE3058-5F97-4F2B-8D4E-167D8D369309}" type="pres">
      <dgm:prSet presAssocID="{CD21971B-331D-42C5-AEE6-6B8DD7050E7D}" presName="descendantText" presStyleLbl="alignAcc1" presStyleIdx="0" presStyleCnt="2" custLinFactNeighborX="-102" custLinFactNeighborY="-1093">
        <dgm:presLayoutVars>
          <dgm:bulletEnabled val="1"/>
        </dgm:presLayoutVars>
      </dgm:prSet>
      <dgm:spPr/>
    </dgm:pt>
    <dgm:pt modelId="{03586C3D-75F6-4A24-BB4A-26078D3293CB}" type="pres">
      <dgm:prSet presAssocID="{B3F9E82C-3E9C-4518-8E84-1DA343465E91}" presName="sp" presStyleCnt="0"/>
      <dgm:spPr/>
    </dgm:pt>
    <dgm:pt modelId="{AFD8EDA3-66E6-4482-8168-501DBC284546}" type="pres">
      <dgm:prSet presAssocID="{5F777C4A-903A-4899-AFDE-6748ED29554C}" presName="composite" presStyleCnt="0"/>
      <dgm:spPr/>
    </dgm:pt>
    <dgm:pt modelId="{C71652B1-66E7-4CAF-8736-71524052DA72}" type="pres">
      <dgm:prSet presAssocID="{5F777C4A-903A-4899-AFDE-6748ED29554C}" presName="parentText" presStyleLbl="alignNode1" presStyleIdx="1" presStyleCnt="2">
        <dgm:presLayoutVars>
          <dgm:chMax val="1"/>
          <dgm:bulletEnabled val="1"/>
        </dgm:presLayoutVars>
      </dgm:prSet>
      <dgm:spPr/>
    </dgm:pt>
    <dgm:pt modelId="{989A61B6-9664-4CD9-AEAC-C112440F802E}" type="pres">
      <dgm:prSet presAssocID="{5F777C4A-903A-4899-AFDE-6748ED29554C}" presName="descendantText" presStyleLbl="alignAcc1" presStyleIdx="1" presStyleCnt="2">
        <dgm:presLayoutVars>
          <dgm:bulletEnabled val="1"/>
        </dgm:presLayoutVars>
      </dgm:prSet>
      <dgm:spPr/>
    </dgm:pt>
  </dgm:ptLst>
  <dgm:cxnLst>
    <dgm:cxn modelId="{8960D80E-3D70-4CB7-A71C-2F3B7545E527}" srcId="{B2E366F2-A3D3-40BC-B73D-56C843A4ADF4}" destId="{CD21971B-331D-42C5-AEE6-6B8DD7050E7D}" srcOrd="0" destOrd="0" parTransId="{89EF8231-00BB-4F96-B98A-A95F0C4C6ACF}" sibTransId="{B3F9E82C-3E9C-4518-8E84-1DA343465E91}"/>
    <dgm:cxn modelId="{87CEBE21-2ACD-4E82-9BC5-DB33633342A8}" type="presOf" srcId="{CD21971B-331D-42C5-AEE6-6B8DD7050E7D}" destId="{46B5D37D-6EDD-4BDC-8E5C-F2295846AED9}" srcOrd="0" destOrd="0" presId="urn:microsoft.com/office/officeart/2005/8/layout/chevron2"/>
    <dgm:cxn modelId="{0D66E730-D09E-4B98-8BA4-C4FA22215E24}" type="presOf" srcId="{905E2E1C-356E-4493-8D8C-90DD47677243}" destId="{95EE3058-5F97-4F2B-8D4E-167D8D369309}" srcOrd="0" destOrd="0" presId="urn:microsoft.com/office/officeart/2005/8/layout/chevron2"/>
    <dgm:cxn modelId="{EDB88831-D7CC-4C42-A5E8-A6BC163990F2}" srcId="{CD21971B-331D-42C5-AEE6-6B8DD7050E7D}" destId="{B402D4DC-E5B2-40B7-B6A3-D5EB674EFCB1}" srcOrd="1" destOrd="0" parTransId="{20A60C6C-7939-4C90-B69A-02DC71C14861}" sibTransId="{5160BAA6-A961-44C3-9883-415652BFB98C}"/>
    <dgm:cxn modelId="{5D546052-3D0D-478A-A245-56731A4E122A}" type="presOf" srcId="{B2E366F2-A3D3-40BC-B73D-56C843A4ADF4}" destId="{486C4CD6-2B7B-4317-BB42-DB183580CE92}" srcOrd="0" destOrd="0" presId="urn:microsoft.com/office/officeart/2005/8/layout/chevron2"/>
    <dgm:cxn modelId="{70543057-1C53-46A9-9BA5-8085FDAEEF59}" type="presOf" srcId="{899CA3B0-0353-4F9A-9F63-E91C06E2F2BD}" destId="{989A61B6-9664-4CD9-AEAC-C112440F802E}" srcOrd="0" destOrd="1" presId="urn:microsoft.com/office/officeart/2005/8/layout/chevron2"/>
    <dgm:cxn modelId="{7A251A80-7CF9-48B0-BE42-349BE350CEB2}" srcId="{CD21971B-331D-42C5-AEE6-6B8DD7050E7D}" destId="{8D92AE93-05C7-4093-929F-7F1AF89536F3}" srcOrd="2" destOrd="0" parTransId="{8A7387B7-7F4B-4EDA-8BE4-39518736766A}" sibTransId="{9B54DE65-46F8-45FB-8668-384C6CB9E6BD}"/>
    <dgm:cxn modelId="{306E0983-6CA5-4495-99E2-BE55C9D35EC4}" type="presOf" srcId="{B402D4DC-E5B2-40B7-B6A3-D5EB674EFCB1}" destId="{95EE3058-5F97-4F2B-8D4E-167D8D369309}" srcOrd="0" destOrd="1" presId="urn:microsoft.com/office/officeart/2005/8/layout/chevron2"/>
    <dgm:cxn modelId="{1081E58F-04AB-4EE0-8401-9ADC78977FEB}" type="presOf" srcId="{B663681E-7547-4E30-86AF-45B11B93090C}" destId="{95EE3058-5F97-4F2B-8D4E-167D8D369309}" srcOrd="0" destOrd="3" presId="urn:microsoft.com/office/officeart/2005/8/layout/chevron2"/>
    <dgm:cxn modelId="{84DEC598-E47D-497B-9E86-2923258EDDDE}" srcId="{CD21971B-331D-42C5-AEE6-6B8DD7050E7D}" destId="{B663681E-7547-4E30-86AF-45B11B93090C}" srcOrd="3" destOrd="0" parTransId="{623314BB-F882-4D1D-BECA-3FBEB6F65376}" sibTransId="{53C6ACD5-C2F3-4D81-9504-7DCA2B5F8401}"/>
    <dgm:cxn modelId="{69B935BE-E0E3-46A3-85C7-90FF2DD3DEEF}" srcId="{B2E366F2-A3D3-40BC-B73D-56C843A4ADF4}" destId="{5F777C4A-903A-4899-AFDE-6748ED29554C}" srcOrd="1" destOrd="0" parTransId="{3157813A-DC0F-49C2-96B1-68AA426A7380}" sibTransId="{0403DE3C-9168-4A3C-960A-140031F1AF99}"/>
    <dgm:cxn modelId="{BD270FCB-9659-4F8A-A22C-4D5F5E1A9243}" type="presOf" srcId="{8D92AE93-05C7-4093-929F-7F1AF89536F3}" destId="{95EE3058-5F97-4F2B-8D4E-167D8D369309}" srcOrd="0" destOrd="2" presId="urn:microsoft.com/office/officeart/2005/8/layout/chevron2"/>
    <dgm:cxn modelId="{0A4919CE-58B9-47F1-BFE0-C4103025C883}" type="presOf" srcId="{5F777C4A-903A-4899-AFDE-6748ED29554C}" destId="{C71652B1-66E7-4CAF-8736-71524052DA72}" srcOrd="0" destOrd="0" presId="urn:microsoft.com/office/officeart/2005/8/layout/chevron2"/>
    <dgm:cxn modelId="{4D5561CE-1550-4A18-B64D-047C6707E8CE}" type="presOf" srcId="{662968F2-5863-4AEA-BA42-1E207C7E67D5}" destId="{989A61B6-9664-4CD9-AEAC-C112440F802E}" srcOrd="0" destOrd="0" presId="urn:microsoft.com/office/officeart/2005/8/layout/chevron2"/>
    <dgm:cxn modelId="{F97E28D5-C7EA-401F-A6E3-C95FCDD8A837}" srcId="{5F777C4A-903A-4899-AFDE-6748ED29554C}" destId="{899CA3B0-0353-4F9A-9F63-E91C06E2F2BD}" srcOrd="1" destOrd="0" parTransId="{62DD8D07-DFAF-403F-9771-E9ADA0BD82E0}" sibTransId="{2A8AF243-B382-4936-8842-DC72F6025575}"/>
    <dgm:cxn modelId="{39AA15FD-1738-4873-AAA4-508E8E459B51}" srcId="{CD21971B-331D-42C5-AEE6-6B8DD7050E7D}" destId="{905E2E1C-356E-4493-8D8C-90DD47677243}" srcOrd="0" destOrd="0" parTransId="{9B83ACDE-CF59-4A5E-AB8B-1186200AA580}" sibTransId="{AF20C3BA-725D-4A82-ADBF-FFB00690A6E8}"/>
    <dgm:cxn modelId="{BE6598FE-B092-4612-8D1F-5F68B6F0FDEF}" srcId="{5F777C4A-903A-4899-AFDE-6748ED29554C}" destId="{662968F2-5863-4AEA-BA42-1E207C7E67D5}" srcOrd="0" destOrd="0" parTransId="{3365D115-4831-4453-BEB8-3B23CACA353E}" sibTransId="{ECF26762-B304-4519-8D4A-48EDD9C8C1AE}"/>
    <dgm:cxn modelId="{7946BC7D-39EB-4447-BF71-744205FEADAA}" type="presParOf" srcId="{486C4CD6-2B7B-4317-BB42-DB183580CE92}" destId="{A0D09F7B-8244-41AB-98AF-B71A6B7F75DF}" srcOrd="0" destOrd="0" presId="urn:microsoft.com/office/officeart/2005/8/layout/chevron2"/>
    <dgm:cxn modelId="{D3FE29AE-BD4B-4EDD-8BF1-84445D303B65}" type="presParOf" srcId="{A0D09F7B-8244-41AB-98AF-B71A6B7F75DF}" destId="{46B5D37D-6EDD-4BDC-8E5C-F2295846AED9}" srcOrd="0" destOrd="0" presId="urn:microsoft.com/office/officeart/2005/8/layout/chevron2"/>
    <dgm:cxn modelId="{CFCFCF80-F9D1-48B1-BF32-322D8DA5E879}" type="presParOf" srcId="{A0D09F7B-8244-41AB-98AF-B71A6B7F75DF}" destId="{95EE3058-5F97-4F2B-8D4E-167D8D369309}" srcOrd="1" destOrd="0" presId="urn:microsoft.com/office/officeart/2005/8/layout/chevron2"/>
    <dgm:cxn modelId="{EDB56BC3-7F70-473D-9E2C-53B6EF428489}" type="presParOf" srcId="{486C4CD6-2B7B-4317-BB42-DB183580CE92}" destId="{03586C3D-75F6-4A24-BB4A-26078D3293CB}" srcOrd="1" destOrd="0" presId="urn:microsoft.com/office/officeart/2005/8/layout/chevron2"/>
    <dgm:cxn modelId="{CB859C69-12C3-4A58-BE42-6DEDDA6E8BEB}" type="presParOf" srcId="{486C4CD6-2B7B-4317-BB42-DB183580CE92}" destId="{AFD8EDA3-66E6-4482-8168-501DBC284546}" srcOrd="2" destOrd="0" presId="urn:microsoft.com/office/officeart/2005/8/layout/chevron2"/>
    <dgm:cxn modelId="{D40A9E14-004D-48CD-8BE1-7F7DD2612F1F}" type="presParOf" srcId="{AFD8EDA3-66E6-4482-8168-501DBC284546}" destId="{C71652B1-66E7-4CAF-8736-71524052DA72}" srcOrd="0" destOrd="0" presId="urn:microsoft.com/office/officeart/2005/8/layout/chevron2"/>
    <dgm:cxn modelId="{15A9FE10-1130-4EFA-AFD0-D644A1E370D5}" type="presParOf" srcId="{AFD8EDA3-66E6-4482-8168-501DBC284546}" destId="{989A61B6-9664-4CD9-AEAC-C112440F802E}"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C827C31-1912-4565-BFE1-53D69FFE2B2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D80FF00-BF55-4302-A2E1-E48F415358DC}">
      <dgm:prSet phldrT="[Text]"/>
      <dgm:spPr>
        <a:solidFill>
          <a:schemeClr val="accent5">
            <a:lumMod val="75000"/>
          </a:schemeClr>
        </a:solidFill>
      </dgm:spPr>
      <dgm:t>
        <a:bodyPr/>
        <a:lstStyle/>
        <a:p>
          <a:r>
            <a:rPr lang="en-US" dirty="0"/>
            <a:t>FAWs Hands-On:  Current Operations Worksheet</a:t>
          </a:r>
        </a:p>
      </dgm:t>
    </dgm:pt>
    <dgm:pt modelId="{20B0FD51-5550-4E29-80FC-D83ED33B0DA7}" type="parTrans" cxnId="{5C96AA86-043F-4A15-AC7F-22EE2F01EAF3}">
      <dgm:prSet/>
      <dgm:spPr/>
      <dgm:t>
        <a:bodyPr/>
        <a:lstStyle/>
        <a:p>
          <a:endParaRPr lang="en-US"/>
        </a:p>
      </dgm:t>
    </dgm:pt>
    <dgm:pt modelId="{A6CDD1DA-D527-4575-9EE2-CE551CC14C9B}" type="sibTrans" cxnId="{5C96AA86-043F-4A15-AC7F-22EE2F01EAF3}">
      <dgm:prSet/>
      <dgm:spPr/>
      <dgm:t>
        <a:bodyPr/>
        <a:lstStyle/>
        <a:p>
          <a:endParaRPr lang="en-US"/>
        </a:p>
      </dgm:t>
    </dgm:pt>
    <dgm:pt modelId="{C0702290-E5BC-47A8-ABE4-77E1D55CAB58}" type="pres">
      <dgm:prSet presAssocID="{7C827C31-1912-4565-BFE1-53D69FFE2B20}" presName="diagram" presStyleCnt="0">
        <dgm:presLayoutVars>
          <dgm:dir/>
          <dgm:resizeHandles val="exact"/>
        </dgm:presLayoutVars>
      </dgm:prSet>
      <dgm:spPr/>
    </dgm:pt>
    <dgm:pt modelId="{61107CFF-B966-4B76-AAB7-7EC3AAB43C55}" type="pres">
      <dgm:prSet presAssocID="{4D80FF00-BF55-4302-A2E1-E48F415358DC}" presName="node" presStyleLbl="node1" presStyleIdx="0" presStyleCnt="1" custLinFactNeighborX="258" custLinFactNeighborY="0">
        <dgm:presLayoutVars>
          <dgm:bulletEnabled val="1"/>
        </dgm:presLayoutVars>
      </dgm:prSet>
      <dgm:spPr/>
    </dgm:pt>
  </dgm:ptLst>
  <dgm:cxnLst>
    <dgm:cxn modelId="{09970D1A-4A24-4660-8212-CE1A2593E1A9}" type="presOf" srcId="{7C827C31-1912-4565-BFE1-53D69FFE2B20}" destId="{C0702290-E5BC-47A8-ABE4-77E1D55CAB58}" srcOrd="0" destOrd="0" presId="urn:microsoft.com/office/officeart/2005/8/layout/default"/>
    <dgm:cxn modelId="{5C96AA86-043F-4A15-AC7F-22EE2F01EAF3}" srcId="{7C827C31-1912-4565-BFE1-53D69FFE2B20}" destId="{4D80FF00-BF55-4302-A2E1-E48F415358DC}" srcOrd="0" destOrd="0" parTransId="{20B0FD51-5550-4E29-80FC-D83ED33B0DA7}" sibTransId="{A6CDD1DA-D527-4575-9EE2-CE551CC14C9B}"/>
    <dgm:cxn modelId="{F0E0A1B3-BA3B-4EA6-85EF-272A9C261407}" type="presOf" srcId="{4D80FF00-BF55-4302-A2E1-E48F415358DC}" destId="{61107CFF-B966-4B76-AAB7-7EC3AAB43C55}" srcOrd="0" destOrd="0" presId="urn:microsoft.com/office/officeart/2005/8/layout/default"/>
    <dgm:cxn modelId="{B2348298-6DDC-4B23-875C-909ACBCA393A}" type="presParOf" srcId="{C0702290-E5BC-47A8-ABE4-77E1D55CAB58}" destId="{61107CFF-B966-4B76-AAB7-7EC3AAB43C55}"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C827C31-1912-4565-BFE1-53D69FFE2B2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D80FF00-BF55-4302-A2E1-E48F415358DC}">
      <dgm:prSet phldrT="[Text]"/>
      <dgm:spPr>
        <a:solidFill>
          <a:schemeClr val="accent5">
            <a:lumMod val="75000"/>
          </a:schemeClr>
        </a:solidFill>
      </dgm:spPr>
      <dgm:t>
        <a:bodyPr/>
        <a:lstStyle/>
        <a:p>
          <a:r>
            <a:rPr lang="en-US" dirty="0"/>
            <a:t>FAWS Training Exercise 1:  </a:t>
          </a:r>
        </a:p>
        <a:p>
          <a:r>
            <a:rPr lang="en-US" dirty="0"/>
            <a:t>Current Operations</a:t>
          </a:r>
        </a:p>
      </dgm:t>
    </dgm:pt>
    <dgm:pt modelId="{20B0FD51-5550-4E29-80FC-D83ED33B0DA7}" type="parTrans" cxnId="{5C96AA86-043F-4A15-AC7F-22EE2F01EAF3}">
      <dgm:prSet/>
      <dgm:spPr/>
      <dgm:t>
        <a:bodyPr/>
        <a:lstStyle/>
        <a:p>
          <a:endParaRPr lang="en-US"/>
        </a:p>
      </dgm:t>
    </dgm:pt>
    <dgm:pt modelId="{A6CDD1DA-D527-4575-9EE2-CE551CC14C9B}" type="sibTrans" cxnId="{5C96AA86-043F-4A15-AC7F-22EE2F01EAF3}">
      <dgm:prSet/>
      <dgm:spPr/>
      <dgm:t>
        <a:bodyPr/>
        <a:lstStyle/>
        <a:p>
          <a:endParaRPr lang="en-US"/>
        </a:p>
      </dgm:t>
    </dgm:pt>
    <dgm:pt modelId="{C0702290-E5BC-47A8-ABE4-77E1D55CAB58}" type="pres">
      <dgm:prSet presAssocID="{7C827C31-1912-4565-BFE1-53D69FFE2B20}" presName="diagram" presStyleCnt="0">
        <dgm:presLayoutVars>
          <dgm:dir/>
          <dgm:resizeHandles val="exact"/>
        </dgm:presLayoutVars>
      </dgm:prSet>
      <dgm:spPr/>
    </dgm:pt>
    <dgm:pt modelId="{61107CFF-B966-4B76-AAB7-7EC3AAB43C55}" type="pres">
      <dgm:prSet presAssocID="{4D80FF00-BF55-4302-A2E1-E48F415358DC}" presName="node" presStyleLbl="node1" presStyleIdx="0" presStyleCnt="1" custLinFactNeighborX="258" custLinFactNeighborY="0">
        <dgm:presLayoutVars>
          <dgm:bulletEnabled val="1"/>
        </dgm:presLayoutVars>
      </dgm:prSet>
      <dgm:spPr/>
    </dgm:pt>
  </dgm:ptLst>
  <dgm:cxnLst>
    <dgm:cxn modelId="{09970D1A-4A24-4660-8212-CE1A2593E1A9}" type="presOf" srcId="{7C827C31-1912-4565-BFE1-53D69FFE2B20}" destId="{C0702290-E5BC-47A8-ABE4-77E1D55CAB58}" srcOrd="0" destOrd="0" presId="urn:microsoft.com/office/officeart/2005/8/layout/default"/>
    <dgm:cxn modelId="{5C96AA86-043F-4A15-AC7F-22EE2F01EAF3}" srcId="{7C827C31-1912-4565-BFE1-53D69FFE2B20}" destId="{4D80FF00-BF55-4302-A2E1-E48F415358DC}" srcOrd="0" destOrd="0" parTransId="{20B0FD51-5550-4E29-80FC-D83ED33B0DA7}" sibTransId="{A6CDD1DA-D527-4575-9EE2-CE551CC14C9B}"/>
    <dgm:cxn modelId="{F0E0A1B3-BA3B-4EA6-85EF-272A9C261407}" type="presOf" srcId="{4D80FF00-BF55-4302-A2E1-E48F415358DC}" destId="{61107CFF-B966-4B76-AAB7-7EC3AAB43C55}" srcOrd="0" destOrd="0" presId="urn:microsoft.com/office/officeart/2005/8/layout/default"/>
    <dgm:cxn modelId="{B2348298-6DDC-4B23-875C-909ACBCA393A}" type="presParOf" srcId="{C0702290-E5BC-47A8-ABE4-77E1D55CAB58}" destId="{61107CFF-B966-4B76-AAB7-7EC3AAB43C55}"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C827C31-1912-4565-BFE1-53D69FFE2B2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D80FF00-BF55-4302-A2E1-E48F415358DC}">
      <dgm:prSet phldrT="[Text]"/>
      <dgm:spPr>
        <a:solidFill>
          <a:schemeClr val="accent5">
            <a:lumMod val="75000"/>
          </a:schemeClr>
        </a:solidFill>
      </dgm:spPr>
      <dgm:t>
        <a:bodyPr/>
        <a:lstStyle/>
        <a:p>
          <a:r>
            <a:rPr lang="en-US" dirty="0"/>
            <a:t>FAWs Hands-On: Planning/Project Costs</a:t>
          </a:r>
        </a:p>
      </dgm:t>
    </dgm:pt>
    <dgm:pt modelId="{20B0FD51-5550-4E29-80FC-D83ED33B0DA7}" type="parTrans" cxnId="{5C96AA86-043F-4A15-AC7F-22EE2F01EAF3}">
      <dgm:prSet/>
      <dgm:spPr/>
      <dgm:t>
        <a:bodyPr/>
        <a:lstStyle/>
        <a:p>
          <a:endParaRPr lang="en-US"/>
        </a:p>
      </dgm:t>
    </dgm:pt>
    <dgm:pt modelId="{A6CDD1DA-D527-4575-9EE2-CE551CC14C9B}" type="sibTrans" cxnId="{5C96AA86-043F-4A15-AC7F-22EE2F01EAF3}">
      <dgm:prSet/>
      <dgm:spPr/>
      <dgm:t>
        <a:bodyPr/>
        <a:lstStyle/>
        <a:p>
          <a:endParaRPr lang="en-US"/>
        </a:p>
      </dgm:t>
    </dgm:pt>
    <dgm:pt modelId="{C0702290-E5BC-47A8-ABE4-77E1D55CAB58}" type="pres">
      <dgm:prSet presAssocID="{7C827C31-1912-4565-BFE1-53D69FFE2B20}" presName="diagram" presStyleCnt="0">
        <dgm:presLayoutVars>
          <dgm:dir/>
          <dgm:resizeHandles val="exact"/>
        </dgm:presLayoutVars>
      </dgm:prSet>
      <dgm:spPr/>
    </dgm:pt>
    <dgm:pt modelId="{61107CFF-B966-4B76-AAB7-7EC3AAB43C55}" type="pres">
      <dgm:prSet presAssocID="{4D80FF00-BF55-4302-A2E1-E48F415358DC}" presName="node" presStyleLbl="node1" presStyleIdx="0" presStyleCnt="1" custLinFactNeighborX="258" custLinFactNeighborY="0">
        <dgm:presLayoutVars>
          <dgm:bulletEnabled val="1"/>
        </dgm:presLayoutVars>
      </dgm:prSet>
      <dgm:spPr/>
    </dgm:pt>
  </dgm:ptLst>
  <dgm:cxnLst>
    <dgm:cxn modelId="{09970D1A-4A24-4660-8212-CE1A2593E1A9}" type="presOf" srcId="{7C827C31-1912-4565-BFE1-53D69FFE2B20}" destId="{C0702290-E5BC-47A8-ABE4-77E1D55CAB58}" srcOrd="0" destOrd="0" presId="urn:microsoft.com/office/officeart/2005/8/layout/default"/>
    <dgm:cxn modelId="{5C96AA86-043F-4A15-AC7F-22EE2F01EAF3}" srcId="{7C827C31-1912-4565-BFE1-53D69FFE2B20}" destId="{4D80FF00-BF55-4302-A2E1-E48F415358DC}" srcOrd="0" destOrd="0" parTransId="{20B0FD51-5550-4E29-80FC-D83ED33B0DA7}" sibTransId="{A6CDD1DA-D527-4575-9EE2-CE551CC14C9B}"/>
    <dgm:cxn modelId="{F0E0A1B3-BA3B-4EA6-85EF-272A9C261407}" type="presOf" srcId="{4D80FF00-BF55-4302-A2E1-E48F415358DC}" destId="{61107CFF-B966-4B76-AAB7-7EC3AAB43C55}" srcOrd="0" destOrd="0" presId="urn:microsoft.com/office/officeart/2005/8/layout/default"/>
    <dgm:cxn modelId="{B2348298-6DDC-4B23-875C-909ACBCA393A}" type="presParOf" srcId="{C0702290-E5BC-47A8-ABE4-77E1D55CAB58}" destId="{61107CFF-B966-4B76-AAB7-7EC3AAB43C55}"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C827C31-1912-4565-BFE1-53D69FFE2B2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D80FF00-BF55-4302-A2E1-E48F415358DC}">
      <dgm:prSet phldrT="[Text]"/>
      <dgm:spPr>
        <a:solidFill>
          <a:schemeClr val="accent5">
            <a:lumMod val="75000"/>
          </a:schemeClr>
        </a:solidFill>
      </dgm:spPr>
      <dgm:t>
        <a:bodyPr/>
        <a:lstStyle/>
        <a:p>
          <a:r>
            <a:rPr lang="en-US" dirty="0"/>
            <a:t>FAWS Training Exercise 2:</a:t>
          </a:r>
        </a:p>
        <a:p>
          <a:r>
            <a:rPr lang="en-US" dirty="0"/>
            <a:t>Planning &amp; Project Costs</a:t>
          </a:r>
        </a:p>
      </dgm:t>
    </dgm:pt>
    <dgm:pt modelId="{20B0FD51-5550-4E29-80FC-D83ED33B0DA7}" type="parTrans" cxnId="{5C96AA86-043F-4A15-AC7F-22EE2F01EAF3}">
      <dgm:prSet/>
      <dgm:spPr/>
      <dgm:t>
        <a:bodyPr/>
        <a:lstStyle/>
        <a:p>
          <a:endParaRPr lang="en-US"/>
        </a:p>
      </dgm:t>
    </dgm:pt>
    <dgm:pt modelId="{A6CDD1DA-D527-4575-9EE2-CE551CC14C9B}" type="sibTrans" cxnId="{5C96AA86-043F-4A15-AC7F-22EE2F01EAF3}">
      <dgm:prSet/>
      <dgm:spPr/>
      <dgm:t>
        <a:bodyPr/>
        <a:lstStyle/>
        <a:p>
          <a:endParaRPr lang="en-US"/>
        </a:p>
      </dgm:t>
    </dgm:pt>
    <dgm:pt modelId="{C0702290-E5BC-47A8-ABE4-77E1D55CAB58}" type="pres">
      <dgm:prSet presAssocID="{7C827C31-1912-4565-BFE1-53D69FFE2B20}" presName="diagram" presStyleCnt="0">
        <dgm:presLayoutVars>
          <dgm:dir/>
          <dgm:resizeHandles val="exact"/>
        </dgm:presLayoutVars>
      </dgm:prSet>
      <dgm:spPr/>
    </dgm:pt>
    <dgm:pt modelId="{61107CFF-B966-4B76-AAB7-7EC3AAB43C55}" type="pres">
      <dgm:prSet presAssocID="{4D80FF00-BF55-4302-A2E1-E48F415358DC}" presName="node" presStyleLbl="node1" presStyleIdx="0" presStyleCnt="1" custLinFactNeighborX="258" custLinFactNeighborY="0">
        <dgm:presLayoutVars>
          <dgm:bulletEnabled val="1"/>
        </dgm:presLayoutVars>
      </dgm:prSet>
      <dgm:spPr/>
    </dgm:pt>
  </dgm:ptLst>
  <dgm:cxnLst>
    <dgm:cxn modelId="{09970D1A-4A24-4660-8212-CE1A2593E1A9}" type="presOf" srcId="{7C827C31-1912-4565-BFE1-53D69FFE2B20}" destId="{C0702290-E5BC-47A8-ABE4-77E1D55CAB58}" srcOrd="0" destOrd="0" presId="urn:microsoft.com/office/officeart/2005/8/layout/default"/>
    <dgm:cxn modelId="{5C96AA86-043F-4A15-AC7F-22EE2F01EAF3}" srcId="{7C827C31-1912-4565-BFE1-53D69FFE2B20}" destId="{4D80FF00-BF55-4302-A2E1-E48F415358DC}" srcOrd="0" destOrd="0" parTransId="{20B0FD51-5550-4E29-80FC-D83ED33B0DA7}" sibTransId="{A6CDD1DA-D527-4575-9EE2-CE551CC14C9B}"/>
    <dgm:cxn modelId="{F0E0A1B3-BA3B-4EA6-85EF-272A9C261407}" type="presOf" srcId="{4D80FF00-BF55-4302-A2E1-E48F415358DC}" destId="{61107CFF-B966-4B76-AAB7-7EC3AAB43C55}" srcOrd="0" destOrd="0" presId="urn:microsoft.com/office/officeart/2005/8/layout/default"/>
    <dgm:cxn modelId="{B2348298-6DDC-4B23-875C-909ACBCA393A}" type="presParOf" srcId="{C0702290-E5BC-47A8-ABE4-77E1D55CAB58}" destId="{61107CFF-B966-4B76-AAB7-7EC3AAB43C55}"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C827C31-1912-4565-BFE1-53D69FFE2B2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D80FF00-BF55-4302-A2E1-E48F415358DC}">
      <dgm:prSet phldrT="[Text]"/>
      <dgm:spPr>
        <a:solidFill>
          <a:schemeClr val="accent5">
            <a:lumMod val="75000"/>
          </a:schemeClr>
        </a:solidFill>
      </dgm:spPr>
      <dgm:t>
        <a:bodyPr/>
        <a:lstStyle/>
        <a:p>
          <a:r>
            <a:rPr lang="en-US" dirty="0"/>
            <a:t>FAWs Hands-On:</a:t>
          </a:r>
        </a:p>
        <a:p>
          <a:r>
            <a:rPr lang="en-US" dirty="0"/>
            <a:t>Future Operations</a:t>
          </a:r>
        </a:p>
      </dgm:t>
    </dgm:pt>
    <dgm:pt modelId="{20B0FD51-5550-4E29-80FC-D83ED33B0DA7}" type="parTrans" cxnId="{5C96AA86-043F-4A15-AC7F-22EE2F01EAF3}">
      <dgm:prSet/>
      <dgm:spPr/>
      <dgm:t>
        <a:bodyPr/>
        <a:lstStyle/>
        <a:p>
          <a:endParaRPr lang="en-US"/>
        </a:p>
      </dgm:t>
    </dgm:pt>
    <dgm:pt modelId="{A6CDD1DA-D527-4575-9EE2-CE551CC14C9B}" type="sibTrans" cxnId="{5C96AA86-043F-4A15-AC7F-22EE2F01EAF3}">
      <dgm:prSet/>
      <dgm:spPr/>
      <dgm:t>
        <a:bodyPr/>
        <a:lstStyle/>
        <a:p>
          <a:endParaRPr lang="en-US"/>
        </a:p>
      </dgm:t>
    </dgm:pt>
    <dgm:pt modelId="{C0702290-E5BC-47A8-ABE4-77E1D55CAB58}" type="pres">
      <dgm:prSet presAssocID="{7C827C31-1912-4565-BFE1-53D69FFE2B20}" presName="diagram" presStyleCnt="0">
        <dgm:presLayoutVars>
          <dgm:dir/>
          <dgm:resizeHandles val="exact"/>
        </dgm:presLayoutVars>
      </dgm:prSet>
      <dgm:spPr/>
    </dgm:pt>
    <dgm:pt modelId="{61107CFF-B966-4B76-AAB7-7EC3AAB43C55}" type="pres">
      <dgm:prSet presAssocID="{4D80FF00-BF55-4302-A2E1-E48F415358DC}" presName="node" presStyleLbl="node1" presStyleIdx="0" presStyleCnt="1" custLinFactNeighborX="258" custLinFactNeighborY="0">
        <dgm:presLayoutVars>
          <dgm:bulletEnabled val="1"/>
        </dgm:presLayoutVars>
      </dgm:prSet>
      <dgm:spPr/>
    </dgm:pt>
  </dgm:ptLst>
  <dgm:cxnLst>
    <dgm:cxn modelId="{09970D1A-4A24-4660-8212-CE1A2593E1A9}" type="presOf" srcId="{7C827C31-1912-4565-BFE1-53D69FFE2B20}" destId="{C0702290-E5BC-47A8-ABE4-77E1D55CAB58}" srcOrd="0" destOrd="0" presId="urn:microsoft.com/office/officeart/2005/8/layout/default"/>
    <dgm:cxn modelId="{5C96AA86-043F-4A15-AC7F-22EE2F01EAF3}" srcId="{7C827C31-1912-4565-BFE1-53D69FFE2B20}" destId="{4D80FF00-BF55-4302-A2E1-E48F415358DC}" srcOrd="0" destOrd="0" parTransId="{20B0FD51-5550-4E29-80FC-D83ED33B0DA7}" sibTransId="{A6CDD1DA-D527-4575-9EE2-CE551CC14C9B}"/>
    <dgm:cxn modelId="{F0E0A1B3-BA3B-4EA6-85EF-272A9C261407}" type="presOf" srcId="{4D80FF00-BF55-4302-A2E1-E48F415358DC}" destId="{61107CFF-B966-4B76-AAB7-7EC3AAB43C55}" srcOrd="0" destOrd="0" presId="urn:microsoft.com/office/officeart/2005/8/layout/default"/>
    <dgm:cxn modelId="{B2348298-6DDC-4B23-875C-909ACBCA393A}" type="presParOf" srcId="{C0702290-E5BC-47A8-ABE4-77E1D55CAB58}" destId="{61107CFF-B966-4B76-AAB7-7EC3AAB43C55}"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C827C31-1912-4565-BFE1-53D69FFE2B2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D80FF00-BF55-4302-A2E1-E48F415358DC}">
      <dgm:prSet phldrT="[Text]"/>
      <dgm:spPr>
        <a:solidFill>
          <a:schemeClr val="accent5">
            <a:lumMod val="75000"/>
          </a:schemeClr>
        </a:solidFill>
      </dgm:spPr>
      <dgm:t>
        <a:bodyPr/>
        <a:lstStyle/>
        <a:p>
          <a:r>
            <a:rPr lang="en-US" dirty="0"/>
            <a:t>FAWS Training Exercise 3:  </a:t>
          </a:r>
        </a:p>
        <a:p>
          <a:r>
            <a:rPr lang="en-US" dirty="0"/>
            <a:t>Future Operations</a:t>
          </a:r>
        </a:p>
      </dgm:t>
    </dgm:pt>
    <dgm:pt modelId="{20B0FD51-5550-4E29-80FC-D83ED33B0DA7}" type="parTrans" cxnId="{5C96AA86-043F-4A15-AC7F-22EE2F01EAF3}">
      <dgm:prSet/>
      <dgm:spPr/>
      <dgm:t>
        <a:bodyPr/>
        <a:lstStyle/>
        <a:p>
          <a:endParaRPr lang="en-US"/>
        </a:p>
      </dgm:t>
    </dgm:pt>
    <dgm:pt modelId="{A6CDD1DA-D527-4575-9EE2-CE551CC14C9B}" type="sibTrans" cxnId="{5C96AA86-043F-4A15-AC7F-22EE2F01EAF3}">
      <dgm:prSet/>
      <dgm:spPr/>
      <dgm:t>
        <a:bodyPr/>
        <a:lstStyle/>
        <a:p>
          <a:endParaRPr lang="en-US"/>
        </a:p>
      </dgm:t>
    </dgm:pt>
    <dgm:pt modelId="{C0702290-E5BC-47A8-ABE4-77E1D55CAB58}" type="pres">
      <dgm:prSet presAssocID="{7C827C31-1912-4565-BFE1-53D69FFE2B20}" presName="diagram" presStyleCnt="0">
        <dgm:presLayoutVars>
          <dgm:dir/>
          <dgm:resizeHandles val="exact"/>
        </dgm:presLayoutVars>
      </dgm:prSet>
      <dgm:spPr/>
    </dgm:pt>
    <dgm:pt modelId="{61107CFF-B966-4B76-AAB7-7EC3AAB43C55}" type="pres">
      <dgm:prSet presAssocID="{4D80FF00-BF55-4302-A2E1-E48F415358DC}" presName="node" presStyleLbl="node1" presStyleIdx="0" presStyleCnt="1" custLinFactNeighborX="258" custLinFactNeighborY="0">
        <dgm:presLayoutVars>
          <dgm:bulletEnabled val="1"/>
        </dgm:presLayoutVars>
      </dgm:prSet>
      <dgm:spPr/>
    </dgm:pt>
  </dgm:ptLst>
  <dgm:cxnLst>
    <dgm:cxn modelId="{09970D1A-4A24-4660-8212-CE1A2593E1A9}" type="presOf" srcId="{7C827C31-1912-4565-BFE1-53D69FFE2B20}" destId="{C0702290-E5BC-47A8-ABE4-77E1D55CAB58}" srcOrd="0" destOrd="0" presId="urn:microsoft.com/office/officeart/2005/8/layout/default"/>
    <dgm:cxn modelId="{5C96AA86-043F-4A15-AC7F-22EE2F01EAF3}" srcId="{7C827C31-1912-4565-BFE1-53D69FFE2B20}" destId="{4D80FF00-BF55-4302-A2E1-E48F415358DC}" srcOrd="0" destOrd="0" parTransId="{20B0FD51-5550-4E29-80FC-D83ED33B0DA7}" sibTransId="{A6CDD1DA-D527-4575-9EE2-CE551CC14C9B}"/>
    <dgm:cxn modelId="{F0E0A1B3-BA3B-4EA6-85EF-272A9C261407}" type="presOf" srcId="{4D80FF00-BF55-4302-A2E1-E48F415358DC}" destId="{61107CFF-B966-4B76-AAB7-7EC3AAB43C55}" srcOrd="0" destOrd="0" presId="urn:microsoft.com/office/officeart/2005/8/layout/default"/>
    <dgm:cxn modelId="{B2348298-6DDC-4B23-875C-909ACBCA393A}" type="presParOf" srcId="{C0702290-E5BC-47A8-ABE4-77E1D55CAB58}" destId="{61107CFF-B966-4B76-AAB7-7EC3AAB43C55}"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C827C31-1912-4565-BFE1-53D69FFE2B2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D80FF00-BF55-4302-A2E1-E48F415358DC}">
      <dgm:prSet phldrT="[Text]"/>
      <dgm:spPr>
        <a:solidFill>
          <a:schemeClr val="accent5">
            <a:lumMod val="75000"/>
          </a:schemeClr>
        </a:solidFill>
      </dgm:spPr>
      <dgm:t>
        <a:bodyPr/>
        <a:lstStyle/>
        <a:p>
          <a:r>
            <a:rPr lang="en-US" dirty="0"/>
            <a:t>FAWs Hands-On:</a:t>
          </a:r>
        </a:p>
        <a:p>
          <a:r>
            <a:rPr lang="en-US" dirty="0"/>
            <a:t>Funding Plan</a:t>
          </a:r>
        </a:p>
      </dgm:t>
    </dgm:pt>
    <dgm:pt modelId="{20B0FD51-5550-4E29-80FC-D83ED33B0DA7}" type="parTrans" cxnId="{5C96AA86-043F-4A15-AC7F-22EE2F01EAF3}">
      <dgm:prSet/>
      <dgm:spPr/>
      <dgm:t>
        <a:bodyPr/>
        <a:lstStyle/>
        <a:p>
          <a:endParaRPr lang="en-US"/>
        </a:p>
      </dgm:t>
    </dgm:pt>
    <dgm:pt modelId="{A6CDD1DA-D527-4575-9EE2-CE551CC14C9B}" type="sibTrans" cxnId="{5C96AA86-043F-4A15-AC7F-22EE2F01EAF3}">
      <dgm:prSet/>
      <dgm:spPr/>
      <dgm:t>
        <a:bodyPr/>
        <a:lstStyle/>
        <a:p>
          <a:endParaRPr lang="en-US"/>
        </a:p>
      </dgm:t>
    </dgm:pt>
    <dgm:pt modelId="{C0702290-E5BC-47A8-ABE4-77E1D55CAB58}" type="pres">
      <dgm:prSet presAssocID="{7C827C31-1912-4565-BFE1-53D69FFE2B20}" presName="diagram" presStyleCnt="0">
        <dgm:presLayoutVars>
          <dgm:dir/>
          <dgm:resizeHandles val="exact"/>
        </dgm:presLayoutVars>
      </dgm:prSet>
      <dgm:spPr/>
    </dgm:pt>
    <dgm:pt modelId="{61107CFF-B966-4B76-AAB7-7EC3AAB43C55}" type="pres">
      <dgm:prSet presAssocID="{4D80FF00-BF55-4302-A2E1-E48F415358DC}" presName="node" presStyleLbl="node1" presStyleIdx="0" presStyleCnt="1" custLinFactNeighborX="258" custLinFactNeighborY="0">
        <dgm:presLayoutVars>
          <dgm:bulletEnabled val="1"/>
        </dgm:presLayoutVars>
      </dgm:prSet>
      <dgm:spPr/>
    </dgm:pt>
  </dgm:ptLst>
  <dgm:cxnLst>
    <dgm:cxn modelId="{09970D1A-4A24-4660-8212-CE1A2593E1A9}" type="presOf" srcId="{7C827C31-1912-4565-BFE1-53D69FFE2B20}" destId="{C0702290-E5BC-47A8-ABE4-77E1D55CAB58}" srcOrd="0" destOrd="0" presId="urn:microsoft.com/office/officeart/2005/8/layout/default"/>
    <dgm:cxn modelId="{5C96AA86-043F-4A15-AC7F-22EE2F01EAF3}" srcId="{7C827C31-1912-4565-BFE1-53D69FFE2B20}" destId="{4D80FF00-BF55-4302-A2E1-E48F415358DC}" srcOrd="0" destOrd="0" parTransId="{20B0FD51-5550-4E29-80FC-D83ED33B0DA7}" sibTransId="{A6CDD1DA-D527-4575-9EE2-CE551CC14C9B}"/>
    <dgm:cxn modelId="{F0E0A1B3-BA3B-4EA6-85EF-272A9C261407}" type="presOf" srcId="{4D80FF00-BF55-4302-A2E1-E48F415358DC}" destId="{61107CFF-B966-4B76-AAB7-7EC3AAB43C55}" srcOrd="0" destOrd="0" presId="urn:microsoft.com/office/officeart/2005/8/layout/default"/>
    <dgm:cxn modelId="{B2348298-6DDC-4B23-875C-909ACBCA393A}" type="presParOf" srcId="{C0702290-E5BC-47A8-ABE4-77E1D55CAB58}" destId="{61107CFF-B966-4B76-AAB7-7EC3AAB43C55}"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C827C31-1912-4565-BFE1-53D69FFE2B2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D80FF00-BF55-4302-A2E1-E48F415358DC}">
      <dgm:prSet phldrT="[Text]"/>
      <dgm:spPr>
        <a:solidFill>
          <a:schemeClr val="accent5">
            <a:lumMod val="75000"/>
          </a:schemeClr>
        </a:solidFill>
      </dgm:spPr>
      <dgm:t>
        <a:bodyPr/>
        <a:lstStyle/>
        <a:p>
          <a:r>
            <a:rPr lang="en-US" dirty="0"/>
            <a:t>FAWS Training Exercise 4:  </a:t>
          </a:r>
        </a:p>
        <a:p>
          <a:r>
            <a:rPr lang="en-US" dirty="0"/>
            <a:t>Funding Plan</a:t>
          </a:r>
        </a:p>
      </dgm:t>
    </dgm:pt>
    <dgm:pt modelId="{20B0FD51-5550-4E29-80FC-D83ED33B0DA7}" type="parTrans" cxnId="{5C96AA86-043F-4A15-AC7F-22EE2F01EAF3}">
      <dgm:prSet/>
      <dgm:spPr/>
      <dgm:t>
        <a:bodyPr/>
        <a:lstStyle/>
        <a:p>
          <a:endParaRPr lang="en-US"/>
        </a:p>
      </dgm:t>
    </dgm:pt>
    <dgm:pt modelId="{A6CDD1DA-D527-4575-9EE2-CE551CC14C9B}" type="sibTrans" cxnId="{5C96AA86-043F-4A15-AC7F-22EE2F01EAF3}">
      <dgm:prSet/>
      <dgm:spPr/>
      <dgm:t>
        <a:bodyPr/>
        <a:lstStyle/>
        <a:p>
          <a:endParaRPr lang="en-US"/>
        </a:p>
      </dgm:t>
    </dgm:pt>
    <dgm:pt modelId="{C0702290-E5BC-47A8-ABE4-77E1D55CAB58}" type="pres">
      <dgm:prSet presAssocID="{7C827C31-1912-4565-BFE1-53D69FFE2B20}" presName="diagram" presStyleCnt="0">
        <dgm:presLayoutVars>
          <dgm:dir/>
          <dgm:resizeHandles val="exact"/>
        </dgm:presLayoutVars>
      </dgm:prSet>
      <dgm:spPr/>
    </dgm:pt>
    <dgm:pt modelId="{61107CFF-B966-4B76-AAB7-7EC3AAB43C55}" type="pres">
      <dgm:prSet presAssocID="{4D80FF00-BF55-4302-A2E1-E48F415358DC}" presName="node" presStyleLbl="node1" presStyleIdx="0" presStyleCnt="1" custLinFactNeighborX="258" custLinFactNeighborY="0">
        <dgm:presLayoutVars>
          <dgm:bulletEnabled val="1"/>
        </dgm:presLayoutVars>
      </dgm:prSet>
      <dgm:spPr/>
    </dgm:pt>
  </dgm:ptLst>
  <dgm:cxnLst>
    <dgm:cxn modelId="{09970D1A-4A24-4660-8212-CE1A2593E1A9}" type="presOf" srcId="{7C827C31-1912-4565-BFE1-53D69FFE2B20}" destId="{C0702290-E5BC-47A8-ABE4-77E1D55CAB58}" srcOrd="0" destOrd="0" presId="urn:microsoft.com/office/officeart/2005/8/layout/default"/>
    <dgm:cxn modelId="{5C96AA86-043F-4A15-AC7F-22EE2F01EAF3}" srcId="{7C827C31-1912-4565-BFE1-53D69FFE2B20}" destId="{4D80FF00-BF55-4302-A2E1-E48F415358DC}" srcOrd="0" destOrd="0" parTransId="{20B0FD51-5550-4E29-80FC-D83ED33B0DA7}" sibTransId="{A6CDD1DA-D527-4575-9EE2-CE551CC14C9B}"/>
    <dgm:cxn modelId="{F0E0A1B3-BA3B-4EA6-85EF-272A9C261407}" type="presOf" srcId="{4D80FF00-BF55-4302-A2E1-E48F415358DC}" destId="{61107CFF-B966-4B76-AAB7-7EC3AAB43C55}" srcOrd="0" destOrd="0" presId="urn:microsoft.com/office/officeart/2005/8/layout/default"/>
    <dgm:cxn modelId="{B2348298-6DDC-4B23-875C-909ACBCA393A}" type="presParOf" srcId="{C0702290-E5BC-47A8-ABE4-77E1D55CAB58}" destId="{61107CFF-B966-4B76-AAB7-7EC3AAB43C55}"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C827C31-1912-4565-BFE1-53D69FFE2B2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D80FF00-BF55-4302-A2E1-E48F415358DC}">
      <dgm:prSet phldrT="[Text]"/>
      <dgm:spPr>
        <a:solidFill>
          <a:schemeClr val="accent5">
            <a:lumMod val="75000"/>
          </a:schemeClr>
        </a:solidFill>
      </dgm:spPr>
      <dgm:t>
        <a:bodyPr/>
        <a:lstStyle/>
        <a:p>
          <a:r>
            <a:rPr lang="en-US" dirty="0"/>
            <a:t>FAWs Hand-On:</a:t>
          </a:r>
        </a:p>
        <a:p>
          <a:r>
            <a:rPr lang="en-US" dirty="0"/>
            <a:t>BCP Worksheet Tools</a:t>
          </a:r>
        </a:p>
      </dgm:t>
    </dgm:pt>
    <dgm:pt modelId="{20B0FD51-5550-4E29-80FC-D83ED33B0DA7}" type="parTrans" cxnId="{5C96AA86-043F-4A15-AC7F-22EE2F01EAF3}">
      <dgm:prSet/>
      <dgm:spPr/>
      <dgm:t>
        <a:bodyPr/>
        <a:lstStyle/>
        <a:p>
          <a:endParaRPr lang="en-US"/>
        </a:p>
      </dgm:t>
    </dgm:pt>
    <dgm:pt modelId="{A6CDD1DA-D527-4575-9EE2-CE551CC14C9B}" type="sibTrans" cxnId="{5C96AA86-043F-4A15-AC7F-22EE2F01EAF3}">
      <dgm:prSet/>
      <dgm:spPr/>
      <dgm:t>
        <a:bodyPr/>
        <a:lstStyle/>
        <a:p>
          <a:endParaRPr lang="en-US"/>
        </a:p>
      </dgm:t>
    </dgm:pt>
    <dgm:pt modelId="{C0702290-E5BC-47A8-ABE4-77E1D55CAB58}" type="pres">
      <dgm:prSet presAssocID="{7C827C31-1912-4565-BFE1-53D69FFE2B20}" presName="diagram" presStyleCnt="0">
        <dgm:presLayoutVars>
          <dgm:dir/>
          <dgm:resizeHandles val="exact"/>
        </dgm:presLayoutVars>
      </dgm:prSet>
      <dgm:spPr/>
    </dgm:pt>
    <dgm:pt modelId="{61107CFF-B966-4B76-AAB7-7EC3AAB43C55}" type="pres">
      <dgm:prSet presAssocID="{4D80FF00-BF55-4302-A2E1-E48F415358DC}" presName="node" presStyleLbl="node1" presStyleIdx="0" presStyleCnt="1" custLinFactNeighborX="258" custLinFactNeighborY="0">
        <dgm:presLayoutVars>
          <dgm:bulletEnabled val="1"/>
        </dgm:presLayoutVars>
      </dgm:prSet>
      <dgm:spPr/>
    </dgm:pt>
  </dgm:ptLst>
  <dgm:cxnLst>
    <dgm:cxn modelId="{09970D1A-4A24-4660-8212-CE1A2593E1A9}" type="presOf" srcId="{7C827C31-1912-4565-BFE1-53D69FFE2B20}" destId="{C0702290-E5BC-47A8-ABE4-77E1D55CAB58}" srcOrd="0" destOrd="0" presId="urn:microsoft.com/office/officeart/2005/8/layout/default"/>
    <dgm:cxn modelId="{5C96AA86-043F-4A15-AC7F-22EE2F01EAF3}" srcId="{7C827C31-1912-4565-BFE1-53D69FFE2B20}" destId="{4D80FF00-BF55-4302-A2E1-E48F415358DC}" srcOrd="0" destOrd="0" parTransId="{20B0FD51-5550-4E29-80FC-D83ED33B0DA7}" sibTransId="{A6CDD1DA-D527-4575-9EE2-CE551CC14C9B}"/>
    <dgm:cxn modelId="{F0E0A1B3-BA3B-4EA6-85EF-272A9C261407}" type="presOf" srcId="{4D80FF00-BF55-4302-A2E1-E48F415358DC}" destId="{61107CFF-B966-4B76-AAB7-7EC3AAB43C55}" srcOrd="0" destOrd="0" presId="urn:microsoft.com/office/officeart/2005/8/layout/default"/>
    <dgm:cxn modelId="{B2348298-6DDC-4B23-875C-909ACBCA393A}" type="presParOf" srcId="{C0702290-E5BC-47A8-ABE4-77E1D55CAB58}" destId="{61107CFF-B966-4B76-AAB7-7EC3AAB43C55}"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827C31-1912-4565-BFE1-53D69FFE2B2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47F4ACF-A4F0-4C54-B769-377C28265CE6}">
      <dgm:prSet phldrT="[Text]"/>
      <dgm:spPr/>
      <dgm:t>
        <a:bodyPr/>
        <a:lstStyle/>
        <a:p>
          <a:r>
            <a:rPr lang="en-US" dirty="0"/>
            <a:t>LINKS &amp; ATTACHMENTS</a:t>
          </a:r>
        </a:p>
      </dgm:t>
    </dgm:pt>
    <dgm:pt modelId="{4BC30F13-2E17-4CAE-B901-7243CAE5A155}" type="parTrans" cxnId="{EA95D404-E281-49AE-A557-88C755748574}">
      <dgm:prSet/>
      <dgm:spPr/>
      <dgm:t>
        <a:bodyPr/>
        <a:lstStyle/>
        <a:p>
          <a:endParaRPr lang="en-US"/>
        </a:p>
      </dgm:t>
    </dgm:pt>
    <dgm:pt modelId="{E298036C-EDD8-46ED-8009-24C795D730D2}" type="sibTrans" cxnId="{EA95D404-E281-49AE-A557-88C755748574}">
      <dgm:prSet/>
      <dgm:spPr/>
      <dgm:t>
        <a:bodyPr/>
        <a:lstStyle/>
        <a:p>
          <a:endParaRPr lang="en-US"/>
        </a:p>
      </dgm:t>
    </dgm:pt>
    <dgm:pt modelId="{AD541154-902E-4495-B4DF-532BBF865F1D}">
      <dgm:prSet phldrT="[Text]"/>
      <dgm:spPr/>
      <dgm:t>
        <a:bodyPr/>
        <a:lstStyle/>
        <a:p>
          <a:r>
            <a:rPr lang="en-US" dirty="0"/>
            <a:t>REVIEW CRITERIA &amp; TIPS</a:t>
          </a:r>
        </a:p>
      </dgm:t>
    </dgm:pt>
    <dgm:pt modelId="{E1DD5DC6-EA10-4575-8CEF-BEF6FC076DF2}" type="parTrans" cxnId="{DEF9BE88-85DD-49A1-AB17-4735E16BCC21}">
      <dgm:prSet/>
      <dgm:spPr/>
      <dgm:t>
        <a:bodyPr/>
        <a:lstStyle/>
        <a:p>
          <a:endParaRPr lang="en-US"/>
        </a:p>
      </dgm:t>
    </dgm:pt>
    <dgm:pt modelId="{585A2560-85B8-466C-993D-1309FE066D3B}" type="sibTrans" cxnId="{DEF9BE88-85DD-49A1-AB17-4735E16BCC21}">
      <dgm:prSet/>
      <dgm:spPr/>
      <dgm:t>
        <a:bodyPr/>
        <a:lstStyle/>
        <a:p>
          <a:endParaRPr lang="en-US"/>
        </a:p>
      </dgm:t>
    </dgm:pt>
    <dgm:pt modelId="{A3C85404-A1DC-49B8-B67F-C6EE00B8202F}">
      <dgm:prSet phldrT="[Text]"/>
      <dgm:spPr>
        <a:solidFill>
          <a:schemeClr val="accent6">
            <a:lumMod val="75000"/>
          </a:schemeClr>
        </a:solidFill>
      </dgm:spPr>
      <dgm:t>
        <a:bodyPr/>
        <a:lstStyle/>
        <a:p>
          <a:r>
            <a:rPr lang="en-US" dirty="0"/>
            <a:t>FAWS HANDS-ON &amp; TRAINING EXERCISES (Continued)</a:t>
          </a:r>
        </a:p>
      </dgm:t>
    </dgm:pt>
    <dgm:pt modelId="{EE390E1E-E2E9-464C-9F61-24C381A78BE0}" type="parTrans" cxnId="{98654ED5-0374-4F12-B889-05B932BC1B7F}">
      <dgm:prSet/>
      <dgm:spPr/>
      <dgm:t>
        <a:bodyPr/>
        <a:lstStyle/>
        <a:p>
          <a:endParaRPr lang="en-US"/>
        </a:p>
      </dgm:t>
    </dgm:pt>
    <dgm:pt modelId="{7488B718-2931-46E0-82F3-164007AB07E1}" type="sibTrans" cxnId="{98654ED5-0374-4F12-B889-05B932BC1B7F}">
      <dgm:prSet/>
      <dgm:spPr/>
      <dgm:t>
        <a:bodyPr/>
        <a:lstStyle/>
        <a:p>
          <a:endParaRPr lang="en-US"/>
        </a:p>
      </dgm:t>
    </dgm:pt>
    <dgm:pt modelId="{31BB9D6F-8386-43B4-ACE2-A39A986BF4A3}">
      <dgm:prSet phldrT="[Text]"/>
      <dgm:spPr>
        <a:solidFill>
          <a:srgbClr val="164674"/>
        </a:solidFill>
      </dgm:spPr>
      <dgm:t>
        <a:bodyPr/>
        <a:lstStyle/>
        <a:p>
          <a:r>
            <a:rPr lang="en-US" dirty="0"/>
            <a:t>SAMPLE</a:t>
          </a:r>
        </a:p>
      </dgm:t>
    </dgm:pt>
    <dgm:pt modelId="{C7334B70-7F51-4037-875C-2A82C9567C48}" type="parTrans" cxnId="{8ECEED52-0E61-4461-9D99-F84C1753F40C}">
      <dgm:prSet/>
      <dgm:spPr/>
      <dgm:t>
        <a:bodyPr/>
        <a:lstStyle/>
        <a:p>
          <a:endParaRPr lang="en-US"/>
        </a:p>
      </dgm:t>
    </dgm:pt>
    <dgm:pt modelId="{4A40E809-AC8A-4820-8AD4-0F6EBB238360}" type="sibTrans" cxnId="{8ECEED52-0E61-4461-9D99-F84C1753F40C}">
      <dgm:prSet/>
      <dgm:spPr/>
      <dgm:t>
        <a:bodyPr/>
        <a:lstStyle/>
        <a:p>
          <a:endParaRPr lang="en-US"/>
        </a:p>
      </dgm:t>
    </dgm:pt>
    <dgm:pt modelId="{C0702290-E5BC-47A8-ABE4-77E1D55CAB58}" type="pres">
      <dgm:prSet presAssocID="{7C827C31-1912-4565-BFE1-53D69FFE2B20}" presName="diagram" presStyleCnt="0">
        <dgm:presLayoutVars>
          <dgm:dir/>
          <dgm:resizeHandles val="exact"/>
        </dgm:presLayoutVars>
      </dgm:prSet>
      <dgm:spPr/>
    </dgm:pt>
    <dgm:pt modelId="{BBE012A8-441C-4E03-A4FA-CE2AB16E63AA}" type="pres">
      <dgm:prSet presAssocID="{A3C85404-A1DC-49B8-B67F-C6EE00B8202F}" presName="node" presStyleLbl="node1" presStyleIdx="0" presStyleCnt="4" custLinFactNeighborX="825" custLinFactNeighborY="0">
        <dgm:presLayoutVars>
          <dgm:bulletEnabled val="1"/>
        </dgm:presLayoutVars>
      </dgm:prSet>
      <dgm:spPr/>
    </dgm:pt>
    <dgm:pt modelId="{D8FEE48E-A024-4F3A-B117-B6575460F058}" type="pres">
      <dgm:prSet presAssocID="{7488B718-2931-46E0-82F3-164007AB07E1}" presName="sibTrans" presStyleCnt="0"/>
      <dgm:spPr/>
    </dgm:pt>
    <dgm:pt modelId="{E978F6AD-590A-4BBA-B0EA-80203C14FFE4}" type="pres">
      <dgm:prSet presAssocID="{AD541154-902E-4495-B4DF-532BBF865F1D}" presName="node" presStyleLbl="node1" presStyleIdx="1" presStyleCnt="4" custLinFactNeighborX="0" custLinFactNeighborY="0">
        <dgm:presLayoutVars>
          <dgm:bulletEnabled val="1"/>
        </dgm:presLayoutVars>
      </dgm:prSet>
      <dgm:spPr/>
    </dgm:pt>
    <dgm:pt modelId="{A9DEC8CA-47C3-4E0B-8F0A-DDD29391A1A1}" type="pres">
      <dgm:prSet presAssocID="{585A2560-85B8-466C-993D-1309FE066D3B}" presName="sibTrans" presStyleCnt="0"/>
      <dgm:spPr/>
    </dgm:pt>
    <dgm:pt modelId="{644D9384-2640-4E5D-8AA6-6246E394B380}" type="pres">
      <dgm:prSet presAssocID="{31BB9D6F-8386-43B4-ACE2-A39A986BF4A3}" presName="node" presStyleLbl="node1" presStyleIdx="2" presStyleCnt="4">
        <dgm:presLayoutVars>
          <dgm:bulletEnabled val="1"/>
        </dgm:presLayoutVars>
      </dgm:prSet>
      <dgm:spPr/>
    </dgm:pt>
    <dgm:pt modelId="{E1515EA4-F2FA-40CE-B74B-F794CD7FD3E6}" type="pres">
      <dgm:prSet presAssocID="{4A40E809-AC8A-4820-8AD4-0F6EBB238360}" presName="sibTrans" presStyleCnt="0"/>
      <dgm:spPr/>
    </dgm:pt>
    <dgm:pt modelId="{75DCF7D2-808B-400D-AC18-392535720C8F}" type="pres">
      <dgm:prSet presAssocID="{C47F4ACF-A4F0-4C54-B769-377C28265CE6}" presName="node" presStyleLbl="node1" presStyleIdx="3" presStyleCnt="4" custLinFactNeighborY="688">
        <dgm:presLayoutVars>
          <dgm:bulletEnabled val="1"/>
        </dgm:presLayoutVars>
      </dgm:prSet>
      <dgm:spPr/>
    </dgm:pt>
  </dgm:ptLst>
  <dgm:cxnLst>
    <dgm:cxn modelId="{EA95D404-E281-49AE-A557-88C755748574}" srcId="{7C827C31-1912-4565-BFE1-53D69FFE2B20}" destId="{C47F4ACF-A4F0-4C54-B769-377C28265CE6}" srcOrd="3" destOrd="0" parTransId="{4BC30F13-2E17-4CAE-B901-7243CAE5A155}" sibTransId="{E298036C-EDD8-46ED-8009-24C795D730D2}"/>
    <dgm:cxn modelId="{09970D1A-4A24-4660-8212-CE1A2593E1A9}" type="presOf" srcId="{7C827C31-1912-4565-BFE1-53D69FFE2B20}" destId="{C0702290-E5BC-47A8-ABE4-77E1D55CAB58}" srcOrd="0" destOrd="0" presId="urn:microsoft.com/office/officeart/2005/8/layout/default"/>
    <dgm:cxn modelId="{3BBC492E-1F55-4F28-B87A-FD5F28613EEF}" type="presOf" srcId="{C47F4ACF-A4F0-4C54-B769-377C28265CE6}" destId="{75DCF7D2-808B-400D-AC18-392535720C8F}" srcOrd="0" destOrd="0" presId="urn:microsoft.com/office/officeart/2005/8/layout/default"/>
    <dgm:cxn modelId="{E6C92E63-EBE4-41E2-9EE8-432CD7C5B2B9}" type="presOf" srcId="{31BB9D6F-8386-43B4-ACE2-A39A986BF4A3}" destId="{644D9384-2640-4E5D-8AA6-6246E394B380}" srcOrd="0" destOrd="0" presId="urn:microsoft.com/office/officeart/2005/8/layout/default"/>
    <dgm:cxn modelId="{8ECEED52-0E61-4461-9D99-F84C1753F40C}" srcId="{7C827C31-1912-4565-BFE1-53D69FFE2B20}" destId="{31BB9D6F-8386-43B4-ACE2-A39A986BF4A3}" srcOrd="2" destOrd="0" parTransId="{C7334B70-7F51-4037-875C-2A82C9567C48}" sibTransId="{4A40E809-AC8A-4820-8AD4-0F6EBB238360}"/>
    <dgm:cxn modelId="{DEF9BE88-85DD-49A1-AB17-4735E16BCC21}" srcId="{7C827C31-1912-4565-BFE1-53D69FFE2B20}" destId="{AD541154-902E-4495-B4DF-532BBF865F1D}" srcOrd="1" destOrd="0" parTransId="{E1DD5DC6-EA10-4575-8CEF-BEF6FC076DF2}" sibTransId="{585A2560-85B8-466C-993D-1309FE066D3B}"/>
    <dgm:cxn modelId="{9D6A6DB1-5495-475A-A7AE-CD868155F96C}" type="presOf" srcId="{AD541154-902E-4495-B4DF-532BBF865F1D}" destId="{E978F6AD-590A-4BBA-B0EA-80203C14FFE4}" srcOrd="0" destOrd="0" presId="urn:microsoft.com/office/officeart/2005/8/layout/default"/>
    <dgm:cxn modelId="{793014D0-6836-4EDF-9953-033B81AA69FF}" type="presOf" srcId="{A3C85404-A1DC-49B8-B67F-C6EE00B8202F}" destId="{BBE012A8-441C-4E03-A4FA-CE2AB16E63AA}" srcOrd="0" destOrd="0" presId="urn:microsoft.com/office/officeart/2005/8/layout/default"/>
    <dgm:cxn modelId="{98654ED5-0374-4F12-B889-05B932BC1B7F}" srcId="{7C827C31-1912-4565-BFE1-53D69FFE2B20}" destId="{A3C85404-A1DC-49B8-B67F-C6EE00B8202F}" srcOrd="0" destOrd="0" parTransId="{EE390E1E-E2E9-464C-9F61-24C381A78BE0}" sibTransId="{7488B718-2931-46E0-82F3-164007AB07E1}"/>
    <dgm:cxn modelId="{FDB3F60C-A845-4A12-9E81-DA879D7A10A1}" type="presParOf" srcId="{C0702290-E5BC-47A8-ABE4-77E1D55CAB58}" destId="{BBE012A8-441C-4E03-A4FA-CE2AB16E63AA}" srcOrd="0" destOrd="0" presId="urn:microsoft.com/office/officeart/2005/8/layout/default"/>
    <dgm:cxn modelId="{A3CAB767-1410-4C5B-B30A-6B6238FBCDC3}" type="presParOf" srcId="{C0702290-E5BC-47A8-ABE4-77E1D55CAB58}" destId="{D8FEE48E-A024-4F3A-B117-B6575460F058}" srcOrd="1" destOrd="0" presId="urn:microsoft.com/office/officeart/2005/8/layout/default"/>
    <dgm:cxn modelId="{64C5C903-24AB-4CAA-91C9-BE56F81F975C}" type="presParOf" srcId="{C0702290-E5BC-47A8-ABE4-77E1D55CAB58}" destId="{E978F6AD-590A-4BBA-B0EA-80203C14FFE4}" srcOrd="2" destOrd="0" presId="urn:microsoft.com/office/officeart/2005/8/layout/default"/>
    <dgm:cxn modelId="{C40F71E9-1854-4E12-8602-47F7C2C0C122}" type="presParOf" srcId="{C0702290-E5BC-47A8-ABE4-77E1D55CAB58}" destId="{A9DEC8CA-47C3-4E0B-8F0A-DDD29391A1A1}" srcOrd="3" destOrd="0" presId="urn:microsoft.com/office/officeart/2005/8/layout/default"/>
    <dgm:cxn modelId="{BE7A1294-2270-41EC-901D-FA627937615E}" type="presParOf" srcId="{C0702290-E5BC-47A8-ABE4-77E1D55CAB58}" destId="{644D9384-2640-4E5D-8AA6-6246E394B380}" srcOrd="4" destOrd="0" presId="urn:microsoft.com/office/officeart/2005/8/layout/default"/>
    <dgm:cxn modelId="{10EDD8CC-5A58-44FE-85FC-A0062ABFFAC5}" type="presParOf" srcId="{C0702290-E5BC-47A8-ABE4-77E1D55CAB58}" destId="{E1515EA4-F2FA-40CE-B74B-F794CD7FD3E6}" srcOrd="5" destOrd="0" presId="urn:microsoft.com/office/officeart/2005/8/layout/default"/>
    <dgm:cxn modelId="{8ED124C7-55E8-46CC-8337-0C3CFD6ADF36}" type="presParOf" srcId="{C0702290-E5BC-47A8-ABE4-77E1D55CAB58}" destId="{75DCF7D2-808B-400D-AC18-392535720C8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C827C31-1912-4565-BFE1-53D69FFE2B2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5EB8C26-78D6-409F-A70E-83DF03152DE0}">
      <dgm:prSet phldrT="[Text]"/>
      <dgm:spPr/>
      <dgm:t>
        <a:bodyPr/>
        <a:lstStyle/>
        <a:p>
          <a:r>
            <a:rPr lang="en-US" dirty="0"/>
            <a:t>REVIEW CRITERIA &amp; TIPS</a:t>
          </a:r>
        </a:p>
      </dgm:t>
    </dgm:pt>
    <dgm:pt modelId="{D49F7702-C6E3-42F0-9015-7A53B6E3C196}" type="parTrans" cxnId="{B83B15EA-6A6B-40EA-9BD5-41BBF1474F48}">
      <dgm:prSet/>
      <dgm:spPr/>
      <dgm:t>
        <a:bodyPr/>
        <a:lstStyle/>
        <a:p>
          <a:endParaRPr lang="en-US"/>
        </a:p>
      </dgm:t>
    </dgm:pt>
    <dgm:pt modelId="{2EA78153-9E57-472B-8182-01A6CA1E0DC7}" type="sibTrans" cxnId="{B83B15EA-6A6B-40EA-9BD5-41BBF1474F48}">
      <dgm:prSet/>
      <dgm:spPr/>
      <dgm:t>
        <a:bodyPr/>
        <a:lstStyle/>
        <a:p>
          <a:endParaRPr lang="en-US"/>
        </a:p>
      </dgm:t>
    </dgm:pt>
    <dgm:pt modelId="{C0702290-E5BC-47A8-ABE4-77E1D55CAB58}" type="pres">
      <dgm:prSet presAssocID="{7C827C31-1912-4565-BFE1-53D69FFE2B20}" presName="diagram" presStyleCnt="0">
        <dgm:presLayoutVars>
          <dgm:dir/>
          <dgm:resizeHandles val="exact"/>
        </dgm:presLayoutVars>
      </dgm:prSet>
      <dgm:spPr/>
    </dgm:pt>
    <dgm:pt modelId="{9C5496CB-2518-436E-A516-0C7D55FDFE4D}" type="pres">
      <dgm:prSet presAssocID="{65EB8C26-78D6-409F-A70E-83DF03152DE0}" presName="node" presStyleLbl="node1" presStyleIdx="0" presStyleCnt="1" custLinFactNeighborY="0">
        <dgm:presLayoutVars>
          <dgm:bulletEnabled val="1"/>
        </dgm:presLayoutVars>
      </dgm:prSet>
      <dgm:spPr/>
    </dgm:pt>
  </dgm:ptLst>
  <dgm:cxnLst>
    <dgm:cxn modelId="{09970D1A-4A24-4660-8212-CE1A2593E1A9}" type="presOf" srcId="{7C827C31-1912-4565-BFE1-53D69FFE2B20}" destId="{C0702290-E5BC-47A8-ABE4-77E1D55CAB58}" srcOrd="0" destOrd="0" presId="urn:microsoft.com/office/officeart/2005/8/layout/default"/>
    <dgm:cxn modelId="{E483D858-8B8A-4124-A097-06DC7AFF4135}" type="presOf" srcId="{65EB8C26-78D6-409F-A70E-83DF03152DE0}" destId="{9C5496CB-2518-436E-A516-0C7D55FDFE4D}" srcOrd="0" destOrd="0" presId="urn:microsoft.com/office/officeart/2005/8/layout/default"/>
    <dgm:cxn modelId="{B83B15EA-6A6B-40EA-9BD5-41BBF1474F48}" srcId="{7C827C31-1912-4565-BFE1-53D69FFE2B20}" destId="{65EB8C26-78D6-409F-A70E-83DF03152DE0}" srcOrd="0" destOrd="0" parTransId="{D49F7702-C6E3-42F0-9015-7A53B6E3C196}" sibTransId="{2EA78153-9E57-472B-8182-01A6CA1E0DC7}"/>
    <dgm:cxn modelId="{304EA879-4ABF-4F7A-9543-9ED2B150A1B6}" type="presParOf" srcId="{C0702290-E5BC-47A8-ABE4-77E1D55CAB58}" destId="{9C5496CB-2518-436E-A516-0C7D55FDFE4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C827C31-1912-4565-BFE1-53D69FFE2B2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D80FF00-BF55-4302-A2E1-E48F415358DC}">
      <dgm:prSet phldrT="[Text]"/>
      <dgm:spPr>
        <a:solidFill>
          <a:srgbClr val="164674"/>
        </a:solidFill>
      </dgm:spPr>
      <dgm:t>
        <a:bodyPr/>
        <a:lstStyle/>
        <a:p>
          <a:r>
            <a:rPr lang="en-US" dirty="0"/>
            <a:t>Sample</a:t>
          </a:r>
        </a:p>
      </dgm:t>
    </dgm:pt>
    <dgm:pt modelId="{20B0FD51-5550-4E29-80FC-D83ED33B0DA7}" type="parTrans" cxnId="{5C96AA86-043F-4A15-AC7F-22EE2F01EAF3}">
      <dgm:prSet/>
      <dgm:spPr/>
      <dgm:t>
        <a:bodyPr/>
        <a:lstStyle/>
        <a:p>
          <a:endParaRPr lang="en-US"/>
        </a:p>
      </dgm:t>
    </dgm:pt>
    <dgm:pt modelId="{A6CDD1DA-D527-4575-9EE2-CE551CC14C9B}" type="sibTrans" cxnId="{5C96AA86-043F-4A15-AC7F-22EE2F01EAF3}">
      <dgm:prSet/>
      <dgm:spPr/>
      <dgm:t>
        <a:bodyPr/>
        <a:lstStyle/>
        <a:p>
          <a:endParaRPr lang="en-US"/>
        </a:p>
      </dgm:t>
    </dgm:pt>
    <dgm:pt modelId="{C0702290-E5BC-47A8-ABE4-77E1D55CAB58}" type="pres">
      <dgm:prSet presAssocID="{7C827C31-1912-4565-BFE1-53D69FFE2B20}" presName="diagram" presStyleCnt="0">
        <dgm:presLayoutVars>
          <dgm:dir/>
          <dgm:resizeHandles val="exact"/>
        </dgm:presLayoutVars>
      </dgm:prSet>
      <dgm:spPr/>
    </dgm:pt>
    <dgm:pt modelId="{61107CFF-B966-4B76-AAB7-7EC3AAB43C55}" type="pres">
      <dgm:prSet presAssocID="{4D80FF00-BF55-4302-A2E1-E48F415358DC}" presName="node" presStyleLbl="node1" presStyleIdx="0" presStyleCnt="1" custLinFactNeighborX="258" custLinFactNeighborY="0">
        <dgm:presLayoutVars>
          <dgm:bulletEnabled val="1"/>
        </dgm:presLayoutVars>
      </dgm:prSet>
      <dgm:spPr/>
    </dgm:pt>
  </dgm:ptLst>
  <dgm:cxnLst>
    <dgm:cxn modelId="{09970D1A-4A24-4660-8212-CE1A2593E1A9}" type="presOf" srcId="{7C827C31-1912-4565-BFE1-53D69FFE2B20}" destId="{C0702290-E5BC-47A8-ABE4-77E1D55CAB58}" srcOrd="0" destOrd="0" presId="urn:microsoft.com/office/officeart/2005/8/layout/default"/>
    <dgm:cxn modelId="{5C96AA86-043F-4A15-AC7F-22EE2F01EAF3}" srcId="{7C827C31-1912-4565-BFE1-53D69FFE2B20}" destId="{4D80FF00-BF55-4302-A2E1-E48F415358DC}" srcOrd="0" destOrd="0" parTransId="{20B0FD51-5550-4E29-80FC-D83ED33B0DA7}" sibTransId="{A6CDD1DA-D527-4575-9EE2-CE551CC14C9B}"/>
    <dgm:cxn modelId="{F0E0A1B3-BA3B-4EA6-85EF-272A9C261407}" type="presOf" srcId="{4D80FF00-BF55-4302-A2E1-E48F415358DC}" destId="{61107CFF-B966-4B76-AAB7-7EC3AAB43C55}" srcOrd="0" destOrd="0" presId="urn:microsoft.com/office/officeart/2005/8/layout/default"/>
    <dgm:cxn modelId="{B2348298-6DDC-4B23-875C-909ACBCA393A}" type="presParOf" srcId="{C0702290-E5BC-47A8-ABE4-77E1D55CAB58}" destId="{61107CFF-B966-4B76-AAB7-7EC3AAB43C55}"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C827C31-1912-4565-BFE1-53D69FFE2B2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5EB8C26-78D6-409F-A70E-83DF03152DE0}">
      <dgm:prSet phldrT="[Text]"/>
      <dgm:spPr>
        <a:solidFill>
          <a:srgbClr val="B01893"/>
        </a:solidFill>
      </dgm:spPr>
      <dgm:t>
        <a:bodyPr/>
        <a:lstStyle/>
        <a:p>
          <a:r>
            <a:rPr lang="en-US" dirty="0"/>
            <a:t>Links &amp; Attachments</a:t>
          </a:r>
        </a:p>
      </dgm:t>
    </dgm:pt>
    <dgm:pt modelId="{D49F7702-C6E3-42F0-9015-7A53B6E3C196}" type="parTrans" cxnId="{B83B15EA-6A6B-40EA-9BD5-41BBF1474F48}">
      <dgm:prSet/>
      <dgm:spPr/>
      <dgm:t>
        <a:bodyPr/>
        <a:lstStyle/>
        <a:p>
          <a:endParaRPr lang="en-US"/>
        </a:p>
      </dgm:t>
    </dgm:pt>
    <dgm:pt modelId="{2EA78153-9E57-472B-8182-01A6CA1E0DC7}" type="sibTrans" cxnId="{B83B15EA-6A6B-40EA-9BD5-41BBF1474F48}">
      <dgm:prSet/>
      <dgm:spPr/>
      <dgm:t>
        <a:bodyPr/>
        <a:lstStyle/>
        <a:p>
          <a:endParaRPr lang="en-US"/>
        </a:p>
      </dgm:t>
    </dgm:pt>
    <dgm:pt modelId="{C0702290-E5BC-47A8-ABE4-77E1D55CAB58}" type="pres">
      <dgm:prSet presAssocID="{7C827C31-1912-4565-BFE1-53D69FFE2B20}" presName="diagram" presStyleCnt="0">
        <dgm:presLayoutVars>
          <dgm:dir/>
          <dgm:resizeHandles val="exact"/>
        </dgm:presLayoutVars>
      </dgm:prSet>
      <dgm:spPr/>
    </dgm:pt>
    <dgm:pt modelId="{9C5496CB-2518-436E-A516-0C7D55FDFE4D}" type="pres">
      <dgm:prSet presAssocID="{65EB8C26-78D6-409F-A70E-83DF03152DE0}" presName="node" presStyleLbl="node1" presStyleIdx="0" presStyleCnt="1">
        <dgm:presLayoutVars>
          <dgm:bulletEnabled val="1"/>
        </dgm:presLayoutVars>
      </dgm:prSet>
      <dgm:spPr/>
    </dgm:pt>
  </dgm:ptLst>
  <dgm:cxnLst>
    <dgm:cxn modelId="{09970D1A-4A24-4660-8212-CE1A2593E1A9}" type="presOf" srcId="{7C827C31-1912-4565-BFE1-53D69FFE2B20}" destId="{C0702290-E5BC-47A8-ABE4-77E1D55CAB58}" srcOrd="0" destOrd="0" presId="urn:microsoft.com/office/officeart/2005/8/layout/default"/>
    <dgm:cxn modelId="{E483D858-8B8A-4124-A097-06DC7AFF4135}" type="presOf" srcId="{65EB8C26-78D6-409F-A70E-83DF03152DE0}" destId="{9C5496CB-2518-436E-A516-0C7D55FDFE4D}" srcOrd="0" destOrd="0" presId="urn:microsoft.com/office/officeart/2005/8/layout/default"/>
    <dgm:cxn modelId="{B83B15EA-6A6B-40EA-9BD5-41BBF1474F48}" srcId="{7C827C31-1912-4565-BFE1-53D69FFE2B20}" destId="{65EB8C26-78D6-409F-A70E-83DF03152DE0}" srcOrd="0" destOrd="0" parTransId="{D49F7702-C6E3-42F0-9015-7A53B6E3C196}" sibTransId="{2EA78153-9E57-472B-8182-01A6CA1E0DC7}"/>
    <dgm:cxn modelId="{304EA879-4ABF-4F7A-9543-9ED2B150A1B6}" type="presParOf" srcId="{C0702290-E5BC-47A8-ABE4-77E1D55CAB58}" destId="{9C5496CB-2518-436E-A516-0C7D55FDFE4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827C31-1912-4565-BFE1-53D69FFE2B2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5EB8C26-78D6-409F-A70E-83DF03152DE0}">
      <dgm:prSet phldrT="[Text]"/>
      <dgm:spPr>
        <a:solidFill>
          <a:srgbClr val="B01893"/>
        </a:solidFill>
      </dgm:spPr>
      <dgm:t>
        <a:bodyPr/>
        <a:lstStyle/>
        <a:p>
          <a:r>
            <a:rPr lang="en-US" dirty="0"/>
            <a:t>FAWS OVERVIEW</a:t>
          </a:r>
        </a:p>
      </dgm:t>
    </dgm:pt>
    <dgm:pt modelId="{D49F7702-C6E3-42F0-9015-7A53B6E3C196}" type="parTrans" cxnId="{B83B15EA-6A6B-40EA-9BD5-41BBF1474F48}">
      <dgm:prSet/>
      <dgm:spPr/>
      <dgm:t>
        <a:bodyPr/>
        <a:lstStyle/>
        <a:p>
          <a:endParaRPr lang="en-US"/>
        </a:p>
      </dgm:t>
    </dgm:pt>
    <dgm:pt modelId="{2EA78153-9E57-472B-8182-01A6CA1E0DC7}" type="sibTrans" cxnId="{B83B15EA-6A6B-40EA-9BD5-41BBF1474F48}">
      <dgm:prSet/>
      <dgm:spPr/>
      <dgm:t>
        <a:bodyPr/>
        <a:lstStyle/>
        <a:p>
          <a:endParaRPr lang="en-US"/>
        </a:p>
      </dgm:t>
    </dgm:pt>
    <dgm:pt modelId="{C0702290-E5BC-47A8-ABE4-77E1D55CAB58}" type="pres">
      <dgm:prSet presAssocID="{7C827C31-1912-4565-BFE1-53D69FFE2B20}" presName="diagram" presStyleCnt="0">
        <dgm:presLayoutVars>
          <dgm:dir/>
          <dgm:resizeHandles val="exact"/>
        </dgm:presLayoutVars>
      </dgm:prSet>
      <dgm:spPr/>
    </dgm:pt>
    <dgm:pt modelId="{9C5496CB-2518-436E-A516-0C7D55FDFE4D}" type="pres">
      <dgm:prSet presAssocID="{65EB8C26-78D6-409F-A70E-83DF03152DE0}" presName="node" presStyleLbl="node1" presStyleIdx="0" presStyleCnt="1">
        <dgm:presLayoutVars>
          <dgm:bulletEnabled val="1"/>
        </dgm:presLayoutVars>
      </dgm:prSet>
      <dgm:spPr/>
    </dgm:pt>
  </dgm:ptLst>
  <dgm:cxnLst>
    <dgm:cxn modelId="{09970D1A-4A24-4660-8212-CE1A2593E1A9}" type="presOf" srcId="{7C827C31-1912-4565-BFE1-53D69FFE2B20}" destId="{C0702290-E5BC-47A8-ABE4-77E1D55CAB58}" srcOrd="0" destOrd="0" presId="urn:microsoft.com/office/officeart/2005/8/layout/default"/>
    <dgm:cxn modelId="{E483D858-8B8A-4124-A097-06DC7AFF4135}" type="presOf" srcId="{65EB8C26-78D6-409F-A70E-83DF03152DE0}" destId="{9C5496CB-2518-436E-A516-0C7D55FDFE4D}" srcOrd="0" destOrd="0" presId="urn:microsoft.com/office/officeart/2005/8/layout/default"/>
    <dgm:cxn modelId="{B83B15EA-6A6B-40EA-9BD5-41BBF1474F48}" srcId="{7C827C31-1912-4565-BFE1-53D69FFE2B20}" destId="{65EB8C26-78D6-409F-A70E-83DF03152DE0}" srcOrd="0" destOrd="0" parTransId="{D49F7702-C6E3-42F0-9015-7A53B6E3C196}" sibTransId="{2EA78153-9E57-472B-8182-01A6CA1E0DC7}"/>
    <dgm:cxn modelId="{304EA879-4ABF-4F7A-9543-9ED2B150A1B6}" type="presParOf" srcId="{C0702290-E5BC-47A8-ABE4-77E1D55CAB58}" destId="{9C5496CB-2518-436E-A516-0C7D55FDFE4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827C31-1912-4565-BFE1-53D69FFE2B2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5EB8C26-78D6-409F-A70E-83DF03152DE0}">
      <dgm:prSet phldrT="[Text]"/>
      <dgm:spPr/>
      <dgm:t>
        <a:bodyPr/>
        <a:lstStyle/>
        <a:p>
          <a:r>
            <a:rPr lang="en-US" dirty="0"/>
            <a:t>SIMM</a:t>
          </a:r>
        </a:p>
      </dgm:t>
    </dgm:pt>
    <dgm:pt modelId="{D49F7702-C6E3-42F0-9015-7A53B6E3C196}" type="parTrans" cxnId="{B83B15EA-6A6B-40EA-9BD5-41BBF1474F48}">
      <dgm:prSet/>
      <dgm:spPr/>
      <dgm:t>
        <a:bodyPr/>
        <a:lstStyle/>
        <a:p>
          <a:endParaRPr lang="en-US"/>
        </a:p>
      </dgm:t>
    </dgm:pt>
    <dgm:pt modelId="{2EA78153-9E57-472B-8182-01A6CA1E0DC7}" type="sibTrans" cxnId="{B83B15EA-6A6B-40EA-9BD5-41BBF1474F48}">
      <dgm:prSet/>
      <dgm:spPr/>
      <dgm:t>
        <a:bodyPr/>
        <a:lstStyle/>
        <a:p>
          <a:endParaRPr lang="en-US"/>
        </a:p>
      </dgm:t>
    </dgm:pt>
    <dgm:pt modelId="{C0702290-E5BC-47A8-ABE4-77E1D55CAB58}" type="pres">
      <dgm:prSet presAssocID="{7C827C31-1912-4565-BFE1-53D69FFE2B20}" presName="diagram" presStyleCnt="0">
        <dgm:presLayoutVars>
          <dgm:dir/>
          <dgm:resizeHandles val="exact"/>
        </dgm:presLayoutVars>
      </dgm:prSet>
      <dgm:spPr/>
    </dgm:pt>
    <dgm:pt modelId="{9C5496CB-2518-436E-A516-0C7D55FDFE4D}" type="pres">
      <dgm:prSet presAssocID="{65EB8C26-78D6-409F-A70E-83DF03152DE0}" presName="node" presStyleLbl="node1" presStyleIdx="0" presStyleCnt="1">
        <dgm:presLayoutVars>
          <dgm:bulletEnabled val="1"/>
        </dgm:presLayoutVars>
      </dgm:prSet>
      <dgm:spPr/>
    </dgm:pt>
  </dgm:ptLst>
  <dgm:cxnLst>
    <dgm:cxn modelId="{09970D1A-4A24-4660-8212-CE1A2593E1A9}" type="presOf" srcId="{7C827C31-1912-4565-BFE1-53D69FFE2B20}" destId="{C0702290-E5BC-47A8-ABE4-77E1D55CAB58}" srcOrd="0" destOrd="0" presId="urn:microsoft.com/office/officeart/2005/8/layout/default"/>
    <dgm:cxn modelId="{E483D858-8B8A-4124-A097-06DC7AFF4135}" type="presOf" srcId="{65EB8C26-78D6-409F-A70E-83DF03152DE0}" destId="{9C5496CB-2518-436E-A516-0C7D55FDFE4D}" srcOrd="0" destOrd="0" presId="urn:microsoft.com/office/officeart/2005/8/layout/default"/>
    <dgm:cxn modelId="{B83B15EA-6A6B-40EA-9BD5-41BBF1474F48}" srcId="{7C827C31-1912-4565-BFE1-53D69FFE2B20}" destId="{65EB8C26-78D6-409F-A70E-83DF03152DE0}" srcOrd="0" destOrd="0" parTransId="{D49F7702-C6E3-42F0-9015-7A53B6E3C196}" sibTransId="{2EA78153-9E57-472B-8182-01A6CA1E0DC7}"/>
    <dgm:cxn modelId="{304EA879-4ABF-4F7A-9543-9ED2B150A1B6}" type="presParOf" srcId="{C0702290-E5BC-47A8-ABE4-77E1D55CAB58}" destId="{9C5496CB-2518-436E-A516-0C7D55FDFE4D}"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827C31-1912-4565-BFE1-53D69FFE2B2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D80FF00-BF55-4302-A2E1-E48F415358DC}">
      <dgm:prSet phldrT="[Text]"/>
      <dgm:spPr>
        <a:solidFill>
          <a:srgbClr val="007A37"/>
        </a:solidFill>
      </dgm:spPr>
      <dgm:t>
        <a:bodyPr/>
        <a:lstStyle/>
        <a:p>
          <a:r>
            <a:rPr lang="en-US" dirty="0"/>
            <a:t>BUDGET REQUEST TIMING &amp; BUDGET LETTERS </a:t>
          </a:r>
        </a:p>
      </dgm:t>
      <dgm:extLst>
        <a:ext uri="{E40237B7-FDA0-4F09-8148-C483321AD2D9}">
          <dgm14:cNvPr xmlns:dgm14="http://schemas.microsoft.com/office/drawing/2010/diagram" id="0" name="" descr="BUDGET REQUEST TIMING &amp; BUDGET LETTERS cover slide&#10;"/>
        </a:ext>
      </dgm:extLst>
    </dgm:pt>
    <dgm:pt modelId="{20B0FD51-5550-4E29-80FC-D83ED33B0DA7}" type="parTrans" cxnId="{5C96AA86-043F-4A15-AC7F-22EE2F01EAF3}">
      <dgm:prSet/>
      <dgm:spPr/>
      <dgm:t>
        <a:bodyPr/>
        <a:lstStyle/>
        <a:p>
          <a:endParaRPr lang="en-US"/>
        </a:p>
      </dgm:t>
    </dgm:pt>
    <dgm:pt modelId="{A6CDD1DA-D527-4575-9EE2-CE551CC14C9B}" type="sibTrans" cxnId="{5C96AA86-043F-4A15-AC7F-22EE2F01EAF3}">
      <dgm:prSet/>
      <dgm:spPr/>
      <dgm:t>
        <a:bodyPr/>
        <a:lstStyle/>
        <a:p>
          <a:endParaRPr lang="en-US"/>
        </a:p>
      </dgm:t>
    </dgm:pt>
    <dgm:pt modelId="{C0702290-E5BC-47A8-ABE4-77E1D55CAB58}" type="pres">
      <dgm:prSet presAssocID="{7C827C31-1912-4565-BFE1-53D69FFE2B20}" presName="diagram" presStyleCnt="0">
        <dgm:presLayoutVars>
          <dgm:dir/>
          <dgm:resizeHandles val="exact"/>
        </dgm:presLayoutVars>
      </dgm:prSet>
      <dgm:spPr/>
    </dgm:pt>
    <dgm:pt modelId="{61107CFF-B966-4B76-AAB7-7EC3AAB43C55}" type="pres">
      <dgm:prSet presAssocID="{4D80FF00-BF55-4302-A2E1-E48F415358DC}" presName="node" presStyleLbl="node1" presStyleIdx="0" presStyleCnt="1">
        <dgm:presLayoutVars>
          <dgm:bulletEnabled val="1"/>
        </dgm:presLayoutVars>
      </dgm:prSet>
      <dgm:spPr/>
    </dgm:pt>
  </dgm:ptLst>
  <dgm:cxnLst>
    <dgm:cxn modelId="{09970D1A-4A24-4660-8212-CE1A2593E1A9}" type="presOf" srcId="{7C827C31-1912-4565-BFE1-53D69FFE2B20}" destId="{C0702290-E5BC-47A8-ABE4-77E1D55CAB58}" srcOrd="0" destOrd="0" presId="urn:microsoft.com/office/officeart/2005/8/layout/default"/>
    <dgm:cxn modelId="{5C96AA86-043F-4A15-AC7F-22EE2F01EAF3}" srcId="{7C827C31-1912-4565-BFE1-53D69FFE2B20}" destId="{4D80FF00-BF55-4302-A2E1-E48F415358DC}" srcOrd="0" destOrd="0" parTransId="{20B0FD51-5550-4E29-80FC-D83ED33B0DA7}" sibTransId="{A6CDD1DA-D527-4575-9EE2-CE551CC14C9B}"/>
    <dgm:cxn modelId="{F0E0A1B3-BA3B-4EA6-85EF-272A9C261407}" type="presOf" srcId="{4D80FF00-BF55-4302-A2E1-E48F415358DC}" destId="{61107CFF-B966-4B76-AAB7-7EC3AAB43C55}" srcOrd="0" destOrd="0" presId="urn:microsoft.com/office/officeart/2005/8/layout/default"/>
    <dgm:cxn modelId="{B2348298-6DDC-4B23-875C-909ACBCA393A}" type="presParOf" srcId="{C0702290-E5BC-47A8-ABE4-77E1D55CAB58}" destId="{61107CFF-B966-4B76-AAB7-7EC3AAB43C55}"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92E418-0FAF-4BF7-8961-1BE07DD8E1FC}"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endParaRPr lang="en-US"/>
        </a:p>
      </dgm:t>
    </dgm:pt>
    <dgm:pt modelId="{02AE7A5B-021C-4C1B-82BC-AA7370E54DD6}">
      <dgm:prSet phldrT="[Text]"/>
      <dgm:spPr/>
      <dgm:t>
        <a:bodyPr/>
        <a:lstStyle/>
        <a:p>
          <a:r>
            <a:rPr lang="en-US" b="1" dirty="0"/>
            <a:t>Planning $$ Used?</a:t>
          </a:r>
        </a:p>
      </dgm:t>
    </dgm:pt>
    <dgm:pt modelId="{5C12E071-4CBD-4787-B54C-C18636619948}" type="parTrans" cxnId="{E785F0BC-38B7-42D6-BA91-EF25000778C4}">
      <dgm:prSet/>
      <dgm:spPr/>
      <dgm:t>
        <a:bodyPr/>
        <a:lstStyle/>
        <a:p>
          <a:endParaRPr lang="en-US"/>
        </a:p>
      </dgm:t>
    </dgm:pt>
    <dgm:pt modelId="{60CC7450-58FE-483D-A436-10FC5B2E5324}" type="sibTrans" cxnId="{E785F0BC-38B7-42D6-BA91-EF25000778C4}">
      <dgm:prSet/>
      <dgm:spPr/>
      <dgm:t>
        <a:bodyPr/>
        <a:lstStyle/>
        <a:p>
          <a:endParaRPr lang="en-US"/>
        </a:p>
      </dgm:t>
    </dgm:pt>
    <dgm:pt modelId="{365323D5-7B44-4166-833A-4091446B9CD3}">
      <dgm:prSet phldrT="[Text]"/>
      <dgm:spPr/>
      <dgm:t>
        <a:bodyPr/>
        <a:lstStyle/>
        <a:p>
          <a:r>
            <a:rPr lang="en-US" b="1" dirty="0"/>
            <a:t>A DF-576 to DOF May Be Required.</a:t>
          </a:r>
        </a:p>
      </dgm:t>
    </dgm:pt>
    <dgm:pt modelId="{9A4F294B-05E6-443A-8BFF-E881283C49AE}" type="parTrans" cxnId="{4B17793B-CA87-43C2-918A-FEB69A3DAEB4}">
      <dgm:prSet/>
      <dgm:spPr/>
      <dgm:t>
        <a:bodyPr/>
        <a:lstStyle/>
        <a:p>
          <a:endParaRPr lang="en-US"/>
        </a:p>
      </dgm:t>
    </dgm:pt>
    <dgm:pt modelId="{386D9755-4A70-42FF-8ECE-0907E0EF0A72}" type="sibTrans" cxnId="{4B17793B-CA87-43C2-918A-FEB69A3DAEB4}">
      <dgm:prSet/>
      <dgm:spPr/>
      <dgm:t>
        <a:bodyPr/>
        <a:lstStyle/>
        <a:p>
          <a:endParaRPr lang="en-US"/>
        </a:p>
      </dgm:t>
    </dgm:pt>
    <dgm:pt modelId="{1A3D97E5-0BC8-4488-9F82-E0FAB070DEDE}" type="pres">
      <dgm:prSet presAssocID="{2392E418-0FAF-4BF7-8961-1BE07DD8E1FC}" presName="compositeShape" presStyleCnt="0">
        <dgm:presLayoutVars>
          <dgm:chMax val="2"/>
          <dgm:dir/>
          <dgm:resizeHandles val="exact"/>
        </dgm:presLayoutVars>
      </dgm:prSet>
      <dgm:spPr/>
    </dgm:pt>
    <dgm:pt modelId="{8BDE2212-4839-4FCF-BAB0-D2CD6F46A86B}" type="pres">
      <dgm:prSet presAssocID="{2392E418-0FAF-4BF7-8961-1BE07DD8E1FC}" presName="divider" presStyleLbl="fgShp" presStyleIdx="0" presStyleCnt="1"/>
      <dgm:spPr/>
    </dgm:pt>
    <dgm:pt modelId="{3421ACDC-A108-4EA3-A8AC-D8566FA91DFC}" type="pres">
      <dgm:prSet presAssocID="{02AE7A5B-021C-4C1B-82BC-AA7370E54DD6}" presName="downArrow" presStyleLbl="node1" presStyleIdx="0" presStyleCnt="2"/>
      <dgm:spPr/>
    </dgm:pt>
    <dgm:pt modelId="{1F014610-EFA2-4F5C-AD37-FEABBD3E175F}" type="pres">
      <dgm:prSet presAssocID="{02AE7A5B-021C-4C1B-82BC-AA7370E54DD6}" presName="downArrowText" presStyleLbl="revTx" presStyleIdx="0" presStyleCnt="2" custScaleX="203297">
        <dgm:presLayoutVars>
          <dgm:bulletEnabled val="1"/>
        </dgm:presLayoutVars>
      </dgm:prSet>
      <dgm:spPr/>
    </dgm:pt>
    <dgm:pt modelId="{F819D7C6-F413-42DE-A24C-5233F9B25462}" type="pres">
      <dgm:prSet presAssocID="{365323D5-7B44-4166-833A-4091446B9CD3}" presName="upArrow" presStyleLbl="node1" presStyleIdx="1" presStyleCnt="2"/>
      <dgm:spPr/>
    </dgm:pt>
    <dgm:pt modelId="{6E54B333-EC23-4FB0-9F6D-B4FD0ACE92E4}" type="pres">
      <dgm:prSet presAssocID="{365323D5-7B44-4166-833A-4091446B9CD3}" presName="upArrowText" presStyleLbl="revTx" presStyleIdx="1" presStyleCnt="2" custScaleX="184387" custScaleY="132871">
        <dgm:presLayoutVars>
          <dgm:bulletEnabled val="1"/>
        </dgm:presLayoutVars>
      </dgm:prSet>
      <dgm:spPr/>
    </dgm:pt>
  </dgm:ptLst>
  <dgm:cxnLst>
    <dgm:cxn modelId="{3F893011-879F-48A1-9BAC-C6BEBF55A822}" type="presOf" srcId="{2392E418-0FAF-4BF7-8961-1BE07DD8E1FC}" destId="{1A3D97E5-0BC8-4488-9F82-E0FAB070DEDE}" srcOrd="0" destOrd="0" presId="urn:microsoft.com/office/officeart/2005/8/layout/arrow3"/>
    <dgm:cxn modelId="{0F19AD1A-FEB5-4101-8DA1-C9946A0DFC5D}" type="presOf" srcId="{02AE7A5B-021C-4C1B-82BC-AA7370E54DD6}" destId="{1F014610-EFA2-4F5C-AD37-FEABBD3E175F}" srcOrd="0" destOrd="0" presId="urn:microsoft.com/office/officeart/2005/8/layout/arrow3"/>
    <dgm:cxn modelId="{4B17793B-CA87-43C2-918A-FEB69A3DAEB4}" srcId="{2392E418-0FAF-4BF7-8961-1BE07DD8E1FC}" destId="{365323D5-7B44-4166-833A-4091446B9CD3}" srcOrd="1" destOrd="0" parTransId="{9A4F294B-05E6-443A-8BFF-E881283C49AE}" sibTransId="{386D9755-4A70-42FF-8ECE-0907E0EF0A72}"/>
    <dgm:cxn modelId="{E785F0BC-38B7-42D6-BA91-EF25000778C4}" srcId="{2392E418-0FAF-4BF7-8961-1BE07DD8E1FC}" destId="{02AE7A5B-021C-4C1B-82BC-AA7370E54DD6}" srcOrd="0" destOrd="0" parTransId="{5C12E071-4CBD-4787-B54C-C18636619948}" sibTransId="{60CC7450-58FE-483D-A436-10FC5B2E5324}"/>
    <dgm:cxn modelId="{56F5A9E8-A715-4A53-A99A-49C56E02E3B2}" type="presOf" srcId="{365323D5-7B44-4166-833A-4091446B9CD3}" destId="{6E54B333-EC23-4FB0-9F6D-B4FD0ACE92E4}" srcOrd="0" destOrd="0" presId="urn:microsoft.com/office/officeart/2005/8/layout/arrow3"/>
    <dgm:cxn modelId="{27C94716-6305-4109-8A62-A4D672BB3F7C}" type="presParOf" srcId="{1A3D97E5-0BC8-4488-9F82-E0FAB070DEDE}" destId="{8BDE2212-4839-4FCF-BAB0-D2CD6F46A86B}" srcOrd="0" destOrd="0" presId="urn:microsoft.com/office/officeart/2005/8/layout/arrow3"/>
    <dgm:cxn modelId="{DC37341D-F592-4689-AA95-7E8888D0BE73}" type="presParOf" srcId="{1A3D97E5-0BC8-4488-9F82-E0FAB070DEDE}" destId="{3421ACDC-A108-4EA3-A8AC-D8566FA91DFC}" srcOrd="1" destOrd="0" presId="urn:microsoft.com/office/officeart/2005/8/layout/arrow3"/>
    <dgm:cxn modelId="{6789CC5C-78A6-404B-8548-D94B10AFB0FF}" type="presParOf" srcId="{1A3D97E5-0BC8-4488-9F82-E0FAB070DEDE}" destId="{1F014610-EFA2-4F5C-AD37-FEABBD3E175F}" srcOrd="2" destOrd="0" presId="urn:microsoft.com/office/officeart/2005/8/layout/arrow3"/>
    <dgm:cxn modelId="{A0DC5E0B-1595-47A7-A2B4-8ED644B67D96}" type="presParOf" srcId="{1A3D97E5-0BC8-4488-9F82-E0FAB070DEDE}" destId="{F819D7C6-F413-42DE-A24C-5233F9B25462}" srcOrd="3" destOrd="0" presId="urn:microsoft.com/office/officeart/2005/8/layout/arrow3"/>
    <dgm:cxn modelId="{F9B38C2E-1FD6-4316-8C6B-99467AABB003}" type="presParOf" srcId="{1A3D97E5-0BC8-4488-9F82-E0FAB070DEDE}" destId="{6E54B333-EC23-4FB0-9F6D-B4FD0ACE92E4}"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A87D8D-36AF-4572-BCCC-8A8ACC45B3E6}" type="doc">
      <dgm:prSet loTypeId="urn:microsoft.com/office/officeart/2005/8/layout/hProcess9" loCatId="process" qsTypeId="urn:microsoft.com/office/officeart/2005/8/quickstyle/simple1" qsCatId="simple" csTypeId="urn:microsoft.com/office/officeart/2005/8/colors/colorful1" csCatId="colorful" phldr="1"/>
      <dgm:spPr/>
    </dgm:pt>
    <dgm:pt modelId="{B8C4B0F2-E23D-4851-92D3-728511CEF7DF}">
      <dgm:prSet phldrT="[Text]"/>
      <dgm:spPr/>
      <dgm:t>
        <a:bodyPr/>
        <a:lstStyle/>
        <a:p>
          <a:r>
            <a:rPr lang="en-US" dirty="0"/>
            <a:t>Planning $$ Used</a:t>
          </a:r>
        </a:p>
      </dgm:t>
    </dgm:pt>
    <dgm:pt modelId="{A14F8B43-55E2-4FC6-A19A-F8624265B245}" type="parTrans" cxnId="{7A508627-B09C-4570-BCA0-C56F3CC10783}">
      <dgm:prSet/>
      <dgm:spPr/>
      <dgm:t>
        <a:bodyPr/>
        <a:lstStyle/>
        <a:p>
          <a:endParaRPr lang="en-US"/>
        </a:p>
      </dgm:t>
    </dgm:pt>
    <dgm:pt modelId="{D1EFD1A6-762C-42D6-A3C7-0CCE46FFA49E}" type="sibTrans" cxnId="{7A508627-B09C-4570-BCA0-C56F3CC10783}">
      <dgm:prSet/>
      <dgm:spPr/>
      <dgm:t>
        <a:bodyPr/>
        <a:lstStyle/>
        <a:p>
          <a:endParaRPr lang="en-US"/>
        </a:p>
      </dgm:t>
    </dgm:pt>
    <dgm:pt modelId="{0F728336-8F1C-46DE-BDE4-E819D54756A4}">
      <dgm:prSet phldrT="[Text]"/>
      <dgm:spPr/>
      <dgm:t>
        <a:bodyPr/>
        <a:lstStyle/>
        <a:p>
          <a:r>
            <a:rPr lang="en-US" dirty="0"/>
            <a:t>Questions? </a:t>
          </a:r>
        </a:p>
      </dgm:t>
    </dgm:pt>
    <dgm:pt modelId="{30A3058C-42D3-4501-9FB7-CCC9B330A169}" type="parTrans" cxnId="{D2DDE496-C3AA-405C-A1E8-E3A05BC135A4}">
      <dgm:prSet/>
      <dgm:spPr/>
      <dgm:t>
        <a:bodyPr/>
        <a:lstStyle/>
        <a:p>
          <a:endParaRPr lang="en-US"/>
        </a:p>
      </dgm:t>
    </dgm:pt>
    <dgm:pt modelId="{821F1810-D2B3-4303-B2AF-4186E8EE1EC9}" type="sibTrans" cxnId="{D2DDE496-C3AA-405C-A1E8-E3A05BC135A4}">
      <dgm:prSet/>
      <dgm:spPr/>
      <dgm:t>
        <a:bodyPr/>
        <a:lstStyle/>
        <a:p>
          <a:endParaRPr lang="en-US"/>
        </a:p>
      </dgm:t>
    </dgm:pt>
    <dgm:pt modelId="{EDBB6839-7286-40EF-9B6F-C9592D137303}">
      <dgm:prSet phldrT="[Text]"/>
      <dgm:spPr/>
      <dgm:t>
        <a:bodyPr/>
        <a:lstStyle/>
        <a:p>
          <a:r>
            <a:rPr lang="en-US" dirty="0"/>
            <a:t>Contact Your PAO</a:t>
          </a:r>
          <a:br>
            <a:rPr lang="en-US" dirty="0"/>
          </a:br>
          <a:r>
            <a:rPr lang="en-US" dirty="0"/>
            <a:t>Manager or DOF IT Consulting Unit</a:t>
          </a:r>
        </a:p>
      </dgm:t>
    </dgm:pt>
    <dgm:pt modelId="{95F2FE5C-F6D6-4CAE-9332-A5276400CD47}" type="parTrans" cxnId="{66EEE481-F355-4C2A-AB05-3D0CCCA69210}">
      <dgm:prSet/>
      <dgm:spPr/>
      <dgm:t>
        <a:bodyPr/>
        <a:lstStyle/>
        <a:p>
          <a:endParaRPr lang="en-US"/>
        </a:p>
      </dgm:t>
    </dgm:pt>
    <dgm:pt modelId="{BF23EE6A-FA23-4239-A29E-5E703F5E74F1}" type="sibTrans" cxnId="{66EEE481-F355-4C2A-AB05-3D0CCCA69210}">
      <dgm:prSet/>
      <dgm:spPr/>
      <dgm:t>
        <a:bodyPr/>
        <a:lstStyle/>
        <a:p>
          <a:endParaRPr lang="en-US"/>
        </a:p>
      </dgm:t>
    </dgm:pt>
    <dgm:pt modelId="{4069C276-906F-43BC-BD6F-073002F3CBCA}" type="pres">
      <dgm:prSet presAssocID="{88A87D8D-36AF-4572-BCCC-8A8ACC45B3E6}" presName="CompostProcess" presStyleCnt="0">
        <dgm:presLayoutVars>
          <dgm:dir/>
          <dgm:resizeHandles val="exact"/>
        </dgm:presLayoutVars>
      </dgm:prSet>
      <dgm:spPr/>
    </dgm:pt>
    <dgm:pt modelId="{640E0D98-DC36-482C-BA90-750430C936B5}" type="pres">
      <dgm:prSet presAssocID="{88A87D8D-36AF-4572-BCCC-8A8ACC45B3E6}" presName="arrow" presStyleLbl="bgShp" presStyleIdx="0" presStyleCnt="1"/>
      <dgm:spPr/>
    </dgm:pt>
    <dgm:pt modelId="{01F4140A-0352-4F75-B57C-15EE5F8EDD50}" type="pres">
      <dgm:prSet presAssocID="{88A87D8D-36AF-4572-BCCC-8A8ACC45B3E6}" presName="linearProcess" presStyleCnt="0"/>
      <dgm:spPr/>
    </dgm:pt>
    <dgm:pt modelId="{2B3C0BE9-5B17-426C-8651-36885DCB944A}" type="pres">
      <dgm:prSet presAssocID="{B8C4B0F2-E23D-4851-92D3-728511CEF7DF}" presName="textNode" presStyleLbl="node1" presStyleIdx="0" presStyleCnt="3">
        <dgm:presLayoutVars>
          <dgm:bulletEnabled val="1"/>
        </dgm:presLayoutVars>
      </dgm:prSet>
      <dgm:spPr/>
    </dgm:pt>
    <dgm:pt modelId="{ADD054DE-86DB-4E11-8648-AF525F6048CA}" type="pres">
      <dgm:prSet presAssocID="{D1EFD1A6-762C-42D6-A3C7-0CCE46FFA49E}" presName="sibTrans" presStyleCnt="0"/>
      <dgm:spPr/>
    </dgm:pt>
    <dgm:pt modelId="{2C69E00B-727C-4164-B73E-BA5F10B599C9}" type="pres">
      <dgm:prSet presAssocID="{0F728336-8F1C-46DE-BDE4-E819D54756A4}" presName="textNode" presStyleLbl="node1" presStyleIdx="1" presStyleCnt="3">
        <dgm:presLayoutVars>
          <dgm:bulletEnabled val="1"/>
        </dgm:presLayoutVars>
      </dgm:prSet>
      <dgm:spPr/>
    </dgm:pt>
    <dgm:pt modelId="{E5159426-3271-4358-AEF4-548993DC7BAC}" type="pres">
      <dgm:prSet presAssocID="{821F1810-D2B3-4303-B2AF-4186E8EE1EC9}" presName="sibTrans" presStyleCnt="0"/>
      <dgm:spPr/>
    </dgm:pt>
    <dgm:pt modelId="{F022D285-6763-4336-A37B-BA59ADA2FC3B}" type="pres">
      <dgm:prSet presAssocID="{EDBB6839-7286-40EF-9B6F-C9592D137303}" presName="textNode" presStyleLbl="node1" presStyleIdx="2" presStyleCnt="3">
        <dgm:presLayoutVars>
          <dgm:bulletEnabled val="1"/>
        </dgm:presLayoutVars>
      </dgm:prSet>
      <dgm:spPr/>
    </dgm:pt>
  </dgm:ptLst>
  <dgm:cxnLst>
    <dgm:cxn modelId="{7A508627-B09C-4570-BCA0-C56F3CC10783}" srcId="{88A87D8D-36AF-4572-BCCC-8A8ACC45B3E6}" destId="{B8C4B0F2-E23D-4851-92D3-728511CEF7DF}" srcOrd="0" destOrd="0" parTransId="{A14F8B43-55E2-4FC6-A19A-F8624265B245}" sibTransId="{D1EFD1A6-762C-42D6-A3C7-0CCE46FFA49E}"/>
    <dgm:cxn modelId="{91A70438-90FD-415A-9CF6-CE4A7DEB233C}" type="presOf" srcId="{88A87D8D-36AF-4572-BCCC-8A8ACC45B3E6}" destId="{4069C276-906F-43BC-BD6F-073002F3CBCA}" srcOrd="0" destOrd="0" presId="urn:microsoft.com/office/officeart/2005/8/layout/hProcess9"/>
    <dgm:cxn modelId="{20F86256-7938-4BD8-8711-03AFAD26BBA7}" type="presOf" srcId="{0F728336-8F1C-46DE-BDE4-E819D54756A4}" destId="{2C69E00B-727C-4164-B73E-BA5F10B599C9}" srcOrd="0" destOrd="0" presId="urn:microsoft.com/office/officeart/2005/8/layout/hProcess9"/>
    <dgm:cxn modelId="{66EEE481-F355-4C2A-AB05-3D0CCCA69210}" srcId="{88A87D8D-36AF-4572-BCCC-8A8ACC45B3E6}" destId="{EDBB6839-7286-40EF-9B6F-C9592D137303}" srcOrd="2" destOrd="0" parTransId="{95F2FE5C-F6D6-4CAE-9332-A5276400CD47}" sibTransId="{BF23EE6A-FA23-4239-A29E-5E703F5E74F1}"/>
    <dgm:cxn modelId="{D2DDE496-C3AA-405C-A1E8-E3A05BC135A4}" srcId="{88A87D8D-36AF-4572-BCCC-8A8ACC45B3E6}" destId="{0F728336-8F1C-46DE-BDE4-E819D54756A4}" srcOrd="1" destOrd="0" parTransId="{30A3058C-42D3-4501-9FB7-CCC9B330A169}" sibTransId="{821F1810-D2B3-4303-B2AF-4186E8EE1EC9}"/>
    <dgm:cxn modelId="{B88083BC-5B82-4500-A2E2-9CC982F43775}" type="presOf" srcId="{EDBB6839-7286-40EF-9B6F-C9592D137303}" destId="{F022D285-6763-4336-A37B-BA59ADA2FC3B}" srcOrd="0" destOrd="0" presId="urn:microsoft.com/office/officeart/2005/8/layout/hProcess9"/>
    <dgm:cxn modelId="{5AD7EDF3-653D-473A-8D12-F3A4051075B1}" type="presOf" srcId="{B8C4B0F2-E23D-4851-92D3-728511CEF7DF}" destId="{2B3C0BE9-5B17-426C-8651-36885DCB944A}" srcOrd="0" destOrd="0" presId="urn:microsoft.com/office/officeart/2005/8/layout/hProcess9"/>
    <dgm:cxn modelId="{149276AC-FC47-48AF-ACB4-A6D95AC0EBF9}" type="presParOf" srcId="{4069C276-906F-43BC-BD6F-073002F3CBCA}" destId="{640E0D98-DC36-482C-BA90-750430C936B5}" srcOrd="0" destOrd="0" presId="urn:microsoft.com/office/officeart/2005/8/layout/hProcess9"/>
    <dgm:cxn modelId="{68DAEFCA-1342-44D9-BA14-9548F6F2727C}" type="presParOf" srcId="{4069C276-906F-43BC-BD6F-073002F3CBCA}" destId="{01F4140A-0352-4F75-B57C-15EE5F8EDD50}" srcOrd="1" destOrd="0" presId="urn:microsoft.com/office/officeart/2005/8/layout/hProcess9"/>
    <dgm:cxn modelId="{9F0047E7-5B37-4AAD-AE23-0DBEA6DF5592}" type="presParOf" srcId="{01F4140A-0352-4F75-B57C-15EE5F8EDD50}" destId="{2B3C0BE9-5B17-426C-8651-36885DCB944A}" srcOrd="0" destOrd="0" presId="urn:microsoft.com/office/officeart/2005/8/layout/hProcess9"/>
    <dgm:cxn modelId="{FF9AA39F-FBDC-407E-9EEF-42D3C7B47C8A}" type="presParOf" srcId="{01F4140A-0352-4F75-B57C-15EE5F8EDD50}" destId="{ADD054DE-86DB-4E11-8648-AF525F6048CA}" srcOrd="1" destOrd="0" presId="urn:microsoft.com/office/officeart/2005/8/layout/hProcess9"/>
    <dgm:cxn modelId="{4454DFC9-43CF-4717-AC34-0AD4849BD687}" type="presParOf" srcId="{01F4140A-0352-4F75-B57C-15EE5F8EDD50}" destId="{2C69E00B-727C-4164-B73E-BA5F10B599C9}" srcOrd="2" destOrd="0" presId="urn:microsoft.com/office/officeart/2005/8/layout/hProcess9"/>
    <dgm:cxn modelId="{0B887508-9BB5-444A-91DF-50AF859857D2}" type="presParOf" srcId="{01F4140A-0352-4F75-B57C-15EE5F8EDD50}" destId="{E5159426-3271-4358-AEF4-548993DC7BAC}" srcOrd="3" destOrd="0" presId="urn:microsoft.com/office/officeart/2005/8/layout/hProcess9"/>
    <dgm:cxn modelId="{B49E0CB9-B27A-4BB5-B638-F434352E9C6A}" type="presParOf" srcId="{01F4140A-0352-4F75-B57C-15EE5F8EDD50}" destId="{F022D285-6763-4336-A37B-BA59ADA2FC3B}"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392E418-0FAF-4BF7-8961-1BE07DD8E1FC}" type="doc">
      <dgm:prSet loTypeId="urn:microsoft.com/office/officeart/2005/8/layout/arrow3" loCatId="relationship" qsTypeId="urn:microsoft.com/office/officeart/2005/8/quickstyle/simple1" qsCatId="simple" csTypeId="urn:microsoft.com/office/officeart/2005/8/colors/colorful4" csCatId="colorful" phldr="1"/>
      <dgm:spPr/>
      <dgm:t>
        <a:bodyPr/>
        <a:lstStyle/>
        <a:p>
          <a:endParaRPr lang="en-US"/>
        </a:p>
      </dgm:t>
    </dgm:pt>
    <dgm:pt modelId="{02AE7A5B-021C-4C1B-82BC-AA7370E54DD6}">
      <dgm:prSet phldrT="[Text]"/>
      <dgm:spPr/>
      <dgm:t>
        <a:bodyPr/>
        <a:lstStyle/>
        <a:p>
          <a:r>
            <a:rPr lang="en-US" b="1" dirty="0"/>
            <a:t>Cumulative Project Cost Increase $5M or 20% of total ?</a:t>
          </a:r>
        </a:p>
      </dgm:t>
    </dgm:pt>
    <dgm:pt modelId="{5C12E071-4CBD-4787-B54C-C18636619948}" type="parTrans" cxnId="{E785F0BC-38B7-42D6-BA91-EF25000778C4}">
      <dgm:prSet/>
      <dgm:spPr/>
      <dgm:t>
        <a:bodyPr/>
        <a:lstStyle/>
        <a:p>
          <a:endParaRPr lang="en-US"/>
        </a:p>
      </dgm:t>
    </dgm:pt>
    <dgm:pt modelId="{60CC7450-58FE-483D-A436-10FC5B2E5324}" type="sibTrans" cxnId="{E785F0BC-38B7-42D6-BA91-EF25000778C4}">
      <dgm:prSet/>
      <dgm:spPr/>
      <dgm:t>
        <a:bodyPr/>
        <a:lstStyle/>
        <a:p>
          <a:endParaRPr lang="en-US"/>
        </a:p>
      </dgm:t>
    </dgm:pt>
    <dgm:pt modelId="{365323D5-7B44-4166-833A-4091446B9CD3}">
      <dgm:prSet phldrT="[Text]"/>
      <dgm:spPr/>
      <dgm:t>
        <a:bodyPr/>
        <a:lstStyle/>
        <a:p>
          <a:r>
            <a:rPr lang="en-US" b="1" dirty="0"/>
            <a:t>A DF-12 May Be Required.</a:t>
          </a:r>
        </a:p>
      </dgm:t>
    </dgm:pt>
    <dgm:pt modelId="{9A4F294B-05E6-443A-8BFF-E881283C49AE}" type="parTrans" cxnId="{4B17793B-CA87-43C2-918A-FEB69A3DAEB4}">
      <dgm:prSet/>
      <dgm:spPr/>
      <dgm:t>
        <a:bodyPr/>
        <a:lstStyle/>
        <a:p>
          <a:endParaRPr lang="en-US"/>
        </a:p>
      </dgm:t>
    </dgm:pt>
    <dgm:pt modelId="{386D9755-4A70-42FF-8ECE-0907E0EF0A72}" type="sibTrans" cxnId="{4B17793B-CA87-43C2-918A-FEB69A3DAEB4}">
      <dgm:prSet/>
      <dgm:spPr/>
      <dgm:t>
        <a:bodyPr/>
        <a:lstStyle/>
        <a:p>
          <a:endParaRPr lang="en-US"/>
        </a:p>
      </dgm:t>
    </dgm:pt>
    <dgm:pt modelId="{1A3D97E5-0BC8-4488-9F82-E0FAB070DEDE}" type="pres">
      <dgm:prSet presAssocID="{2392E418-0FAF-4BF7-8961-1BE07DD8E1FC}" presName="compositeShape" presStyleCnt="0">
        <dgm:presLayoutVars>
          <dgm:chMax val="2"/>
          <dgm:dir/>
          <dgm:resizeHandles val="exact"/>
        </dgm:presLayoutVars>
      </dgm:prSet>
      <dgm:spPr/>
    </dgm:pt>
    <dgm:pt modelId="{8BDE2212-4839-4FCF-BAB0-D2CD6F46A86B}" type="pres">
      <dgm:prSet presAssocID="{2392E418-0FAF-4BF7-8961-1BE07DD8E1FC}" presName="divider" presStyleLbl="fgShp" presStyleIdx="0" presStyleCnt="1"/>
      <dgm:spPr/>
    </dgm:pt>
    <dgm:pt modelId="{3421ACDC-A108-4EA3-A8AC-D8566FA91DFC}" type="pres">
      <dgm:prSet presAssocID="{02AE7A5B-021C-4C1B-82BC-AA7370E54DD6}" presName="downArrow" presStyleLbl="node1" presStyleIdx="0" presStyleCnt="2"/>
      <dgm:spPr/>
    </dgm:pt>
    <dgm:pt modelId="{1F014610-EFA2-4F5C-AD37-FEABBD3E175F}" type="pres">
      <dgm:prSet presAssocID="{02AE7A5B-021C-4C1B-82BC-AA7370E54DD6}" presName="downArrowText" presStyleLbl="revTx" presStyleIdx="0" presStyleCnt="2" custScaleX="203297">
        <dgm:presLayoutVars>
          <dgm:bulletEnabled val="1"/>
        </dgm:presLayoutVars>
      </dgm:prSet>
      <dgm:spPr/>
    </dgm:pt>
    <dgm:pt modelId="{F819D7C6-F413-42DE-A24C-5233F9B25462}" type="pres">
      <dgm:prSet presAssocID="{365323D5-7B44-4166-833A-4091446B9CD3}" presName="upArrow" presStyleLbl="node1" presStyleIdx="1" presStyleCnt="2"/>
      <dgm:spPr/>
    </dgm:pt>
    <dgm:pt modelId="{6E54B333-EC23-4FB0-9F6D-B4FD0ACE92E4}" type="pres">
      <dgm:prSet presAssocID="{365323D5-7B44-4166-833A-4091446B9CD3}" presName="upArrowText" presStyleLbl="revTx" presStyleIdx="1" presStyleCnt="2" custScaleX="184387" custScaleY="132871">
        <dgm:presLayoutVars>
          <dgm:bulletEnabled val="1"/>
        </dgm:presLayoutVars>
      </dgm:prSet>
      <dgm:spPr/>
    </dgm:pt>
  </dgm:ptLst>
  <dgm:cxnLst>
    <dgm:cxn modelId="{3F893011-879F-48A1-9BAC-C6BEBF55A822}" type="presOf" srcId="{2392E418-0FAF-4BF7-8961-1BE07DD8E1FC}" destId="{1A3D97E5-0BC8-4488-9F82-E0FAB070DEDE}" srcOrd="0" destOrd="0" presId="urn:microsoft.com/office/officeart/2005/8/layout/arrow3"/>
    <dgm:cxn modelId="{0F19AD1A-FEB5-4101-8DA1-C9946A0DFC5D}" type="presOf" srcId="{02AE7A5B-021C-4C1B-82BC-AA7370E54DD6}" destId="{1F014610-EFA2-4F5C-AD37-FEABBD3E175F}" srcOrd="0" destOrd="0" presId="urn:microsoft.com/office/officeart/2005/8/layout/arrow3"/>
    <dgm:cxn modelId="{4B17793B-CA87-43C2-918A-FEB69A3DAEB4}" srcId="{2392E418-0FAF-4BF7-8961-1BE07DD8E1FC}" destId="{365323D5-7B44-4166-833A-4091446B9CD3}" srcOrd="1" destOrd="0" parTransId="{9A4F294B-05E6-443A-8BFF-E881283C49AE}" sibTransId="{386D9755-4A70-42FF-8ECE-0907E0EF0A72}"/>
    <dgm:cxn modelId="{E785F0BC-38B7-42D6-BA91-EF25000778C4}" srcId="{2392E418-0FAF-4BF7-8961-1BE07DD8E1FC}" destId="{02AE7A5B-021C-4C1B-82BC-AA7370E54DD6}" srcOrd="0" destOrd="0" parTransId="{5C12E071-4CBD-4787-B54C-C18636619948}" sibTransId="{60CC7450-58FE-483D-A436-10FC5B2E5324}"/>
    <dgm:cxn modelId="{56F5A9E8-A715-4A53-A99A-49C56E02E3B2}" type="presOf" srcId="{365323D5-7B44-4166-833A-4091446B9CD3}" destId="{6E54B333-EC23-4FB0-9F6D-B4FD0ACE92E4}" srcOrd="0" destOrd="0" presId="urn:microsoft.com/office/officeart/2005/8/layout/arrow3"/>
    <dgm:cxn modelId="{27C94716-6305-4109-8A62-A4D672BB3F7C}" type="presParOf" srcId="{1A3D97E5-0BC8-4488-9F82-E0FAB070DEDE}" destId="{8BDE2212-4839-4FCF-BAB0-D2CD6F46A86B}" srcOrd="0" destOrd="0" presId="urn:microsoft.com/office/officeart/2005/8/layout/arrow3"/>
    <dgm:cxn modelId="{DC37341D-F592-4689-AA95-7E8888D0BE73}" type="presParOf" srcId="{1A3D97E5-0BC8-4488-9F82-E0FAB070DEDE}" destId="{3421ACDC-A108-4EA3-A8AC-D8566FA91DFC}" srcOrd="1" destOrd="0" presId="urn:microsoft.com/office/officeart/2005/8/layout/arrow3"/>
    <dgm:cxn modelId="{6789CC5C-78A6-404B-8548-D94B10AFB0FF}" type="presParOf" srcId="{1A3D97E5-0BC8-4488-9F82-E0FAB070DEDE}" destId="{1F014610-EFA2-4F5C-AD37-FEABBD3E175F}" srcOrd="2" destOrd="0" presId="urn:microsoft.com/office/officeart/2005/8/layout/arrow3"/>
    <dgm:cxn modelId="{A0DC5E0B-1595-47A7-A2B4-8ED644B67D96}" type="presParOf" srcId="{1A3D97E5-0BC8-4488-9F82-E0FAB070DEDE}" destId="{F819D7C6-F413-42DE-A24C-5233F9B25462}" srcOrd="3" destOrd="0" presId="urn:microsoft.com/office/officeart/2005/8/layout/arrow3"/>
    <dgm:cxn modelId="{F9B38C2E-1FD6-4316-8C6B-99467AABB003}" type="presParOf" srcId="{1A3D97E5-0BC8-4488-9F82-E0FAB070DEDE}" destId="{6E54B333-EC23-4FB0-9F6D-B4FD0ACE92E4}"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C9927-D88E-4DDB-A5C8-796A589BD749}">
      <dsp:nvSpPr>
        <dsp:cNvPr id="0" name=""/>
        <dsp:cNvSpPr/>
      </dsp:nvSpPr>
      <dsp:spPr>
        <a:xfrm>
          <a:off x="0" y="127000"/>
          <a:ext cx="1904999" cy="1143000"/>
        </a:xfrm>
        <a:prstGeom prst="rect">
          <a:avLst/>
        </a:prstGeom>
        <a:solidFill>
          <a:srgbClr val="B018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FAWS OVERVIEW</a:t>
          </a:r>
        </a:p>
      </dsp:txBody>
      <dsp:txXfrm>
        <a:off x="0" y="127000"/>
        <a:ext cx="1904999" cy="1143000"/>
      </dsp:txXfrm>
    </dsp:sp>
    <dsp:sp modelId="{9C5496CB-2518-436E-A516-0C7D55FDFE4D}">
      <dsp:nvSpPr>
        <dsp:cNvPr id="0" name=""/>
        <dsp:cNvSpPr/>
      </dsp:nvSpPr>
      <dsp:spPr>
        <a:xfrm>
          <a:off x="2095500" y="127000"/>
          <a:ext cx="1904999" cy="1143000"/>
        </a:xfrm>
        <a:prstGeom prst="rect">
          <a:avLst/>
        </a:prstGeom>
        <a:solidFill>
          <a:srgbClr val="D2610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SIMM</a:t>
          </a:r>
        </a:p>
      </dsp:txBody>
      <dsp:txXfrm>
        <a:off x="2095500" y="127000"/>
        <a:ext cx="1904999" cy="1143000"/>
      </dsp:txXfrm>
    </dsp:sp>
    <dsp:sp modelId="{61107CFF-B966-4B76-AAB7-7EC3AAB43C55}">
      <dsp:nvSpPr>
        <dsp:cNvPr id="0" name=""/>
        <dsp:cNvSpPr/>
      </dsp:nvSpPr>
      <dsp:spPr>
        <a:xfrm>
          <a:off x="4191000" y="127000"/>
          <a:ext cx="1904999" cy="1143000"/>
        </a:xfrm>
        <a:prstGeom prst="rect">
          <a:avLst/>
        </a:prstGeom>
        <a:solidFill>
          <a:srgbClr val="007A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 BUDGET REQUEST TIMING &amp; BUDGET LETTERS  </a:t>
          </a:r>
        </a:p>
      </dsp:txBody>
      <dsp:txXfrm>
        <a:off x="4191000" y="127000"/>
        <a:ext cx="1904999" cy="1143000"/>
      </dsp:txXfrm>
    </dsp:sp>
    <dsp:sp modelId="{704AF7EC-2E2B-4E22-80B8-2117423FB314}">
      <dsp:nvSpPr>
        <dsp:cNvPr id="0" name=""/>
        <dsp:cNvSpPr/>
      </dsp:nvSpPr>
      <dsp:spPr>
        <a:xfrm>
          <a:off x="0" y="1460500"/>
          <a:ext cx="1904999" cy="114300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STEPS &amp; WHO TO INVOLVE</a:t>
          </a:r>
          <a:endParaRPr lang="en-US" sz="1800" kern="1200" dirty="0"/>
        </a:p>
      </dsp:txBody>
      <dsp:txXfrm>
        <a:off x="0" y="1460500"/>
        <a:ext cx="1904999" cy="1143000"/>
      </dsp:txXfrm>
    </dsp:sp>
    <dsp:sp modelId="{BBE012A8-441C-4E03-A4FA-CE2AB16E63AA}">
      <dsp:nvSpPr>
        <dsp:cNvPr id="0" name=""/>
        <dsp:cNvSpPr/>
      </dsp:nvSpPr>
      <dsp:spPr>
        <a:xfrm>
          <a:off x="2111216" y="1460500"/>
          <a:ext cx="1904999" cy="1143000"/>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FAWS HANDS-ON &amp; TRAINING EXERCISES</a:t>
          </a:r>
        </a:p>
      </dsp:txBody>
      <dsp:txXfrm>
        <a:off x="2111216" y="1460500"/>
        <a:ext cx="1904999" cy="1143000"/>
      </dsp:txXfrm>
    </dsp:sp>
    <dsp:sp modelId="{E978F6AD-590A-4BBA-B0EA-80203C14FFE4}">
      <dsp:nvSpPr>
        <dsp:cNvPr id="0" name=""/>
        <dsp:cNvSpPr/>
      </dsp:nvSpPr>
      <dsp:spPr>
        <a:xfrm>
          <a:off x="4191000" y="1460500"/>
          <a:ext cx="1904999" cy="11430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REVIEW CRITERIA &amp; TIPS</a:t>
          </a:r>
        </a:p>
      </dsp:txBody>
      <dsp:txXfrm>
        <a:off x="4191000" y="1460500"/>
        <a:ext cx="1904999" cy="1143000"/>
      </dsp:txXfrm>
    </dsp:sp>
    <dsp:sp modelId="{644D9384-2640-4E5D-8AA6-6246E394B380}">
      <dsp:nvSpPr>
        <dsp:cNvPr id="0" name=""/>
        <dsp:cNvSpPr/>
      </dsp:nvSpPr>
      <dsp:spPr>
        <a:xfrm>
          <a:off x="1047750" y="2793999"/>
          <a:ext cx="1904999" cy="1143000"/>
        </a:xfrm>
        <a:prstGeom prst="rect">
          <a:avLst/>
        </a:prstGeom>
        <a:solidFill>
          <a:srgbClr val="1646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SAMPLE</a:t>
          </a:r>
        </a:p>
      </dsp:txBody>
      <dsp:txXfrm>
        <a:off x="1047750" y="2793999"/>
        <a:ext cx="1904999" cy="1143000"/>
      </dsp:txXfrm>
    </dsp:sp>
    <dsp:sp modelId="{75DCF7D2-808B-400D-AC18-392535720C8F}">
      <dsp:nvSpPr>
        <dsp:cNvPr id="0" name=""/>
        <dsp:cNvSpPr/>
      </dsp:nvSpPr>
      <dsp:spPr>
        <a:xfrm>
          <a:off x="3143250" y="2801863"/>
          <a:ext cx="1904999" cy="11430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LINKS &amp; ATTACHMENTS</a:t>
          </a:r>
        </a:p>
      </dsp:txBody>
      <dsp:txXfrm>
        <a:off x="3143250" y="2801863"/>
        <a:ext cx="1904999" cy="1143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E0D98-DC36-482C-BA90-750430C936B5}">
      <dsp:nvSpPr>
        <dsp:cNvPr id="0" name=""/>
        <dsp:cNvSpPr/>
      </dsp:nvSpPr>
      <dsp:spPr>
        <a:xfrm>
          <a:off x="445769" y="0"/>
          <a:ext cx="5052060" cy="358896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3C0BE9-5B17-426C-8651-36885DCB944A}">
      <dsp:nvSpPr>
        <dsp:cNvPr id="0" name=""/>
        <dsp:cNvSpPr/>
      </dsp:nvSpPr>
      <dsp:spPr>
        <a:xfrm>
          <a:off x="6384" y="1076689"/>
          <a:ext cx="1913096" cy="143558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Project Increase by $5M or 20%</a:t>
          </a:r>
        </a:p>
      </dsp:txBody>
      <dsp:txXfrm>
        <a:off x="76464" y="1146769"/>
        <a:ext cx="1772936" cy="1295426"/>
      </dsp:txXfrm>
    </dsp:sp>
    <dsp:sp modelId="{2C69E00B-727C-4164-B73E-BA5F10B599C9}">
      <dsp:nvSpPr>
        <dsp:cNvPr id="0" name=""/>
        <dsp:cNvSpPr/>
      </dsp:nvSpPr>
      <dsp:spPr>
        <a:xfrm>
          <a:off x="2015251" y="1076689"/>
          <a:ext cx="1913096" cy="143558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Questions? </a:t>
          </a:r>
        </a:p>
      </dsp:txBody>
      <dsp:txXfrm>
        <a:off x="2085331" y="1146769"/>
        <a:ext cx="1772936" cy="1295426"/>
      </dsp:txXfrm>
    </dsp:sp>
    <dsp:sp modelId="{F022D285-6763-4336-A37B-BA59ADA2FC3B}">
      <dsp:nvSpPr>
        <dsp:cNvPr id="0" name=""/>
        <dsp:cNvSpPr/>
      </dsp:nvSpPr>
      <dsp:spPr>
        <a:xfrm>
          <a:off x="4024119" y="1076689"/>
          <a:ext cx="1913096" cy="143558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Contact Your PAO</a:t>
          </a:r>
          <a:br>
            <a:rPr lang="en-US" sz="1800" kern="1200" dirty="0"/>
          </a:br>
          <a:r>
            <a:rPr lang="en-US" sz="1800" kern="1200" dirty="0"/>
            <a:t>Manager or DOF IT Consulting Unit</a:t>
          </a:r>
        </a:p>
      </dsp:txBody>
      <dsp:txXfrm>
        <a:off x="4094199" y="1146769"/>
        <a:ext cx="1772936" cy="12954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07CFF-B966-4B76-AAB7-7EC3AAB43C55}">
      <dsp:nvSpPr>
        <dsp:cNvPr id="0" name=""/>
        <dsp:cNvSpPr/>
      </dsp:nvSpPr>
      <dsp:spPr>
        <a:xfrm>
          <a:off x="0" y="203199"/>
          <a:ext cx="6096000" cy="365760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STEPS &amp; WHO TO INVOLVE</a:t>
          </a:r>
        </a:p>
      </dsp:txBody>
      <dsp:txXfrm>
        <a:off x="0" y="203199"/>
        <a:ext cx="6096000" cy="36576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BCE75-3971-40AB-8F5B-D240B26BC915}">
      <dsp:nvSpPr>
        <dsp:cNvPr id="0" name=""/>
        <dsp:cNvSpPr/>
      </dsp:nvSpPr>
      <dsp:spPr>
        <a:xfrm>
          <a:off x="6245141" y="950912"/>
          <a:ext cx="1497675" cy="3803650"/>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5" tIns="60325" rIns="60325" bIns="60325" numCol="1" spcCol="1270" anchor="t" anchorCtr="0">
          <a:noAutofit/>
        </a:bodyPr>
        <a:lstStyle/>
        <a:p>
          <a:pPr marL="0" lvl="0" indent="0" algn="l" defTabSz="844550">
            <a:lnSpc>
              <a:spcPct val="90000"/>
            </a:lnSpc>
            <a:spcBef>
              <a:spcPct val="0"/>
            </a:spcBef>
            <a:spcAft>
              <a:spcPct val="35000"/>
            </a:spcAft>
            <a:buNone/>
          </a:pPr>
          <a:r>
            <a:rPr lang="en-US" sz="1900" kern="1200" dirty="0"/>
            <a:t>Update as additional information determined until baseline final FAWs.</a:t>
          </a:r>
        </a:p>
      </dsp:txBody>
      <dsp:txXfrm>
        <a:off x="6435251" y="950912"/>
        <a:ext cx="1307565" cy="3803650"/>
      </dsp:txXfrm>
    </dsp:sp>
    <dsp:sp modelId="{EA732D0A-B195-4604-8AD9-1358A574828B}">
      <dsp:nvSpPr>
        <dsp:cNvPr id="0" name=""/>
        <dsp:cNvSpPr/>
      </dsp:nvSpPr>
      <dsp:spPr>
        <a:xfrm>
          <a:off x="6245141" y="0"/>
          <a:ext cx="1497675" cy="9509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Step 5</a:t>
          </a:r>
        </a:p>
      </dsp:txBody>
      <dsp:txXfrm>
        <a:off x="6245141" y="0"/>
        <a:ext cx="1497675" cy="950912"/>
      </dsp:txXfrm>
    </dsp:sp>
    <dsp:sp modelId="{41BF25B4-E772-4C8B-AD4E-7966A5DF1168}">
      <dsp:nvSpPr>
        <dsp:cNvPr id="0" name=""/>
        <dsp:cNvSpPr/>
      </dsp:nvSpPr>
      <dsp:spPr>
        <a:xfrm>
          <a:off x="4751208" y="950912"/>
          <a:ext cx="1497675" cy="3565922"/>
        </a:xfrm>
        <a:prstGeom prst="wedgeRectCallout">
          <a:avLst>
            <a:gd name="adj1" fmla="val 62500"/>
            <a:gd name="adj2" fmla="val 20830"/>
          </a:avLst>
        </a:prstGeom>
        <a:solidFill>
          <a:schemeClr val="accent1">
            <a:tint val="50000"/>
            <a:hueOff val="-3074699"/>
            <a:satOff val="10252"/>
            <a:lumOff val="29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5" tIns="60325" rIns="60325" bIns="60325" numCol="1" spcCol="1270" anchor="t" anchorCtr="0">
          <a:noAutofit/>
        </a:bodyPr>
        <a:lstStyle/>
        <a:p>
          <a:pPr marL="0" lvl="0" indent="0" algn="l" defTabSz="844550">
            <a:lnSpc>
              <a:spcPct val="90000"/>
            </a:lnSpc>
            <a:spcBef>
              <a:spcPct val="0"/>
            </a:spcBef>
            <a:spcAft>
              <a:spcPct val="35000"/>
            </a:spcAft>
            <a:buNone/>
          </a:pPr>
          <a:r>
            <a:rPr lang="en-US" sz="1900" kern="1200" dirty="0"/>
            <a:t>Identify funding source(s) for selected alternative.</a:t>
          </a:r>
        </a:p>
      </dsp:txBody>
      <dsp:txXfrm>
        <a:off x="4941318" y="950912"/>
        <a:ext cx="1307565" cy="3565922"/>
      </dsp:txXfrm>
    </dsp:sp>
    <dsp:sp modelId="{3FC5D2EA-09BD-47A8-AB38-0B12EC146583}">
      <dsp:nvSpPr>
        <dsp:cNvPr id="0" name=""/>
        <dsp:cNvSpPr/>
      </dsp:nvSpPr>
      <dsp:spPr>
        <a:xfrm>
          <a:off x="4751208" y="118864"/>
          <a:ext cx="1497675" cy="83204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Step 4</a:t>
          </a:r>
        </a:p>
      </dsp:txBody>
      <dsp:txXfrm>
        <a:off x="4751208" y="118864"/>
        <a:ext cx="1497675" cy="832048"/>
      </dsp:txXfrm>
    </dsp:sp>
    <dsp:sp modelId="{82CF3E36-C6AD-4E6E-A491-D44A00057601}">
      <dsp:nvSpPr>
        <dsp:cNvPr id="0" name=""/>
        <dsp:cNvSpPr/>
      </dsp:nvSpPr>
      <dsp:spPr>
        <a:xfrm>
          <a:off x="3253533" y="950912"/>
          <a:ext cx="1497675" cy="3328194"/>
        </a:xfrm>
        <a:prstGeom prst="wedgeRectCallout">
          <a:avLst>
            <a:gd name="adj1" fmla="val 62500"/>
            <a:gd name="adj2" fmla="val 20830"/>
          </a:avLst>
        </a:prstGeom>
        <a:solidFill>
          <a:schemeClr val="accent1">
            <a:tint val="50000"/>
            <a:hueOff val="-6149398"/>
            <a:satOff val="20504"/>
            <a:lumOff val="58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5" tIns="60325" rIns="60325" bIns="60325" numCol="1" spcCol="1270" anchor="t" anchorCtr="0">
          <a:noAutofit/>
        </a:bodyPr>
        <a:lstStyle/>
        <a:p>
          <a:pPr marL="0" lvl="0" indent="0" algn="l" defTabSz="844550">
            <a:lnSpc>
              <a:spcPct val="90000"/>
            </a:lnSpc>
            <a:spcBef>
              <a:spcPct val="0"/>
            </a:spcBef>
            <a:spcAft>
              <a:spcPct val="35000"/>
            </a:spcAft>
            <a:buNone/>
          </a:pPr>
          <a:r>
            <a:rPr lang="en-US" sz="1900" kern="1200" dirty="0"/>
            <a:t>Estimate future operations costs for each alternative considered.</a:t>
          </a:r>
        </a:p>
      </dsp:txBody>
      <dsp:txXfrm>
        <a:off x="3443643" y="950912"/>
        <a:ext cx="1307565" cy="3328194"/>
      </dsp:txXfrm>
    </dsp:sp>
    <dsp:sp modelId="{61772432-283B-4E56-AD54-4FFF662E2092}">
      <dsp:nvSpPr>
        <dsp:cNvPr id="0" name=""/>
        <dsp:cNvSpPr/>
      </dsp:nvSpPr>
      <dsp:spPr>
        <a:xfrm>
          <a:off x="3253533" y="241531"/>
          <a:ext cx="1497675" cy="71318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Step 3</a:t>
          </a:r>
        </a:p>
      </dsp:txBody>
      <dsp:txXfrm>
        <a:off x="3253533" y="241531"/>
        <a:ext cx="1497675" cy="713184"/>
      </dsp:txXfrm>
    </dsp:sp>
    <dsp:sp modelId="{D1EB1B9A-0C34-4397-A706-E1E872196949}">
      <dsp:nvSpPr>
        <dsp:cNvPr id="0" name=""/>
        <dsp:cNvSpPr/>
      </dsp:nvSpPr>
      <dsp:spPr>
        <a:xfrm>
          <a:off x="1755858" y="950912"/>
          <a:ext cx="1497675" cy="3090465"/>
        </a:xfrm>
        <a:prstGeom prst="wedgeRectCallout">
          <a:avLst>
            <a:gd name="adj1" fmla="val 62500"/>
            <a:gd name="adj2" fmla="val 20830"/>
          </a:avLst>
        </a:prstGeom>
        <a:solidFill>
          <a:schemeClr val="accent1">
            <a:tint val="50000"/>
            <a:hueOff val="-9224097"/>
            <a:satOff val="30755"/>
            <a:lumOff val="88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5" tIns="60325" rIns="60325" bIns="60325" numCol="1" spcCol="1270" anchor="t" anchorCtr="0">
          <a:noAutofit/>
        </a:bodyPr>
        <a:lstStyle/>
        <a:p>
          <a:pPr marL="0" lvl="0" indent="0" algn="l" defTabSz="844550">
            <a:lnSpc>
              <a:spcPct val="90000"/>
            </a:lnSpc>
            <a:spcBef>
              <a:spcPct val="0"/>
            </a:spcBef>
            <a:spcAft>
              <a:spcPct val="35000"/>
            </a:spcAft>
            <a:buNone/>
          </a:pPr>
          <a:r>
            <a:rPr lang="en-US" sz="1900" kern="1200" dirty="0"/>
            <a:t>Estimate one-time project costs for each alternative considered.</a:t>
          </a:r>
        </a:p>
      </dsp:txBody>
      <dsp:txXfrm>
        <a:off x="1945968" y="950912"/>
        <a:ext cx="1307565" cy="3090465"/>
      </dsp:txXfrm>
    </dsp:sp>
    <dsp:sp modelId="{F773439D-5424-49A3-A468-8C631866F83A}">
      <dsp:nvSpPr>
        <dsp:cNvPr id="0" name=""/>
        <dsp:cNvSpPr/>
      </dsp:nvSpPr>
      <dsp:spPr>
        <a:xfrm>
          <a:off x="1755858" y="356592"/>
          <a:ext cx="1497675" cy="59432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Step 2</a:t>
          </a:r>
        </a:p>
      </dsp:txBody>
      <dsp:txXfrm>
        <a:off x="1755858" y="356592"/>
        <a:ext cx="1497675" cy="594320"/>
      </dsp:txXfrm>
    </dsp:sp>
    <dsp:sp modelId="{831924A2-12F8-429F-A596-4290026D3DFC}">
      <dsp:nvSpPr>
        <dsp:cNvPr id="0" name=""/>
        <dsp:cNvSpPr/>
      </dsp:nvSpPr>
      <dsp:spPr>
        <a:xfrm>
          <a:off x="258183" y="950912"/>
          <a:ext cx="1497675" cy="2852737"/>
        </a:xfrm>
        <a:prstGeom prst="wedgeRectCallout">
          <a:avLst>
            <a:gd name="adj1" fmla="val 62500"/>
            <a:gd name="adj2" fmla="val 20830"/>
          </a:avLst>
        </a:prstGeom>
        <a:solidFill>
          <a:schemeClr val="accent1">
            <a:tint val="50000"/>
            <a:hueOff val="-12298796"/>
            <a:satOff val="41007"/>
            <a:lumOff val="117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5" tIns="60325" rIns="60325" bIns="60325" numCol="1" spcCol="1270" anchor="t" anchorCtr="0">
          <a:noAutofit/>
        </a:bodyPr>
        <a:lstStyle/>
        <a:p>
          <a:pPr marL="0" lvl="0" indent="0" algn="l" defTabSz="844550">
            <a:lnSpc>
              <a:spcPct val="90000"/>
            </a:lnSpc>
            <a:spcBef>
              <a:spcPct val="0"/>
            </a:spcBef>
            <a:spcAft>
              <a:spcPct val="35000"/>
            </a:spcAft>
            <a:buNone/>
          </a:pPr>
          <a:r>
            <a:rPr lang="en-US" sz="1900" kern="1200" dirty="0"/>
            <a:t>Identify existing (current) costs for program operation and supporting information systems.</a:t>
          </a:r>
        </a:p>
      </dsp:txBody>
      <dsp:txXfrm>
        <a:off x="448293" y="950912"/>
        <a:ext cx="1307565" cy="2852737"/>
      </dsp:txXfrm>
    </dsp:sp>
    <dsp:sp modelId="{13C99202-02B2-4ECA-9C1B-BE01A4E2BDDE}">
      <dsp:nvSpPr>
        <dsp:cNvPr id="0" name=""/>
        <dsp:cNvSpPr/>
      </dsp:nvSpPr>
      <dsp:spPr>
        <a:xfrm>
          <a:off x="258183" y="475456"/>
          <a:ext cx="1497675" cy="47545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en-US" sz="2300" kern="1200" dirty="0"/>
            <a:t>Step 1</a:t>
          </a:r>
        </a:p>
      </dsp:txBody>
      <dsp:txXfrm>
        <a:off x="258183" y="475456"/>
        <a:ext cx="1497675" cy="4754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63953-FABD-433A-89FD-173861FADDA8}">
      <dsp:nvSpPr>
        <dsp:cNvPr id="0" name=""/>
        <dsp:cNvSpPr/>
      </dsp:nvSpPr>
      <dsp:spPr>
        <a:xfrm>
          <a:off x="3230879" y="0"/>
          <a:ext cx="4846320" cy="1333500"/>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The Program Business Sponsor should have a complete understanding of the current program and be able to assist in identifying the current program areas impacted.</a:t>
          </a:r>
        </a:p>
      </dsp:txBody>
      <dsp:txXfrm>
        <a:off x="3230879" y="166688"/>
        <a:ext cx="4346258" cy="1000125"/>
      </dsp:txXfrm>
    </dsp:sp>
    <dsp:sp modelId="{8A44E293-CC7F-4AF2-85B0-87AEC3E69A8D}">
      <dsp:nvSpPr>
        <dsp:cNvPr id="0" name=""/>
        <dsp:cNvSpPr/>
      </dsp:nvSpPr>
      <dsp:spPr>
        <a:xfrm>
          <a:off x="0" y="0"/>
          <a:ext cx="3230880" cy="13335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Program Business Sponsor</a:t>
          </a:r>
        </a:p>
      </dsp:txBody>
      <dsp:txXfrm>
        <a:off x="65096" y="65096"/>
        <a:ext cx="3100688" cy="1203308"/>
      </dsp:txXfrm>
    </dsp:sp>
    <dsp:sp modelId="{77F84CDB-7F2F-47F1-B42A-6001D3F0DEC2}">
      <dsp:nvSpPr>
        <dsp:cNvPr id="0" name=""/>
        <dsp:cNvSpPr/>
      </dsp:nvSpPr>
      <dsp:spPr>
        <a:xfrm>
          <a:off x="3230879" y="1466849"/>
          <a:ext cx="4846320" cy="1333500"/>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The Budget Office team serves as lead resource in the development of the FAWs during planning and has access to the current program costs</a:t>
          </a:r>
        </a:p>
        <a:p>
          <a:pPr marL="114300" lvl="1" indent="-114300" algn="l" defTabSz="622300">
            <a:lnSpc>
              <a:spcPct val="90000"/>
            </a:lnSpc>
            <a:spcBef>
              <a:spcPct val="0"/>
            </a:spcBef>
            <a:spcAft>
              <a:spcPct val="15000"/>
            </a:spcAft>
            <a:buChar char="•"/>
          </a:pPr>
          <a:r>
            <a:rPr lang="en-US" sz="1400" kern="1200" dirty="0"/>
            <a:t>Experts in the budget process, budget timelines, and cost estimation methods.</a:t>
          </a:r>
        </a:p>
      </dsp:txBody>
      <dsp:txXfrm>
        <a:off x="3230879" y="1633537"/>
        <a:ext cx="4346258" cy="1000125"/>
      </dsp:txXfrm>
    </dsp:sp>
    <dsp:sp modelId="{8EEEEFA4-1E15-4910-B8CB-126CE6F0DEB9}">
      <dsp:nvSpPr>
        <dsp:cNvPr id="0" name=""/>
        <dsp:cNvSpPr/>
      </dsp:nvSpPr>
      <dsp:spPr>
        <a:xfrm>
          <a:off x="0" y="1466849"/>
          <a:ext cx="3230880" cy="13335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Budget Office</a:t>
          </a:r>
        </a:p>
      </dsp:txBody>
      <dsp:txXfrm>
        <a:off x="65096" y="1531945"/>
        <a:ext cx="3100688" cy="1203308"/>
      </dsp:txXfrm>
    </dsp:sp>
    <dsp:sp modelId="{D4B549F0-5E81-461B-A739-943277FDCD5D}">
      <dsp:nvSpPr>
        <dsp:cNvPr id="0" name=""/>
        <dsp:cNvSpPr/>
      </dsp:nvSpPr>
      <dsp:spPr>
        <a:xfrm>
          <a:off x="3230879" y="2933699"/>
          <a:ext cx="4846320" cy="1333500"/>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If an entirely new program area (rare), no current costs exist.</a:t>
          </a:r>
        </a:p>
      </dsp:txBody>
      <dsp:txXfrm>
        <a:off x="3230879" y="3100387"/>
        <a:ext cx="4346258" cy="1000125"/>
      </dsp:txXfrm>
    </dsp:sp>
    <dsp:sp modelId="{DA8070E2-95D4-4CF2-A811-A35AE80A6A5D}">
      <dsp:nvSpPr>
        <dsp:cNvPr id="0" name=""/>
        <dsp:cNvSpPr/>
      </dsp:nvSpPr>
      <dsp:spPr>
        <a:xfrm>
          <a:off x="0" y="2933699"/>
          <a:ext cx="3230880" cy="13335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Entirely New Program	</a:t>
          </a:r>
        </a:p>
      </dsp:txBody>
      <dsp:txXfrm>
        <a:off x="65096" y="2998795"/>
        <a:ext cx="3100688" cy="12033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63953-FABD-433A-89FD-173861FADDA8}">
      <dsp:nvSpPr>
        <dsp:cNvPr id="0" name=""/>
        <dsp:cNvSpPr/>
      </dsp:nvSpPr>
      <dsp:spPr>
        <a:xfrm>
          <a:off x="3291839" y="3843"/>
          <a:ext cx="4937760" cy="574457"/>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Assist with solution requirements and program need, and obtains Business Sponsor buy in and support.</a:t>
          </a:r>
        </a:p>
      </dsp:txBody>
      <dsp:txXfrm>
        <a:off x="3291839" y="75650"/>
        <a:ext cx="4722339" cy="430843"/>
      </dsp:txXfrm>
    </dsp:sp>
    <dsp:sp modelId="{8A44E293-CC7F-4AF2-85B0-87AEC3E69A8D}">
      <dsp:nvSpPr>
        <dsp:cNvPr id="0" name=""/>
        <dsp:cNvSpPr/>
      </dsp:nvSpPr>
      <dsp:spPr>
        <a:xfrm>
          <a:off x="0" y="3843"/>
          <a:ext cx="3291840" cy="57445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Program</a:t>
          </a:r>
        </a:p>
      </dsp:txBody>
      <dsp:txXfrm>
        <a:off x="28043" y="31886"/>
        <a:ext cx="3235754" cy="518371"/>
      </dsp:txXfrm>
    </dsp:sp>
    <dsp:sp modelId="{77F84CDB-7F2F-47F1-B42A-6001D3F0DEC2}">
      <dsp:nvSpPr>
        <dsp:cNvPr id="0" name=""/>
        <dsp:cNvSpPr/>
      </dsp:nvSpPr>
      <dsp:spPr>
        <a:xfrm>
          <a:off x="3291839" y="635746"/>
          <a:ext cx="4937760" cy="574457"/>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Assist with market research, procurements, and staffing needs and planning.	</a:t>
          </a:r>
        </a:p>
      </dsp:txBody>
      <dsp:txXfrm>
        <a:off x="3291839" y="707553"/>
        <a:ext cx="4722339" cy="430843"/>
      </dsp:txXfrm>
    </dsp:sp>
    <dsp:sp modelId="{8EEEEFA4-1E15-4910-B8CB-126CE6F0DEB9}">
      <dsp:nvSpPr>
        <dsp:cNvPr id="0" name=""/>
        <dsp:cNvSpPr/>
      </dsp:nvSpPr>
      <dsp:spPr>
        <a:xfrm>
          <a:off x="0" y="635746"/>
          <a:ext cx="3291840" cy="5744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Admin &amp; Procurement</a:t>
          </a:r>
        </a:p>
      </dsp:txBody>
      <dsp:txXfrm>
        <a:off x="28043" y="663789"/>
        <a:ext cx="3235754" cy="518371"/>
      </dsp:txXfrm>
    </dsp:sp>
    <dsp:sp modelId="{B22B8209-C1E7-4AC5-BF3E-218347A1A8F2}">
      <dsp:nvSpPr>
        <dsp:cNvPr id="0" name=""/>
        <dsp:cNvSpPr/>
      </dsp:nvSpPr>
      <dsp:spPr>
        <a:xfrm>
          <a:off x="3291839" y="1267649"/>
          <a:ext cx="4937760" cy="574457"/>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Manage the project team, assigns specific roles, deadlines, and develops overall project plan.  Ensures SME involvement in project.</a:t>
          </a:r>
        </a:p>
      </dsp:txBody>
      <dsp:txXfrm>
        <a:off x="3291839" y="1339456"/>
        <a:ext cx="4722339" cy="430843"/>
      </dsp:txXfrm>
    </dsp:sp>
    <dsp:sp modelId="{27311BEA-98B4-4230-85D8-5B59CEFDA9AC}">
      <dsp:nvSpPr>
        <dsp:cNvPr id="0" name=""/>
        <dsp:cNvSpPr/>
      </dsp:nvSpPr>
      <dsp:spPr>
        <a:xfrm>
          <a:off x="0" y="1267649"/>
          <a:ext cx="3291840" cy="57445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Project Management</a:t>
          </a:r>
        </a:p>
      </dsp:txBody>
      <dsp:txXfrm>
        <a:off x="28043" y="1295692"/>
        <a:ext cx="3235754" cy="518371"/>
      </dsp:txXfrm>
    </dsp:sp>
    <dsp:sp modelId="{D4B549F0-5E81-461B-A739-943277FDCD5D}">
      <dsp:nvSpPr>
        <dsp:cNvPr id="0" name=""/>
        <dsp:cNvSpPr/>
      </dsp:nvSpPr>
      <dsp:spPr>
        <a:xfrm>
          <a:off x="3291839" y="1899552"/>
          <a:ext cx="4937760" cy="574457"/>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The data custodian organization for the existing or proposed solution.</a:t>
          </a:r>
        </a:p>
      </dsp:txBody>
      <dsp:txXfrm>
        <a:off x="3291839" y="1971359"/>
        <a:ext cx="4722339" cy="430843"/>
      </dsp:txXfrm>
    </dsp:sp>
    <dsp:sp modelId="{DA8070E2-95D4-4CF2-A811-A35AE80A6A5D}">
      <dsp:nvSpPr>
        <dsp:cNvPr id="0" name=""/>
        <dsp:cNvSpPr/>
      </dsp:nvSpPr>
      <dsp:spPr>
        <a:xfrm>
          <a:off x="0" y="1899552"/>
          <a:ext cx="3291840" cy="57445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IT Support</a:t>
          </a:r>
        </a:p>
      </dsp:txBody>
      <dsp:txXfrm>
        <a:off x="28043" y="1927595"/>
        <a:ext cx="3235754" cy="518371"/>
      </dsp:txXfrm>
    </dsp:sp>
    <dsp:sp modelId="{8AA0D8EA-5C8C-47A4-8EC6-8438122C1929}">
      <dsp:nvSpPr>
        <dsp:cNvPr id="0" name=""/>
        <dsp:cNvSpPr/>
      </dsp:nvSpPr>
      <dsp:spPr>
        <a:xfrm>
          <a:off x="3291839" y="2531455"/>
          <a:ext cx="4937760" cy="574457"/>
        </a:xfrm>
        <a:prstGeom prst="rightArrow">
          <a:avLst>
            <a:gd name="adj1" fmla="val 75000"/>
            <a:gd name="adj2" fmla="val 50000"/>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Oversees and validates the security and privacy handling of </a:t>
          </a:r>
        </a:p>
        <a:p>
          <a:pPr marL="114300" lvl="1" indent="-114300" algn="l" defTabSz="577850">
            <a:lnSpc>
              <a:spcPct val="90000"/>
            </a:lnSpc>
            <a:spcBef>
              <a:spcPct val="0"/>
            </a:spcBef>
            <a:spcAft>
              <a:spcPct val="15000"/>
            </a:spcAft>
            <a:buChar char="•"/>
          </a:pPr>
          <a:r>
            <a:rPr lang="en-US" sz="1300" kern="1200" dirty="0"/>
            <a:t>information by the state entity and ensures suitable security control.</a:t>
          </a:r>
        </a:p>
      </dsp:txBody>
      <dsp:txXfrm>
        <a:off x="3291839" y="2603262"/>
        <a:ext cx="4722339" cy="430843"/>
      </dsp:txXfrm>
    </dsp:sp>
    <dsp:sp modelId="{EEAC4EAA-DBDC-463E-8A56-4DC74CFF37E9}">
      <dsp:nvSpPr>
        <dsp:cNvPr id="0" name=""/>
        <dsp:cNvSpPr/>
      </dsp:nvSpPr>
      <dsp:spPr>
        <a:xfrm>
          <a:off x="0" y="2531455"/>
          <a:ext cx="3291840" cy="57445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Information Security</a:t>
          </a:r>
        </a:p>
      </dsp:txBody>
      <dsp:txXfrm>
        <a:off x="28043" y="2559498"/>
        <a:ext cx="3235754" cy="518371"/>
      </dsp:txXfrm>
    </dsp:sp>
    <dsp:sp modelId="{3A60A9C8-692B-4FA1-B13E-53CA1D8C7FDE}">
      <dsp:nvSpPr>
        <dsp:cNvPr id="0" name=""/>
        <dsp:cNvSpPr/>
      </dsp:nvSpPr>
      <dsp:spPr>
        <a:xfrm>
          <a:off x="3291839" y="3163358"/>
          <a:ext cx="4937760" cy="574457"/>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Articulates alternative concepts, explores and evaluates alternatives, and analyzes solution recommendations.</a:t>
          </a:r>
        </a:p>
      </dsp:txBody>
      <dsp:txXfrm>
        <a:off x="3291839" y="3235165"/>
        <a:ext cx="4722339" cy="430843"/>
      </dsp:txXfrm>
    </dsp:sp>
    <dsp:sp modelId="{31812F4A-5A28-4BA8-8CCF-1FDF55EA6388}">
      <dsp:nvSpPr>
        <dsp:cNvPr id="0" name=""/>
        <dsp:cNvSpPr/>
      </dsp:nvSpPr>
      <dsp:spPr>
        <a:xfrm>
          <a:off x="0" y="3163358"/>
          <a:ext cx="3291840" cy="57445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Enterprise Architecture</a:t>
          </a:r>
        </a:p>
      </dsp:txBody>
      <dsp:txXfrm>
        <a:off x="28043" y="3191401"/>
        <a:ext cx="3235754" cy="518371"/>
      </dsp:txXfrm>
    </dsp:sp>
    <dsp:sp modelId="{363E308D-AC2F-4DF4-A91C-FA98D14AB747}">
      <dsp:nvSpPr>
        <dsp:cNvPr id="0" name=""/>
        <dsp:cNvSpPr/>
      </dsp:nvSpPr>
      <dsp:spPr>
        <a:xfrm>
          <a:off x="3291839" y="3795261"/>
          <a:ext cx="4937760" cy="574457"/>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Leads the development of the Financial Analysis Worksheets.</a:t>
          </a:r>
        </a:p>
      </dsp:txBody>
      <dsp:txXfrm>
        <a:off x="3291839" y="3867068"/>
        <a:ext cx="4722339" cy="430843"/>
      </dsp:txXfrm>
    </dsp:sp>
    <dsp:sp modelId="{156669B6-212D-4EF5-97EC-BB62FB66FD9A}">
      <dsp:nvSpPr>
        <dsp:cNvPr id="0" name=""/>
        <dsp:cNvSpPr/>
      </dsp:nvSpPr>
      <dsp:spPr>
        <a:xfrm>
          <a:off x="0" y="3795261"/>
          <a:ext cx="3291840" cy="57445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marL="0" lvl="0" indent="0" algn="ctr" defTabSz="1111250">
            <a:lnSpc>
              <a:spcPct val="90000"/>
            </a:lnSpc>
            <a:spcBef>
              <a:spcPct val="0"/>
            </a:spcBef>
            <a:spcAft>
              <a:spcPct val="35000"/>
            </a:spcAft>
            <a:buNone/>
          </a:pPr>
          <a:r>
            <a:rPr lang="en-US" sz="2500" kern="1200" dirty="0"/>
            <a:t>Budget Office</a:t>
          </a:r>
        </a:p>
      </dsp:txBody>
      <dsp:txXfrm>
        <a:off x="28043" y="3823304"/>
        <a:ext cx="3235754" cy="5183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89DDA-9C64-45D2-8A73-945595BD8085}">
      <dsp:nvSpPr>
        <dsp:cNvPr id="0" name=""/>
        <dsp:cNvSpPr/>
      </dsp:nvSpPr>
      <dsp:spPr>
        <a:xfrm>
          <a:off x="919956" y="680243"/>
          <a:ext cx="1496536" cy="1496536"/>
        </a:xfrm>
        <a:prstGeom prst="gear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Note:  Each department may involve other staff  and/or program areas as needed.  This is only a sample of the more common teams involved.</a:t>
          </a:r>
        </a:p>
      </dsp:txBody>
      <dsp:txXfrm>
        <a:off x="1220826" y="1030799"/>
        <a:ext cx="894796" cy="769251"/>
      </dsp:txXfrm>
    </dsp:sp>
    <dsp:sp modelId="{51A6B898-1BF0-4286-BA04-39FB9E3163DD}">
      <dsp:nvSpPr>
        <dsp:cNvPr id="0" name=""/>
        <dsp:cNvSpPr/>
      </dsp:nvSpPr>
      <dsp:spPr>
        <a:xfrm>
          <a:off x="954638" y="444001"/>
          <a:ext cx="1840739" cy="1840739"/>
        </a:xfrm>
        <a:prstGeom prst="circularArrow">
          <a:avLst>
            <a:gd name="adj1" fmla="val 4878"/>
            <a:gd name="adj2" fmla="val 312630"/>
            <a:gd name="adj3" fmla="val 3002860"/>
            <a:gd name="adj4" fmla="val 15423290"/>
            <a:gd name="adj5" fmla="val 569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63953-FABD-433A-89FD-173861FADDA8}">
      <dsp:nvSpPr>
        <dsp:cNvPr id="0" name=""/>
        <dsp:cNvSpPr/>
      </dsp:nvSpPr>
      <dsp:spPr>
        <a:xfrm>
          <a:off x="3291839" y="0"/>
          <a:ext cx="4937760" cy="1366738"/>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Identifies known funding sources with Budget Office input, and obtains Business Sponsor buy in and support.  May develop Budget Change Proposal (BCP) information aligned with funding.</a:t>
          </a:r>
        </a:p>
      </dsp:txBody>
      <dsp:txXfrm>
        <a:off x="3291839" y="170842"/>
        <a:ext cx="4425233" cy="1025054"/>
      </dsp:txXfrm>
    </dsp:sp>
    <dsp:sp modelId="{8A44E293-CC7F-4AF2-85B0-87AEC3E69A8D}">
      <dsp:nvSpPr>
        <dsp:cNvPr id="0" name=""/>
        <dsp:cNvSpPr/>
      </dsp:nvSpPr>
      <dsp:spPr>
        <a:xfrm>
          <a:off x="0" y="0"/>
          <a:ext cx="3291840" cy="136673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Program</a:t>
          </a:r>
        </a:p>
      </dsp:txBody>
      <dsp:txXfrm>
        <a:off x="66719" y="66719"/>
        <a:ext cx="3158402" cy="1233300"/>
      </dsp:txXfrm>
    </dsp:sp>
    <dsp:sp modelId="{B22B8209-C1E7-4AC5-BF3E-218347A1A8F2}">
      <dsp:nvSpPr>
        <dsp:cNvPr id="0" name=""/>
        <dsp:cNvSpPr/>
      </dsp:nvSpPr>
      <dsp:spPr>
        <a:xfrm>
          <a:off x="3291839" y="1503412"/>
          <a:ext cx="4937760" cy="1366738"/>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Manage the project team, assigns specific roles, deadlines, and develops overall project plan.  Ensures project funding coordination and development of BCP content.</a:t>
          </a:r>
        </a:p>
      </dsp:txBody>
      <dsp:txXfrm>
        <a:off x="3291839" y="1674254"/>
        <a:ext cx="4425233" cy="1025054"/>
      </dsp:txXfrm>
    </dsp:sp>
    <dsp:sp modelId="{27311BEA-98B4-4230-85D8-5B59CEFDA9AC}">
      <dsp:nvSpPr>
        <dsp:cNvPr id="0" name=""/>
        <dsp:cNvSpPr/>
      </dsp:nvSpPr>
      <dsp:spPr>
        <a:xfrm>
          <a:off x="0" y="1503412"/>
          <a:ext cx="3291840" cy="13667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Project Management</a:t>
          </a:r>
        </a:p>
      </dsp:txBody>
      <dsp:txXfrm>
        <a:off x="66719" y="1570131"/>
        <a:ext cx="3158402" cy="1233300"/>
      </dsp:txXfrm>
    </dsp:sp>
    <dsp:sp modelId="{363E308D-AC2F-4DF4-A91C-FA98D14AB747}">
      <dsp:nvSpPr>
        <dsp:cNvPr id="0" name=""/>
        <dsp:cNvSpPr/>
      </dsp:nvSpPr>
      <dsp:spPr>
        <a:xfrm>
          <a:off x="3291839" y="3006824"/>
          <a:ext cx="4937760" cy="1366738"/>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Leads the FAW funding needs and any BCP development, timing, and processes.</a:t>
          </a:r>
        </a:p>
      </dsp:txBody>
      <dsp:txXfrm>
        <a:off x="3291839" y="3177666"/>
        <a:ext cx="4425233" cy="1025054"/>
      </dsp:txXfrm>
    </dsp:sp>
    <dsp:sp modelId="{156669B6-212D-4EF5-97EC-BB62FB66FD9A}">
      <dsp:nvSpPr>
        <dsp:cNvPr id="0" name=""/>
        <dsp:cNvSpPr/>
      </dsp:nvSpPr>
      <dsp:spPr>
        <a:xfrm>
          <a:off x="0" y="3006824"/>
          <a:ext cx="3291840" cy="136673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kern="1200" dirty="0"/>
            <a:t>Budget Office</a:t>
          </a:r>
        </a:p>
      </dsp:txBody>
      <dsp:txXfrm>
        <a:off x="66719" y="3073543"/>
        <a:ext cx="3158402" cy="12333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89DDA-9C64-45D2-8A73-945595BD8085}">
      <dsp:nvSpPr>
        <dsp:cNvPr id="0" name=""/>
        <dsp:cNvSpPr/>
      </dsp:nvSpPr>
      <dsp:spPr>
        <a:xfrm>
          <a:off x="1253529" y="765770"/>
          <a:ext cx="1684694" cy="1684694"/>
        </a:xfrm>
        <a:prstGeom prst="gear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dirty="0"/>
            <a:t>Note:  Each department may involve other staff  and/or program areas as needed.  This is only a sample of the more common teams involved.</a:t>
          </a:r>
        </a:p>
      </dsp:txBody>
      <dsp:txXfrm>
        <a:off x="1592227" y="1160402"/>
        <a:ext cx="1007298" cy="865967"/>
      </dsp:txXfrm>
    </dsp:sp>
    <dsp:sp modelId="{51A6B898-1BF0-4286-BA04-39FB9E3163DD}">
      <dsp:nvSpPr>
        <dsp:cNvPr id="0" name=""/>
        <dsp:cNvSpPr/>
      </dsp:nvSpPr>
      <dsp:spPr>
        <a:xfrm>
          <a:off x="1303543" y="493859"/>
          <a:ext cx="2072174" cy="2072174"/>
        </a:xfrm>
        <a:prstGeom prst="circularArrow">
          <a:avLst>
            <a:gd name="adj1" fmla="val 4878"/>
            <a:gd name="adj2" fmla="val 312630"/>
            <a:gd name="adj3" fmla="val 3042023"/>
            <a:gd name="adj4" fmla="val 15364173"/>
            <a:gd name="adj5" fmla="val 569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07CFF-B966-4B76-AAB7-7EC3AAB43C55}">
      <dsp:nvSpPr>
        <dsp:cNvPr id="0" name=""/>
        <dsp:cNvSpPr/>
      </dsp:nvSpPr>
      <dsp:spPr>
        <a:xfrm>
          <a:off x="0" y="203199"/>
          <a:ext cx="6096000" cy="365760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2489200">
            <a:lnSpc>
              <a:spcPct val="90000"/>
            </a:lnSpc>
            <a:spcBef>
              <a:spcPct val="0"/>
            </a:spcBef>
            <a:spcAft>
              <a:spcPct val="35000"/>
            </a:spcAft>
            <a:buNone/>
          </a:pPr>
          <a:r>
            <a:rPr lang="en-US" sz="5600" kern="1200" dirty="0"/>
            <a:t>FAWs Hand-On:  Executive Summary &amp; Summary Worksheets</a:t>
          </a:r>
        </a:p>
      </dsp:txBody>
      <dsp:txXfrm>
        <a:off x="0" y="203199"/>
        <a:ext cx="6096000" cy="3657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C9927-D88E-4DDB-A5C8-796A589BD749}">
      <dsp:nvSpPr>
        <dsp:cNvPr id="0" name=""/>
        <dsp:cNvSpPr/>
      </dsp:nvSpPr>
      <dsp:spPr>
        <a:xfrm>
          <a:off x="916483" y="1984"/>
          <a:ext cx="2030015" cy="1218009"/>
        </a:xfrm>
        <a:prstGeom prst="rect">
          <a:avLst/>
        </a:prstGeom>
        <a:solidFill>
          <a:srgbClr val="B018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FAWS OVERVIEW</a:t>
          </a:r>
        </a:p>
      </dsp:txBody>
      <dsp:txXfrm>
        <a:off x="916483" y="1984"/>
        <a:ext cx="2030015" cy="1218009"/>
      </dsp:txXfrm>
    </dsp:sp>
    <dsp:sp modelId="{9C5496CB-2518-436E-A516-0C7D55FDFE4D}">
      <dsp:nvSpPr>
        <dsp:cNvPr id="0" name=""/>
        <dsp:cNvSpPr/>
      </dsp:nvSpPr>
      <dsp:spPr>
        <a:xfrm>
          <a:off x="3149500" y="1984"/>
          <a:ext cx="2030015" cy="1218009"/>
        </a:xfrm>
        <a:prstGeom prst="rect">
          <a:avLst/>
        </a:prstGeom>
        <a:solidFill>
          <a:srgbClr val="D2610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SIMM</a:t>
          </a:r>
        </a:p>
      </dsp:txBody>
      <dsp:txXfrm>
        <a:off x="3149500" y="1984"/>
        <a:ext cx="2030015" cy="1218009"/>
      </dsp:txXfrm>
    </dsp:sp>
    <dsp:sp modelId="{61107CFF-B966-4B76-AAB7-7EC3AAB43C55}">
      <dsp:nvSpPr>
        <dsp:cNvPr id="0" name=""/>
        <dsp:cNvSpPr/>
      </dsp:nvSpPr>
      <dsp:spPr>
        <a:xfrm>
          <a:off x="916483" y="1422995"/>
          <a:ext cx="2030015" cy="1218009"/>
        </a:xfrm>
        <a:prstGeom prst="rect">
          <a:avLst/>
        </a:prstGeom>
        <a:solidFill>
          <a:srgbClr val="007A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 BUDGET REQUEST TIMING &amp; BUDGET LETTERS  </a:t>
          </a:r>
        </a:p>
      </dsp:txBody>
      <dsp:txXfrm>
        <a:off x="916483" y="1422995"/>
        <a:ext cx="2030015" cy="1218009"/>
      </dsp:txXfrm>
    </dsp:sp>
    <dsp:sp modelId="{704AF7EC-2E2B-4E22-80B8-2117423FB314}">
      <dsp:nvSpPr>
        <dsp:cNvPr id="0" name=""/>
        <dsp:cNvSpPr/>
      </dsp:nvSpPr>
      <dsp:spPr>
        <a:xfrm>
          <a:off x="3149500" y="1422995"/>
          <a:ext cx="2030015" cy="121800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STEPS &amp; WHO TO INVOLVE</a:t>
          </a:r>
          <a:endParaRPr lang="en-US" sz="1900" kern="1200" dirty="0"/>
        </a:p>
      </dsp:txBody>
      <dsp:txXfrm>
        <a:off x="3149500" y="1422995"/>
        <a:ext cx="2030015" cy="1218009"/>
      </dsp:txXfrm>
    </dsp:sp>
    <dsp:sp modelId="{BBE012A8-441C-4E03-A4FA-CE2AB16E63AA}">
      <dsp:nvSpPr>
        <dsp:cNvPr id="0" name=""/>
        <dsp:cNvSpPr/>
      </dsp:nvSpPr>
      <dsp:spPr>
        <a:xfrm>
          <a:off x="2049739" y="2844006"/>
          <a:ext cx="2030015" cy="1218009"/>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FAWS HANDS-ON &amp; TRAINING EXERCISES</a:t>
          </a:r>
        </a:p>
      </dsp:txBody>
      <dsp:txXfrm>
        <a:off x="2049739" y="2844006"/>
        <a:ext cx="2030015" cy="121800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5D37D-6EDD-4BDC-8E5C-F2295846AED9}">
      <dsp:nvSpPr>
        <dsp:cNvPr id="0" name=""/>
        <dsp:cNvSpPr/>
      </dsp:nvSpPr>
      <dsp:spPr>
        <a:xfrm rot="5400000">
          <a:off x="-270659" y="273294"/>
          <a:ext cx="1804395" cy="1263076"/>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Step 1</a:t>
          </a:r>
        </a:p>
      </dsp:txBody>
      <dsp:txXfrm rot="-5400000">
        <a:off x="1" y="634172"/>
        <a:ext cx="1263076" cy="541319"/>
      </dsp:txXfrm>
    </dsp:sp>
    <dsp:sp modelId="{95EE3058-5F97-4F2B-8D4E-167D8D369309}">
      <dsp:nvSpPr>
        <dsp:cNvPr id="0" name=""/>
        <dsp:cNvSpPr/>
      </dsp:nvSpPr>
      <dsp:spPr>
        <a:xfrm rot="5400000">
          <a:off x="2974113" y="-1715733"/>
          <a:ext cx="1172856" cy="4604323"/>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a:t>Enter Project Name</a:t>
          </a:r>
        </a:p>
        <a:p>
          <a:pPr marL="114300" lvl="1" indent="-114300" algn="l" defTabSz="666750">
            <a:lnSpc>
              <a:spcPct val="90000"/>
            </a:lnSpc>
            <a:spcBef>
              <a:spcPct val="0"/>
            </a:spcBef>
            <a:spcAft>
              <a:spcPct val="15000"/>
            </a:spcAft>
            <a:buChar char="•"/>
          </a:pPr>
          <a:r>
            <a:rPr lang="en-US" sz="1500" b="1" kern="1200" dirty="0"/>
            <a:t>Department Name</a:t>
          </a:r>
        </a:p>
        <a:p>
          <a:pPr marL="114300" lvl="1" indent="-114300" algn="l" defTabSz="666750">
            <a:lnSpc>
              <a:spcPct val="90000"/>
            </a:lnSpc>
            <a:spcBef>
              <a:spcPct val="0"/>
            </a:spcBef>
            <a:spcAft>
              <a:spcPct val="15000"/>
            </a:spcAft>
            <a:buChar char="•"/>
          </a:pPr>
          <a:r>
            <a:rPr lang="en-US" sz="1500" b="1" kern="1200" dirty="0"/>
            <a:t>Project Number</a:t>
          </a:r>
        </a:p>
        <a:p>
          <a:pPr marL="114300" lvl="1" indent="-114300" algn="l" defTabSz="666750">
            <a:lnSpc>
              <a:spcPct val="90000"/>
            </a:lnSpc>
            <a:spcBef>
              <a:spcPct val="0"/>
            </a:spcBef>
            <a:spcAft>
              <a:spcPct val="15000"/>
            </a:spcAft>
            <a:buChar char="•"/>
          </a:pPr>
          <a:r>
            <a:rPr lang="en-US" sz="1500" b="1" kern="1200" dirty="0"/>
            <a:t>Date (This is helpful for versioning purposes)</a:t>
          </a:r>
        </a:p>
      </dsp:txBody>
      <dsp:txXfrm rot="-5400000">
        <a:off x="1258380" y="57254"/>
        <a:ext cx="4547069" cy="1058348"/>
      </dsp:txXfrm>
    </dsp:sp>
    <dsp:sp modelId="{C71652B1-66E7-4CAF-8736-71524052DA72}">
      <dsp:nvSpPr>
        <dsp:cNvPr id="0" name=""/>
        <dsp:cNvSpPr/>
      </dsp:nvSpPr>
      <dsp:spPr>
        <a:xfrm rot="5400000">
          <a:off x="-270659" y="1786832"/>
          <a:ext cx="1804395" cy="1263076"/>
        </a:xfrm>
        <a:prstGeom prst="chevron">
          <a:avLst/>
        </a:prstGeom>
        <a:solidFill>
          <a:srgbClr val="FFFF00"/>
        </a:solidFill>
        <a:ln w="25400" cap="flat" cmpd="sng" algn="ctr">
          <a:solidFill>
            <a:schemeClr val="accent4">
              <a:hueOff val="-4185026"/>
              <a:satOff val="-19038"/>
              <a:lumOff val="258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chemeClr val="tx1"/>
              </a:solidFill>
            </a:rPr>
            <a:t>Important</a:t>
          </a:r>
        </a:p>
      </dsp:txBody>
      <dsp:txXfrm rot="-5400000">
        <a:off x="1" y="2147710"/>
        <a:ext cx="1263076" cy="541319"/>
      </dsp:txXfrm>
    </dsp:sp>
    <dsp:sp modelId="{989A61B6-9664-4CD9-AEAC-C112440F802E}">
      <dsp:nvSpPr>
        <dsp:cNvPr id="0" name=""/>
        <dsp:cNvSpPr/>
      </dsp:nvSpPr>
      <dsp:spPr>
        <a:xfrm rot="5400000">
          <a:off x="2978809" y="-199560"/>
          <a:ext cx="1172856" cy="4604323"/>
        </a:xfrm>
        <a:prstGeom prst="round2SameRect">
          <a:avLst/>
        </a:prstGeom>
        <a:solidFill>
          <a:schemeClr val="lt1">
            <a:alpha val="90000"/>
            <a:hueOff val="0"/>
            <a:satOff val="0"/>
            <a:lumOff val="0"/>
            <a:alphaOff val="0"/>
          </a:schemeClr>
        </a:solidFill>
        <a:ln w="25400" cap="flat" cmpd="sng" algn="ctr">
          <a:solidFill>
            <a:schemeClr val="accent4">
              <a:hueOff val="-4185026"/>
              <a:satOff val="-19038"/>
              <a:lumOff val="258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All other worksheets’ </a:t>
          </a:r>
          <a:r>
            <a:rPr lang="en-US" sz="1500" b="1" kern="1200" dirty="0"/>
            <a:t>project information (project name, project number, etc.)</a:t>
          </a:r>
          <a:r>
            <a:rPr lang="en-US" sz="1500" kern="1200" dirty="0"/>
            <a:t> populates from Step 1.</a:t>
          </a:r>
        </a:p>
        <a:p>
          <a:pPr marL="114300" lvl="1" indent="-114300" algn="l" defTabSz="666750">
            <a:lnSpc>
              <a:spcPct val="90000"/>
            </a:lnSpc>
            <a:spcBef>
              <a:spcPct val="0"/>
            </a:spcBef>
            <a:spcAft>
              <a:spcPct val="15000"/>
            </a:spcAft>
            <a:buChar char="•"/>
          </a:pPr>
          <a:r>
            <a:rPr lang="en-US" sz="1500" kern="1200" dirty="0"/>
            <a:t>Executive Summary data </a:t>
          </a:r>
          <a:r>
            <a:rPr lang="en-US" sz="1500" b="1" kern="1200" dirty="0"/>
            <a:t>automatically populates </a:t>
          </a:r>
          <a:r>
            <a:rPr lang="en-US" sz="1500" kern="1200" dirty="0"/>
            <a:t>as data is entered in the Alt -1 Project &amp; Alt 1 -Future Ops.</a:t>
          </a:r>
        </a:p>
      </dsp:txBody>
      <dsp:txXfrm rot="-5400000">
        <a:off x="1263076" y="1573427"/>
        <a:ext cx="4547069" cy="105834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07CFF-B966-4B76-AAB7-7EC3AAB43C55}">
      <dsp:nvSpPr>
        <dsp:cNvPr id="0" name=""/>
        <dsp:cNvSpPr/>
      </dsp:nvSpPr>
      <dsp:spPr>
        <a:xfrm>
          <a:off x="0" y="203199"/>
          <a:ext cx="6096000" cy="365760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dirty="0"/>
            <a:t>FAWs Hands-On:  Current Operations Worksheet</a:t>
          </a:r>
        </a:p>
      </dsp:txBody>
      <dsp:txXfrm>
        <a:off x="0" y="203199"/>
        <a:ext cx="6096000" cy="36576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07CFF-B966-4B76-AAB7-7EC3AAB43C55}">
      <dsp:nvSpPr>
        <dsp:cNvPr id="0" name=""/>
        <dsp:cNvSpPr/>
      </dsp:nvSpPr>
      <dsp:spPr>
        <a:xfrm>
          <a:off x="0" y="203199"/>
          <a:ext cx="6096000" cy="365760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r>
            <a:rPr lang="en-US" sz="5700" kern="1200" dirty="0"/>
            <a:t>FAWS Training Exercise 1:  </a:t>
          </a:r>
        </a:p>
        <a:p>
          <a:pPr marL="0" lvl="0" indent="0" algn="ctr" defTabSz="2533650">
            <a:lnSpc>
              <a:spcPct val="90000"/>
            </a:lnSpc>
            <a:spcBef>
              <a:spcPct val="0"/>
            </a:spcBef>
            <a:spcAft>
              <a:spcPct val="35000"/>
            </a:spcAft>
            <a:buNone/>
          </a:pPr>
          <a:r>
            <a:rPr lang="en-US" sz="5700" kern="1200" dirty="0"/>
            <a:t>Current Operations</a:t>
          </a:r>
        </a:p>
      </dsp:txBody>
      <dsp:txXfrm>
        <a:off x="0" y="203199"/>
        <a:ext cx="6096000" cy="365760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07CFF-B966-4B76-AAB7-7EC3AAB43C55}">
      <dsp:nvSpPr>
        <dsp:cNvPr id="0" name=""/>
        <dsp:cNvSpPr/>
      </dsp:nvSpPr>
      <dsp:spPr>
        <a:xfrm>
          <a:off x="0" y="203199"/>
          <a:ext cx="6096000" cy="365760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US" sz="6400" kern="1200" dirty="0"/>
            <a:t>FAWs Hands-On: Planning/Project Costs</a:t>
          </a:r>
        </a:p>
      </dsp:txBody>
      <dsp:txXfrm>
        <a:off x="0" y="203199"/>
        <a:ext cx="6096000" cy="36576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07CFF-B966-4B76-AAB7-7EC3AAB43C55}">
      <dsp:nvSpPr>
        <dsp:cNvPr id="0" name=""/>
        <dsp:cNvSpPr/>
      </dsp:nvSpPr>
      <dsp:spPr>
        <a:xfrm>
          <a:off x="0" y="203199"/>
          <a:ext cx="6096000" cy="365760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dirty="0"/>
            <a:t>FAWS Training Exercise 2:</a:t>
          </a:r>
        </a:p>
        <a:p>
          <a:pPr marL="0" lvl="0" indent="0" algn="ctr" defTabSz="2355850">
            <a:lnSpc>
              <a:spcPct val="90000"/>
            </a:lnSpc>
            <a:spcBef>
              <a:spcPct val="0"/>
            </a:spcBef>
            <a:spcAft>
              <a:spcPct val="35000"/>
            </a:spcAft>
            <a:buNone/>
          </a:pPr>
          <a:r>
            <a:rPr lang="en-US" sz="5300" kern="1200" dirty="0"/>
            <a:t>Planning &amp; Project Costs</a:t>
          </a:r>
        </a:p>
      </dsp:txBody>
      <dsp:txXfrm>
        <a:off x="0" y="203199"/>
        <a:ext cx="6096000" cy="36576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07CFF-B966-4B76-AAB7-7EC3AAB43C55}">
      <dsp:nvSpPr>
        <dsp:cNvPr id="0" name=""/>
        <dsp:cNvSpPr/>
      </dsp:nvSpPr>
      <dsp:spPr>
        <a:xfrm>
          <a:off x="0" y="203199"/>
          <a:ext cx="6096000" cy="365760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FAWs Hands-On:</a:t>
          </a:r>
        </a:p>
        <a:p>
          <a:pPr marL="0" lvl="0" indent="0" algn="ctr" defTabSz="2889250">
            <a:lnSpc>
              <a:spcPct val="90000"/>
            </a:lnSpc>
            <a:spcBef>
              <a:spcPct val="0"/>
            </a:spcBef>
            <a:spcAft>
              <a:spcPct val="35000"/>
            </a:spcAft>
            <a:buNone/>
          </a:pPr>
          <a:r>
            <a:rPr lang="en-US" sz="6500" kern="1200" dirty="0"/>
            <a:t>Future Operations</a:t>
          </a:r>
        </a:p>
      </dsp:txBody>
      <dsp:txXfrm>
        <a:off x="0" y="203199"/>
        <a:ext cx="6096000" cy="365760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07CFF-B966-4B76-AAB7-7EC3AAB43C55}">
      <dsp:nvSpPr>
        <dsp:cNvPr id="0" name=""/>
        <dsp:cNvSpPr/>
      </dsp:nvSpPr>
      <dsp:spPr>
        <a:xfrm>
          <a:off x="0" y="203199"/>
          <a:ext cx="6096000" cy="365760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FAWS Training Exercise 3:  </a:t>
          </a:r>
        </a:p>
        <a:p>
          <a:pPr marL="0" lvl="0" indent="0" algn="ctr" defTabSz="2667000">
            <a:lnSpc>
              <a:spcPct val="90000"/>
            </a:lnSpc>
            <a:spcBef>
              <a:spcPct val="0"/>
            </a:spcBef>
            <a:spcAft>
              <a:spcPct val="35000"/>
            </a:spcAft>
            <a:buNone/>
          </a:pPr>
          <a:r>
            <a:rPr lang="en-US" sz="6000" kern="1200" dirty="0"/>
            <a:t>Future Operations</a:t>
          </a:r>
        </a:p>
      </dsp:txBody>
      <dsp:txXfrm>
        <a:off x="0" y="203199"/>
        <a:ext cx="6096000" cy="36576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07CFF-B966-4B76-AAB7-7EC3AAB43C55}">
      <dsp:nvSpPr>
        <dsp:cNvPr id="0" name=""/>
        <dsp:cNvSpPr/>
      </dsp:nvSpPr>
      <dsp:spPr>
        <a:xfrm>
          <a:off x="0" y="203199"/>
          <a:ext cx="6096000" cy="365760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FAWs Hands-On:</a:t>
          </a:r>
        </a:p>
        <a:p>
          <a:pPr marL="0" lvl="0" indent="0" algn="ctr" defTabSz="2889250">
            <a:lnSpc>
              <a:spcPct val="90000"/>
            </a:lnSpc>
            <a:spcBef>
              <a:spcPct val="0"/>
            </a:spcBef>
            <a:spcAft>
              <a:spcPct val="35000"/>
            </a:spcAft>
            <a:buNone/>
          </a:pPr>
          <a:r>
            <a:rPr lang="en-US" sz="6500" kern="1200" dirty="0"/>
            <a:t>Funding Plan</a:t>
          </a:r>
        </a:p>
      </dsp:txBody>
      <dsp:txXfrm>
        <a:off x="0" y="203199"/>
        <a:ext cx="6096000" cy="365760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07CFF-B966-4B76-AAB7-7EC3AAB43C55}">
      <dsp:nvSpPr>
        <dsp:cNvPr id="0" name=""/>
        <dsp:cNvSpPr/>
      </dsp:nvSpPr>
      <dsp:spPr>
        <a:xfrm>
          <a:off x="0" y="203199"/>
          <a:ext cx="6096000" cy="365760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FAWS Training Exercise 4:  </a:t>
          </a:r>
        </a:p>
        <a:p>
          <a:pPr marL="0" lvl="0" indent="0" algn="ctr" defTabSz="2889250">
            <a:lnSpc>
              <a:spcPct val="90000"/>
            </a:lnSpc>
            <a:spcBef>
              <a:spcPct val="0"/>
            </a:spcBef>
            <a:spcAft>
              <a:spcPct val="35000"/>
            </a:spcAft>
            <a:buNone/>
          </a:pPr>
          <a:r>
            <a:rPr lang="en-US" sz="6500" kern="1200" dirty="0"/>
            <a:t>Funding Plan</a:t>
          </a:r>
        </a:p>
      </dsp:txBody>
      <dsp:txXfrm>
        <a:off x="0" y="203199"/>
        <a:ext cx="6096000" cy="365760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07CFF-B966-4B76-AAB7-7EC3AAB43C55}">
      <dsp:nvSpPr>
        <dsp:cNvPr id="0" name=""/>
        <dsp:cNvSpPr/>
      </dsp:nvSpPr>
      <dsp:spPr>
        <a:xfrm>
          <a:off x="0" y="203199"/>
          <a:ext cx="6096000" cy="3657600"/>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FAWs Hand-On:</a:t>
          </a:r>
        </a:p>
        <a:p>
          <a:pPr marL="0" lvl="0" indent="0" algn="ctr" defTabSz="2889250">
            <a:lnSpc>
              <a:spcPct val="90000"/>
            </a:lnSpc>
            <a:spcBef>
              <a:spcPct val="0"/>
            </a:spcBef>
            <a:spcAft>
              <a:spcPct val="35000"/>
            </a:spcAft>
            <a:buNone/>
          </a:pPr>
          <a:r>
            <a:rPr lang="en-US" sz="6500" kern="1200" dirty="0"/>
            <a:t>BCP Worksheet Tools</a:t>
          </a:r>
        </a:p>
      </dsp:txBody>
      <dsp:txXfrm>
        <a:off x="0" y="203199"/>
        <a:ext cx="6096000" cy="3657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012A8-441C-4E03-A4FA-CE2AB16E63AA}">
      <dsp:nvSpPr>
        <dsp:cNvPr id="0" name=""/>
        <dsp:cNvSpPr/>
      </dsp:nvSpPr>
      <dsp:spPr>
        <a:xfrm>
          <a:off x="24686" y="145603"/>
          <a:ext cx="2902148" cy="1741289"/>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FAWS HANDS-ON &amp; TRAINING EXERCISES (Continued)</a:t>
          </a:r>
        </a:p>
      </dsp:txBody>
      <dsp:txXfrm>
        <a:off x="24686" y="145603"/>
        <a:ext cx="2902148" cy="1741289"/>
      </dsp:txXfrm>
    </dsp:sp>
    <dsp:sp modelId="{E978F6AD-590A-4BBA-B0EA-80203C14FFE4}">
      <dsp:nvSpPr>
        <dsp:cNvPr id="0" name=""/>
        <dsp:cNvSpPr/>
      </dsp:nvSpPr>
      <dsp:spPr>
        <a:xfrm>
          <a:off x="3193107" y="145603"/>
          <a:ext cx="2902148" cy="174128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REVIEW CRITERIA &amp; TIPS</a:t>
          </a:r>
        </a:p>
      </dsp:txBody>
      <dsp:txXfrm>
        <a:off x="3193107" y="145603"/>
        <a:ext cx="2902148" cy="1741289"/>
      </dsp:txXfrm>
    </dsp:sp>
    <dsp:sp modelId="{644D9384-2640-4E5D-8AA6-6246E394B380}">
      <dsp:nvSpPr>
        <dsp:cNvPr id="0" name=""/>
        <dsp:cNvSpPr/>
      </dsp:nvSpPr>
      <dsp:spPr>
        <a:xfrm>
          <a:off x="744" y="2177107"/>
          <a:ext cx="2902148" cy="1741289"/>
        </a:xfrm>
        <a:prstGeom prst="rect">
          <a:avLst/>
        </a:prstGeom>
        <a:solidFill>
          <a:srgbClr val="1646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SAMPLE</a:t>
          </a:r>
        </a:p>
      </dsp:txBody>
      <dsp:txXfrm>
        <a:off x="744" y="2177107"/>
        <a:ext cx="2902148" cy="1741289"/>
      </dsp:txXfrm>
    </dsp:sp>
    <dsp:sp modelId="{75DCF7D2-808B-400D-AC18-392535720C8F}">
      <dsp:nvSpPr>
        <dsp:cNvPr id="0" name=""/>
        <dsp:cNvSpPr/>
      </dsp:nvSpPr>
      <dsp:spPr>
        <a:xfrm>
          <a:off x="3193107" y="2189087"/>
          <a:ext cx="2902148" cy="174128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LINKS &amp; ATTACHMENTS</a:t>
          </a:r>
        </a:p>
      </dsp:txBody>
      <dsp:txXfrm>
        <a:off x="3193107" y="2189087"/>
        <a:ext cx="2902148" cy="174128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496CB-2518-436E-A516-0C7D55FDFE4D}">
      <dsp:nvSpPr>
        <dsp:cNvPr id="0" name=""/>
        <dsp:cNvSpPr/>
      </dsp:nvSpPr>
      <dsp:spPr>
        <a:xfrm>
          <a:off x="0" y="203199"/>
          <a:ext cx="6096000" cy="36576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REVIEW CRITERIA &amp; TIPS</a:t>
          </a:r>
        </a:p>
      </dsp:txBody>
      <dsp:txXfrm>
        <a:off x="0" y="203199"/>
        <a:ext cx="6096000" cy="365760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07CFF-B966-4B76-AAB7-7EC3AAB43C55}">
      <dsp:nvSpPr>
        <dsp:cNvPr id="0" name=""/>
        <dsp:cNvSpPr/>
      </dsp:nvSpPr>
      <dsp:spPr>
        <a:xfrm>
          <a:off x="0" y="203199"/>
          <a:ext cx="6096000" cy="3657600"/>
        </a:xfrm>
        <a:prstGeom prst="rect">
          <a:avLst/>
        </a:prstGeom>
        <a:solidFill>
          <a:srgbClr val="16467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Sample</a:t>
          </a:r>
        </a:p>
      </dsp:txBody>
      <dsp:txXfrm>
        <a:off x="0" y="203199"/>
        <a:ext cx="6096000" cy="365760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496CB-2518-436E-A516-0C7D55FDFE4D}">
      <dsp:nvSpPr>
        <dsp:cNvPr id="0" name=""/>
        <dsp:cNvSpPr/>
      </dsp:nvSpPr>
      <dsp:spPr>
        <a:xfrm>
          <a:off x="0" y="203199"/>
          <a:ext cx="6096000" cy="3657600"/>
        </a:xfrm>
        <a:prstGeom prst="rect">
          <a:avLst/>
        </a:prstGeom>
        <a:solidFill>
          <a:srgbClr val="B018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Links &amp; Attachments</a:t>
          </a:r>
        </a:p>
      </dsp:txBody>
      <dsp:txXfrm>
        <a:off x="0" y="203199"/>
        <a:ext cx="6096000" cy="3657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496CB-2518-436E-A516-0C7D55FDFE4D}">
      <dsp:nvSpPr>
        <dsp:cNvPr id="0" name=""/>
        <dsp:cNvSpPr/>
      </dsp:nvSpPr>
      <dsp:spPr>
        <a:xfrm>
          <a:off x="0" y="203199"/>
          <a:ext cx="6096000" cy="3657600"/>
        </a:xfrm>
        <a:prstGeom prst="rect">
          <a:avLst/>
        </a:prstGeom>
        <a:solidFill>
          <a:srgbClr val="B018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FAWS OVERVIEW</a:t>
          </a:r>
        </a:p>
      </dsp:txBody>
      <dsp:txXfrm>
        <a:off x="0" y="203199"/>
        <a:ext cx="6096000" cy="3657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496CB-2518-436E-A516-0C7D55FDFE4D}">
      <dsp:nvSpPr>
        <dsp:cNvPr id="0" name=""/>
        <dsp:cNvSpPr/>
      </dsp:nvSpPr>
      <dsp:spPr>
        <a:xfrm>
          <a:off x="0" y="203199"/>
          <a:ext cx="6096000" cy="36576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SIMM</a:t>
          </a:r>
        </a:p>
      </dsp:txBody>
      <dsp:txXfrm>
        <a:off x="0" y="203199"/>
        <a:ext cx="6096000" cy="3657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07CFF-B966-4B76-AAB7-7EC3AAB43C55}">
      <dsp:nvSpPr>
        <dsp:cNvPr id="0" name=""/>
        <dsp:cNvSpPr/>
      </dsp:nvSpPr>
      <dsp:spPr>
        <a:xfrm>
          <a:off x="0" y="203199"/>
          <a:ext cx="6096000" cy="3657600"/>
        </a:xfrm>
        <a:prstGeom prst="rect">
          <a:avLst/>
        </a:prstGeom>
        <a:solidFill>
          <a:srgbClr val="007A3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BUDGET REQUEST TIMING &amp; BUDGET LETTERS </a:t>
          </a:r>
        </a:p>
      </dsp:txBody>
      <dsp:txXfrm>
        <a:off x="0" y="203199"/>
        <a:ext cx="6096000" cy="3657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E2212-4839-4FCF-BAB0-D2CD6F46A86B}">
      <dsp:nvSpPr>
        <dsp:cNvPr id="0" name=""/>
        <dsp:cNvSpPr/>
      </dsp:nvSpPr>
      <dsp:spPr>
        <a:xfrm rot="21300000">
          <a:off x="11592" y="1428223"/>
          <a:ext cx="2948615" cy="394753"/>
        </a:xfrm>
        <a:prstGeom prst="mathMinus">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21ACDC-A108-4EA3-A8AC-D8566FA91DFC}">
      <dsp:nvSpPr>
        <dsp:cNvPr id="0" name=""/>
        <dsp:cNvSpPr/>
      </dsp:nvSpPr>
      <dsp:spPr>
        <a:xfrm>
          <a:off x="356616" y="162560"/>
          <a:ext cx="891540" cy="1300480"/>
        </a:xfrm>
        <a:prstGeom prst="downArrow">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014610-EFA2-4F5C-AD37-FEABBD3E175F}">
      <dsp:nvSpPr>
        <dsp:cNvPr id="0" name=""/>
        <dsp:cNvSpPr/>
      </dsp:nvSpPr>
      <dsp:spPr>
        <a:xfrm>
          <a:off x="1083889" y="0"/>
          <a:ext cx="1933305" cy="1365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Planning $$ Used?</a:t>
          </a:r>
        </a:p>
      </dsp:txBody>
      <dsp:txXfrm>
        <a:off x="1083889" y="0"/>
        <a:ext cx="1933305" cy="1365504"/>
      </dsp:txXfrm>
    </dsp:sp>
    <dsp:sp modelId="{F819D7C6-F413-42DE-A24C-5233F9B25462}">
      <dsp:nvSpPr>
        <dsp:cNvPr id="0" name=""/>
        <dsp:cNvSpPr/>
      </dsp:nvSpPr>
      <dsp:spPr>
        <a:xfrm>
          <a:off x="1723644" y="1788160"/>
          <a:ext cx="891540" cy="1300480"/>
        </a:xfrm>
        <a:prstGeom prst="upArrow">
          <a:avLst/>
        </a:prstGeom>
        <a:solidFill>
          <a:schemeClr val="accent4">
            <a:hueOff val="-4185026"/>
            <a:satOff val="-19038"/>
            <a:lumOff val="258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54B333-EC23-4FB0-9F6D-B4FD0ACE92E4}">
      <dsp:nvSpPr>
        <dsp:cNvPr id="0" name=""/>
        <dsp:cNvSpPr/>
      </dsp:nvSpPr>
      <dsp:spPr>
        <a:xfrm>
          <a:off x="44519" y="1661268"/>
          <a:ext cx="1753476" cy="1814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A DF-576 to DOF May Be Required.</a:t>
          </a:r>
        </a:p>
      </dsp:txBody>
      <dsp:txXfrm>
        <a:off x="44519" y="1661268"/>
        <a:ext cx="1753476" cy="18143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E0D98-DC36-482C-BA90-750430C936B5}">
      <dsp:nvSpPr>
        <dsp:cNvPr id="0" name=""/>
        <dsp:cNvSpPr/>
      </dsp:nvSpPr>
      <dsp:spPr>
        <a:xfrm>
          <a:off x="445769" y="0"/>
          <a:ext cx="5052060" cy="3588966"/>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3C0BE9-5B17-426C-8651-36885DCB944A}">
      <dsp:nvSpPr>
        <dsp:cNvPr id="0" name=""/>
        <dsp:cNvSpPr/>
      </dsp:nvSpPr>
      <dsp:spPr>
        <a:xfrm>
          <a:off x="6384" y="1076689"/>
          <a:ext cx="1913096" cy="143558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Planning $$ Used</a:t>
          </a:r>
        </a:p>
      </dsp:txBody>
      <dsp:txXfrm>
        <a:off x="76464" y="1146769"/>
        <a:ext cx="1772936" cy="1295426"/>
      </dsp:txXfrm>
    </dsp:sp>
    <dsp:sp modelId="{2C69E00B-727C-4164-B73E-BA5F10B599C9}">
      <dsp:nvSpPr>
        <dsp:cNvPr id="0" name=""/>
        <dsp:cNvSpPr/>
      </dsp:nvSpPr>
      <dsp:spPr>
        <a:xfrm>
          <a:off x="2015251" y="1076689"/>
          <a:ext cx="1913096" cy="143558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Questions? </a:t>
          </a:r>
        </a:p>
      </dsp:txBody>
      <dsp:txXfrm>
        <a:off x="2085331" y="1146769"/>
        <a:ext cx="1772936" cy="1295426"/>
      </dsp:txXfrm>
    </dsp:sp>
    <dsp:sp modelId="{F022D285-6763-4336-A37B-BA59ADA2FC3B}">
      <dsp:nvSpPr>
        <dsp:cNvPr id="0" name=""/>
        <dsp:cNvSpPr/>
      </dsp:nvSpPr>
      <dsp:spPr>
        <a:xfrm>
          <a:off x="4024119" y="1076689"/>
          <a:ext cx="1913096" cy="143558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Contact Your PAO</a:t>
          </a:r>
          <a:br>
            <a:rPr lang="en-US" sz="1800" kern="1200" dirty="0"/>
          </a:br>
          <a:r>
            <a:rPr lang="en-US" sz="1800" kern="1200" dirty="0"/>
            <a:t>Manager or DOF IT Consulting Unit</a:t>
          </a:r>
        </a:p>
      </dsp:txBody>
      <dsp:txXfrm>
        <a:off x="4094199" y="1146769"/>
        <a:ext cx="1772936" cy="12954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E2212-4839-4FCF-BAB0-D2CD6F46A86B}">
      <dsp:nvSpPr>
        <dsp:cNvPr id="0" name=""/>
        <dsp:cNvSpPr/>
      </dsp:nvSpPr>
      <dsp:spPr>
        <a:xfrm rot="21300000">
          <a:off x="11592" y="1428223"/>
          <a:ext cx="2948615" cy="394753"/>
        </a:xfrm>
        <a:prstGeom prst="mathMinus">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21ACDC-A108-4EA3-A8AC-D8566FA91DFC}">
      <dsp:nvSpPr>
        <dsp:cNvPr id="0" name=""/>
        <dsp:cNvSpPr/>
      </dsp:nvSpPr>
      <dsp:spPr>
        <a:xfrm>
          <a:off x="356616" y="162560"/>
          <a:ext cx="891540" cy="1300480"/>
        </a:xfrm>
        <a:prstGeom prst="downArrow">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014610-EFA2-4F5C-AD37-FEABBD3E175F}">
      <dsp:nvSpPr>
        <dsp:cNvPr id="0" name=""/>
        <dsp:cNvSpPr/>
      </dsp:nvSpPr>
      <dsp:spPr>
        <a:xfrm>
          <a:off x="1083889" y="0"/>
          <a:ext cx="1933305" cy="1365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t>Cumulative Project Cost Increase $5M or 20% of total ?</a:t>
          </a:r>
        </a:p>
      </dsp:txBody>
      <dsp:txXfrm>
        <a:off x="1083889" y="0"/>
        <a:ext cx="1933305" cy="1365504"/>
      </dsp:txXfrm>
    </dsp:sp>
    <dsp:sp modelId="{F819D7C6-F413-42DE-A24C-5233F9B25462}">
      <dsp:nvSpPr>
        <dsp:cNvPr id="0" name=""/>
        <dsp:cNvSpPr/>
      </dsp:nvSpPr>
      <dsp:spPr>
        <a:xfrm>
          <a:off x="1723644" y="1788160"/>
          <a:ext cx="891540" cy="1300480"/>
        </a:xfrm>
        <a:prstGeom prst="upArrow">
          <a:avLst/>
        </a:prstGeom>
        <a:solidFill>
          <a:schemeClr val="accent4">
            <a:hueOff val="-4185026"/>
            <a:satOff val="-19038"/>
            <a:lumOff val="258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54B333-EC23-4FB0-9F6D-B4FD0ACE92E4}">
      <dsp:nvSpPr>
        <dsp:cNvPr id="0" name=""/>
        <dsp:cNvSpPr/>
      </dsp:nvSpPr>
      <dsp:spPr>
        <a:xfrm>
          <a:off x="44519" y="1661268"/>
          <a:ext cx="1753476" cy="1814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t>A DF-12 May Be Required.</a:t>
          </a:r>
        </a:p>
      </dsp:txBody>
      <dsp:txXfrm>
        <a:off x="44519" y="1661268"/>
        <a:ext cx="1753476" cy="181435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5" rIns="94229" bIns="47115"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69424"/>
          </a:xfrm>
          <a:prstGeom prst="rect">
            <a:avLst/>
          </a:prstGeom>
        </p:spPr>
        <p:txBody>
          <a:bodyPr vert="horz" lIns="94229" tIns="47115" rIns="94229" bIns="47115" rtlCol="0"/>
          <a:lstStyle>
            <a:lvl1pPr algn="r">
              <a:defRPr sz="1200"/>
            </a:lvl1pPr>
          </a:lstStyle>
          <a:p>
            <a:fld id="{5CE535B2-2D9B-4E59-92E4-FBC1F9EFDB67}" type="datetimeFigureOut">
              <a:rPr lang="en-US" smtClean="0"/>
              <a:t>10/4/2021</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5" rIns="94229" bIns="471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9" tIns="47115" rIns="94229" bIns="47115" rtlCol="0" anchor="b"/>
          <a:lstStyle>
            <a:lvl1pPr algn="r">
              <a:defRPr sz="1200"/>
            </a:lvl1pPr>
          </a:lstStyle>
          <a:p>
            <a:fld id="{27A998D3-2CC9-41F5-88A1-B52D65C31C1D}" type="slidenum">
              <a:rPr lang="en-US" smtClean="0"/>
              <a:t>‹#›</a:t>
            </a:fld>
            <a:endParaRPr lang="en-US" dirty="0"/>
          </a:p>
        </p:txBody>
      </p:sp>
    </p:spTree>
    <p:extLst>
      <p:ext uri="{BB962C8B-B14F-4D97-AF65-F5344CB8AC3E}">
        <p14:creationId xmlns:p14="http://schemas.microsoft.com/office/powerpoint/2010/main" val="145474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5" rIns="94229" bIns="47115" rtlCol="0"/>
          <a:lstStyle>
            <a:lvl1pPr algn="l">
              <a:defRPr sz="1200"/>
            </a:lvl1pPr>
          </a:lstStyle>
          <a:p>
            <a:endParaRPr lang="en-US" dirty="0"/>
          </a:p>
        </p:txBody>
      </p:sp>
      <p:sp>
        <p:nvSpPr>
          <p:cNvPr id="3" name="Date Placeholder 2"/>
          <p:cNvSpPr>
            <a:spLocks noGrp="1"/>
          </p:cNvSpPr>
          <p:nvPr>
            <p:ph type="dt" idx="1"/>
          </p:nvPr>
        </p:nvSpPr>
        <p:spPr>
          <a:xfrm>
            <a:off x="4023093" y="0"/>
            <a:ext cx="3077739" cy="469424"/>
          </a:xfrm>
          <a:prstGeom prst="rect">
            <a:avLst/>
          </a:prstGeom>
        </p:spPr>
        <p:txBody>
          <a:bodyPr vert="horz" lIns="94229" tIns="47115" rIns="94229" bIns="47115" rtlCol="0"/>
          <a:lstStyle>
            <a:lvl1pPr algn="r">
              <a:defRPr sz="1200"/>
            </a:lvl1pPr>
          </a:lstStyle>
          <a:p>
            <a:fld id="{178D582D-6E58-4983-A4AB-7B1B625E9D42}" type="datetimeFigureOut">
              <a:rPr lang="en-US" smtClean="0"/>
              <a:t>10/4/2021</a:t>
            </a:fld>
            <a:endParaRPr lang="en-US" dirty="0"/>
          </a:p>
        </p:txBody>
      </p:sp>
      <p:sp>
        <p:nvSpPr>
          <p:cNvPr id="4" name="Slide Image Placeholder 3"/>
          <p:cNvSpPr>
            <a:spLocks noGrp="1" noRot="1" noChangeAspect="1"/>
          </p:cNvSpPr>
          <p:nvPr>
            <p:ph type="sldImg" idx="2"/>
          </p:nvPr>
        </p:nvSpPr>
        <p:spPr>
          <a:xfrm>
            <a:off x="1203325" y="704850"/>
            <a:ext cx="4695825" cy="3521075"/>
          </a:xfrm>
          <a:prstGeom prst="rect">
            <a:avLst/>
          </a:prstGeom>
          <a:noFill/>
          <a:ln w="12700">
            <a:solidFill>
              <a:prstClr val="black"/>
            </a:solidFill>
          </a:ln>
        </p:spPr>
        <p:txBody>
          <a:bodyPr vert="horz" lIns="94229" tIns="47115" rIns="94229" bIns="47115"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229" tIns="47115" rIns="94229" bIns="471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5" rIns="94229" bIns="471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4229" tIns="47115" rIns="94229" bIns="47115" rtlCol="0" anchor="b"/>
          <a:lstStyle>
            <a:lvl1pPr algn="r">
              <a:defRPr sz="1200"/>
            </a:lvl1pPr>
          </a:lstStyle>
          <a:p>
            <a:fld id="{5EE82470-C22F-490C-8C24-6A55FC682B09}" type="slidenum">
              <a:rPr lang="en-US" smtClean="0"/>
              <a:t>‹#›</a:t>
            </a:fld>
            <a:endParaRPr lang="en-US" dirty="0"/>
          </a:p>
        </p:txBody>
      </p:sp>
    </p:spTree>
    <p:extLst>
      <p:ext uri="{BB962C8B-B14F-4D97-AF65-F5344CB8AC3E}">
        <p14:creationId xmlns:p14="http://schemas.microsoft.com/office/powerpoint/2010/main" val="2101559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93153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88782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t>11</a:t>
            </a:fld>
            <a:endParaRPr lang="en-US" dirty="0"/>
          </a:p>
        </p:txBody>
      </p:sp>
    </p:spTree>
    <p:extLst>
      <p:ext uri="{BB962C8B-B14F-4D97-AF65-F5344CB8AC3E}">
        <p14:creationId xmlns:p14="http://schemas.microsoft.com/office/powerpoint/2010/main" val="1194065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12</a:t>
            </a:fld>
            <a:endParaRPr lang="en-US" dirty="0"/>
          </a:p>
        </p:txBody>
      </p:sp>
    </p:spTree>
    <p:extLst>
      <p:ext uri="{BB962C8B-B14F-4D97-AF65-F5344CB8AC3E}">
        <p14:creationId xmlns:p14="http://schemas.microsoft.com/office/powerpoint/2010/main" val="3632120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13</a:t>
            </a:fld>
            <a:endParaRPr lang="en-US" dirty="0"/>
          </a:p>
        </p:txBody>
      </p:sp>
    </p:spTree>
    <p:extLst>
      <p:ext uri="{BB962C8B-B14F-4D97-AF65-F5344CB8AC3E}">
        <p14:creationId xmlns:p14="http://schemas.microsoft.com/office/powerpoint/2010/main" val="2475904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14</a:t>
            </a:fld>
            <a:endParaRPr lang="en-US" dirty="0"/>
          </a:p>
        </p:txBody>
      </p:sp>
    </p:spTree>
    <p:extLst>
      <p:ext uri="{BB962C8B-B14F-4D97-AF65-F5344CB8AC3E}">
        <p14:creationId xmlns:p14="http://schemas.microsoft.com/office/powerpoint/2010/main" val="328986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15</a:t>
            </a:fld>
            <a:endParaRPr lang="en-US" dirty="0"/>
          </a:p>
        </p:txBody>
      </p:sp>
    </p:spTree>
    <p:extLst>
      <p:ext uri="{BB962C8B-B14F-4D97-AF65-F5344CB8AC3E}">
        <p14:creationId xmlns:p14="http://schemas.microsoft.com/office/powerpoint/2010/main" val="891353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16</a:t>
            </a:fld>
            <a:endParaRPr lang="en-US" dirty="0"/>
          </a:p>
        </p:txBody>
      </p:sp>
    </p:spTree>
    <p:extLst>
      <p:ext uri="{BB962C8B-B14F-4D97-AF65-F5344CB8AC3E}">
        <p14:creationId xmlns:p14="http://schemas.microsoft.com/office/powerpoint/2010/main" val="549733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17</a:t>
            </a:fld>
            <a:endParaRPr lang="en-US" dirty="0"/>
          </a:p>
        </p:txBody>
      </p:sp>
    </p:spTree>
    <p:extLst>
      <p:ext uri="{BB962C8B-B14F-4D97-AF65-F5344CB8AC3E}">
        <p14:creationId xmlns:p14="http://schemas.microsoft.com/office/powerpoint/2010/main" val="284934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18</a:t>
            </a:fld>
            <a:endParaRPr lang="en-US" dirty="0"/>
          </a:p>
        </p:txBody>
      </p:sp>
    </p:spTree>
    <p:extLst>
      <p:ext uri="{BB962C8B-B14F-4D97-AF65-F5344CB8AC3E}">
        <p14:creationId xmlns:p14="http://schemas.microsoft.com/office/powerpoint/2010/main" val="1093937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19</a:t>
            </a:fld>
            <a:endParaRPr lang="en-US" dirty="0"/>
          </a:p>
        </p:txBody>
      </p:sp>
    </p:spTree>
    <p:extLst>
      <p:ext uri="{BB962C8B-B14F-4D97-AF65-F5344CB8AC3E}">
        <p14:creationId xmlns:p14="http://schemas.microsoft.com/office/powerpoint/2010/main" val="1149553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2</a:t>
            </a:fld>
            <a:endParaRPr lang="en-US" dirty="0"/>
          </a:p>
        </p:txBody>
      </p:sp>
    </p:spTree>
    <p:extLst>
      <p:ext uri="{BB962C8B-B14F-4D97-AF65-F5344CB8AC3E}">
        <p14:creationId xmlns:p14="http://schemas.microsoft.com/office/powerpoint/2010/main" val="3916001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20</a:t>
            </a:fld>
            <a:endParaRPr lang="en-US" dirty="0"/>
          </a:p>
        </p:txBody>
      </p:sp>
    </p:spTree>
    <p:extLst>
      <p:ext uri="{BB962C8B-B14F-4D97-AF65-F5344CB8AC3E}">
        <p14:creationId xmlns:p14="http://schemas.microsoft.com/office/powerpoint/2010/main" val="3233089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21</a:t>
            </a:fld>
            <a:endParaRPr lang="en-US" dirty="0"/>
          </a:p>
        </p:txBody>
      </p:sp>
    </p:spTree>
    <p:extLst>
      <p:ext uri="{BB962C8B-B14F-4D97-AF65-F5344CB8AC3E}">
        <p14:creationId xmlns:p14="http://schemas.microsoft.com/office/powerpoint/2010/main" val="3703827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Strengthen and transparent investment</a:t>
            </a:r>
            <a:r>
              <a:rPr lang="en-US" baseline="0" dirty="0"/>
              <a:t> decision-making based on clear and complete picture of project costs.</a:t>
            </a:r>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22</a:t>
            </a:fld>
            <a:endParaRPr lang="en-US" dirty="0"/>
          </a:p>
        </p:txBody>
      </p:sp>
    </p:spTree>
    <p:extLst>
      <p:ext uri="{BB962C8B-B14F-4D97-AF65-F5344CB8AC3E}">
        <p14:creationId xmlns:p14="http://schemas.microsoft.com/office/powerpoint/2010/main" val="1696673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Strengthen and transparent investment</a:t>
            </a:r>
            <a:r>
              <a:rPr lang="en-US" baseline="0" dirty="0"/>
              <a:t> decision-making based on clear and complete picture of project costs.</a:t>
            </a:r>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24</a:t>
            </a:fld>
            <a:endParaRPr lang="en-US" dirty="0"/>
          </a:p>
        </p:txBody>
      </p:sp>
    </p:spTree>
    <p:extLst>
      <p:ext uri="{BB962C8B-B14F-4D97-AF65-F5344CB8AC3E}">
        <p14:creationId xmlns:p14="http://schemas.microsoft.com/office/powerpoint/2010/main" val="120328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Strengthen and transparent investment</a:t>
            </a:r>
            <a:r>
              <a:rPr lang="en-US" baseline="0" dirty="0"/>
              <a:t> decision-making based on clear and complete picture of project costs.</a:t>
            </a:r>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25</a:t>
            </a:fld>
            <a:endParaRPr lang="en-US" dirty="0"/>
          </a:p>
        </p:txBody>
      </p:sp>
    </p:spTree>
    <p:extLst>
      <p:ext uri="{BB962C8B-B14F-4D97-AF65-F5344CB8AC3E}">
        <p14:creationId xmlns:p14="http://schemas.microsoft.com/office/powerpoint/2010/main" val="3857685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Strengthen and transparent investment</a:t>
            </a:r>
            <a:r>
              <a:rPr lang="en-US" baseline="0" dirty="0"/>
              <a:t> decision-making based on clear and complete picture of project costs.</a:t>
            </a:r>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26</a:t>
            </a:fld>
            <a:endParaRPr lang="en-US" dirty="0"/>
          </a:p>
        </p:txBody>
      </p:sp>
    </p:spTree>
    <p:extLst>
      <p:ext uri="{BB962C8B-B14F-4D97-AF65-F5344CB8AC3E}">
        <p14:creationId xmlns:p14="http://schemas.microsoft.com/office/powerpoint/2010/main" val="473706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27</a:t>
            </a:fld>
            <a:endParaRPr lang="en-US" dirty="0"/>
          </a:p>
        </p:txBody>
      </p:sp>
    </p:spTree>
    <p:extLst>
      <p:ext uri="{BB962C8B-B14F-4D97-AF65-F5344CB8AC3E}">
        <p14:creationId xmlns:p14="http://schemas.microsoft.com/office/powerpoint/2010/main" val="4011048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t>28</a:t>
            </a:fld>
            <a:endParaRPr lang="en-US" dirty="0"/>
          </a:p>
        </p:txBody>
      </p:sp>
    </p:spTree>
    <p:extLst>
      <p:ext uri="{BB962C8B-B14F-4D97-AF65-F5344CB8AC3E}">
        <p14:creationId xmlns:p14="http://schemas.microsoft.com/office/powerpoint/2010/main" val="653591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113" indent="-173113">
              <a:buFont typeface="Arial" panose="020B0604020202020204" pitchFamily="34" charset="0"/>
              <a:buChar char="•"/>
            </a:pPr>
            <a:r>
              <a:rPr lang="en-US" dirty="0"/>
              <a:t>Executive Summary Sheet calculates</a:t>
            </a:r>
            <a:r>
              <a:rPr lang="en-US" baseline="0" dirty="0"/>
              <a:t> automatically based on entries in Alt 1- Project and Alt 1- Future Ops.</a:t>
            </a:r>
          </a:p>
          <a:p>
            <a:pPr marL="173113" indent="-173113">
              <a:buFont typeface="Arial" panose="020B0604020202020204" pitchFamily="34" charset="0"/>
              <a:buChar char="•"/>
            </a:pPr>
            <a:r>
              <a:rPr lang="en-US" baseline="0" dirty="0"/>
              <a:t>Project Cost information to be used in the S4PRA approval letter and sets the cost baseline for the project.</a:t>
            </a:r>
          </a:p>
          <a:p>
            <a:endParaRPr lang="en-US" baseline="0" dirty="0"/>
          </a:p>
          <a:p>
            <a:pPr marL="173113" indent="-173113">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679391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t>30</a:t>
            </a:fld>
            <a:endParaRPr lang="en-US" dirty="0"/>
          </a:p>
        </p:txBody>
      </p:sp>
    </p:spTree>
    <p:extLst>
      <p:ext uri="{BB962C8B-B14F-4D97-AF65-F5344CB8AC3E}">
        <p14:creationId xmlns:p14="http://schemas.microsoft.com/office/powerpoint/2010/main" val="421584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3</a:t>
            </a:fld>
            <a:endParaRPr lang="en-US" dirty="0"/>
          </a:p>
        </p:txBody>
      </p:sp>
    </p:spTree>
    <p:extLst>
      <p:ext uri="{BB962C8B-B14F-4D97-AF65-F5344CB8AC3E}">
        <p14:creationId xmlns:p14="http://schemas.microsoft.com/office/powerpoint/2010/main" val="2024052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113" indent="-173113">
              <a:buFont typeface="Arial" panose="020B0604020202020204" pitchFamily="34" charset="0"/>
              <a:buChar char="•"/>
            </a:pPr>
            <a:r>
              <a:rPr lang="en-US" dirty="0"/>
              <a:t>Summary Sheet calculates</a:t>
            </a:r>
            <a:r>
              <a:rPr lang="en-US" baseline="0" dirty="0"/>
              <a:t> automatically based on entries into Current Operations, Alternative Costs, and Future Costs</a:t>
            </a:r>
          </a:p>
          <a:p>
            <a:pPr marL="173113" indent="-173113">
              <a:buFont typeface="Arial" panose="020B0604020202020204" pitchFamily="34" charset="0"/>
              <a:buChar char="•"/>
            </a:pPr>
            <a:r>
              <a:rPr lang="en-US" baseline="0" dirty="0"/>
              <a:t>Average (Current, Project, Future) Costs Calculated and Populated</a:t>
            </a:r>
          </a:p>
          <a:p>
            <a:pPr marL="173113" indent="-173113">
              <a:buFont typeface="Arial" panose="020B0604020202020204" pitchFamily="34" charset="0"/>
              <a:buChar char="•"/>
            </a:pPr>
            <a:r>
              <a:rPr lang="en-US" baseline="0" dirty="0"/>
              <a:t>Fiscal Years for Current and Project Years typically align with each other; however, if current costs remain the same each year without fluctuations, it may contain fewer years with entries</a:t>
            </a:r>
          </a:p>
          <a:p>
            <a:endParaRPr lang="en-US" baseline="0" dirty="0"/>
          </a:p>
          <a:p>
            <a:pPr marL="173113" indent="-173113">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502964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t>32</a:t>
            </a:fld>
            <a:endParaRPr lang="en-US" dirty="0"/>
          </a:p>
        </p:txBody>
      </p:sp>
    </p:spTree>
    <p:extLst>
      <p:ext uri="{BB962C8B-B14F-4D97-AF65-F5344CB8AC3E}">
        <p14:creationId xmlns:p14="http://schemas.microsoft.com/office/powerpoint/2010/main" val="2565395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33</a:t>
            </a:fld>
            <a:endParaRPr lang="en-US" dirty="0"/>
          </a:p>
        </p:txBody>
      </p:sp>
    </p:spTree>
    <p:extLst>
      <p:ext uri="{BB962C8B-B14F-4D97-AF65-F5344CB8AC3E}">
        <p14:creationId xmlns:p14="http://schemas.microsoft.com/office/powerpoint/2010/main" val="2088193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64339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8247964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334082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5273741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39</a:t>
            </a:fld>
            <a:endParaRPr lang="en-US" dirty="0"/>
          </a:p>
        </p:txBody>
      </p:sp>
    </p:spTree>
    <p:extLst>
      <p:ext uri="{BB962C8B-B14F-4D97-AF65-F5344CB8AC3E}">
        <p14:creationId xmlns:p14="http://schemas.microsoft.com/office/powerpoint/2010/main" val="12038966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40</a:t>
            </a:fld>
            <a:endParaRPr lang="en-US" dirty="0"/>
          </a:p>
        </p:txBody>
      </p:sp>
    </p:spTree>
    <p:extLst>
      <p:ext uri="{BB962C8B-B14F-4D97-AF65-F5344CB8AC3E}">
        <p14:creationId xmlns:p14="http://schemas.microsoft.com/office/powerpoint/2010/main" val="25622773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41</a:t>
            </a:fld>
            <a:endParaRPr lang="en-US" dirty="0"/>
          </a:p>
        </p:txBody>
      </p:sp>
    </p:spTree>
    <p:extLst>
      <p:ext uri="{BB962C8B-B14F-4D97-AF65-F5344CB8AC3E}">
        <p14:creationId xmlns:p14="http://schemas.microsoft.com/office/powerpoint/2010/main" val="1063022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4</a:t>
            </a:fld>
            <a:endParaRPr lang="en-US" dirty="0"/>
          </a:p>
        </p:txBody>
      </p:sp>
    </p:spTree>
    <p:extLst>
      <p:ext uri="{BB962C8B-B14F-4D97-AF65-F5344CB8AC3E}">
        <p14:creationId xmlns:p14="http://schemas.microsoft.com/office/powerpoint/2010/main" val="6300823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42</a:t>
            </a:fld>
            <a:endParaRPr lang="en-US" dirty="0"/>
          </a:p>
        </p:txBody>
      </p:sp>
    </p:spTree>
    <p:extLst>
      <p:ext uri="{BB962C8B-B14F-4D97-AF65-F5344CB8AC3E}">
        <p14:creationId xmlns:p14="http://schemas.microsoft.com/office/powerpoint/2010/main" val="42847064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t>43</a:t>
            </a:fld>
            <a:endParaRPr lang="en-US" dirty="0"/>
          </a:p>
        </p:txBody>
      </p:sp>
    </p:spTree>
    <p:extLst>
      <p:ext uri="{BB962C8B-B14F-4D97-AF65-F5344CB8AC3E}">
        <p14:creationId xmlns:p14="http://schemas.microsoft.com/office/powerpoint/2010/main" val="6684776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4750515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6741014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7317193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48</a:t>
            </a:fld>
            <a:endParaRPr lang="en-US" dirty="0"/>
          </a:p>
        </p:txBody>
      </p:sp>
    </p:spTree>
    <p:extLst>
      <p:ext uri="{BB962C8B-B14F-4D97-AF65-F5344CB8AC3E}">
        <p14:creationId xmlns:p14="http://schemas.microsoft.com/office/powerpoint/2010/main" val="13723267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82470-C22F-490C-8C24-6A55FC682B09}" type="slidenum">
              <a:rPr lang="en-US" smtClean="0"/>
              <a:t>49</a:t>
            </a:fld>
            <a:endParaRPr lang="en-US" dirty="0"/>
          </a:p>
        </p:txBody>
      </p:sp>
    </p:spTree>
    <p:extLst>
      <p:ext uri="{BB962C8B-B14F-4D97-AF65-F5344CB8AC3E}">
        <p14:creationId xmlns:p14="http://schemas.microsoft.com/office/powerpoint/2010/main" val="7545074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50</a:t>
            </a:fld>
            <a:endParaRPr lang="en-US" dirty="0"/>
          </a:p>
        </p:txBody>
      </p:sp>
    </p:spTree>
    <p:extLst>
      <p:ext uri="{BB962C8B-B14F-4D97-AF65-F5344CB8AC3E}">
        <p14:creationId xmlns:p14="http://schemas.microsoft.com/office/powerpoint/2010/main" val="29704779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51</a:t>
            </a:fld>
            <a:endParaRPr lang="en-US" dirty="0"/>
          </a:p>
        </p:txBody>
      </p:sp>
    </p:spTree>
    <p:extLst>
      <p:ext uri="{BB962C8B-B14F-4D97-AF65-F5344CB8AC3E}">
        <p14:creationId xmlns:p14="http://schemas.microsoft.com/office/powerpoint/2010/main" val="7141734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52</a:t>
            </a:fld>
            <a:endParaRPr lang="en-US" dirty="0"/>
          </a:p>
        </p:txBody>
      </p:sp>
    </p:spTree>
    <p:extLst>
      <p:ext uri="{BB962C8B-B14F-4D97-AF65-F5344CB8AC3E}">
        <p14:creationId xmlns:p14="http://schemas.microsoft.com/office/powerpoint/2010/main" val="213624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5</a:t>
            </a:fld>
            <a:endParaRPr lang="en-US" dirty="0"/>
          </a:p>
        </p:txBody>
      </p:sp>
    </p:spTree>
    <p:extLst>
      <p:ext uri="{BB962C8B-B14F-4D97-AF65-F5344CB8AC3E}">
        <p14:creationId xmlns:p14="http://schemas.microsoft.com/office/powerpoint/2010/main" val="41033388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t>53</a:t>
            </a:fld>
            <a:endParaRPr lang="en-US" dirty="0"/>
          </a:p>
        </p:txBody>
      </p:sp>
    </p:spTree>
    <p:extLst>
      <p:ext uri="{BB962C8B-B14F-4D97-AF65-F5344CB8AC3E}">
        <p14:creationId xmlns:p14="http://schemas.microsoft.com/office/powerpoint/2010/main" val="2339811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22204039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38581379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12055442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24455025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13492364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10978160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60</a:t>
            </a:fld>
            <a:endParaRPr lang="en-US" dirty="0"/>
          </a:p>
        </p:txBody>
      </p:sp>
    </p:spTree>
    <p:extLst>
      <p:ext uri="{BB962C8B-B14F-4D97-AF65-F5344CB8AC3E}">
        <p14:creationId xmlns:p14="http://schemas.microsoft.com/office/powerpoint/2010/main" val="16472313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62</a:t>
            </a:fld>
            <a:endParaRPr lang="en-US" dirty="0"/>
          </a:p>
        </p:txBody>
      </p:sp>
    </p:spTree>
    <p:extLst>
      <p:ext uri="{BB962C8B-B14F-4D97-AF65-F5344CB8AC3E}">
        <p14:creationId xmlns:p14="http://schemas.microsoft.com/office/powerpoint/2010/main" val="32211511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63</a:t>
            </a:fld>
            <a:endParaRPr lang="en-US" dirty="0"/>
          </a:p>
        </p:txBody>
      </p:sp>
    </p:spTree>
    <p:extLst>
      <p:ext uri="{BB962C8B-B14F-4D97-AF65-F5344CB8AC3E}">
        <p14:creationId xmlns:p14="http://schemas.microsoft.com/office/powerpoint/2010/main" val="2687813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t>6</a:t>
            </a:fld>
            <a:endParaRPr lang="en-US" dirty="0"/>
          </a:p>
        </p:txBody>
      </p:sp>
    </p:spTree>
    <p:extLst>
      <p:ext uri="{BB962C8B-B14F-4D97-AF65-F5344CB8AC3E}">
        <p14:creationId xmlns:p14="http://schemas.microsoft.com/office/powerpoint/2010/main" val="2533585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64</a:t>
            </a:fld>
            <a:endParaRPr lang="en-US" dirty="0"/>
          </a:p>
        </p:txBody>
      </p:sp>
    </p:spTree>
    <p:extLst>
      <p:ext uri="{BB962C8B-B14F-4D97-AF65-F5344CB8AC3E}">
        <p14:creationId xmlns:p14="http://schemas.microsoft.com/office/powerpoint/2010/main" val="29931329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t>65</a:t>
            </a:fld>
            <a:endParaRPr lang="en-US" dirty="0"/>
          </a:p>
        </p:txBody>
      </p:sp>
    </p:spTree>
    <p:extLst>
      <p:ext uri="{BB962C8B-B14F-4D97-AF65-F5344CB8AC3E}">
        <p14:creationId xmlns:p14="http://schemas.microsoft.com/office/powerpoint/2010/main" val="37059308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9054971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67</a:t>
            </a:fld>
            <a:endParaRPr lang="en-US" dirty="0"/>
          </a:p>
        </p:txBody>
      </p:sp>
    </p:spTree>
    <p:extLst>
      <p:ext uri="{BB962C8B-B14F-4D97-AF65-F5344CB8AC3E}">
        <p14:creationId xmlns:p14="http://schemas.microsoft.com/office/powerpoint/2010/main" val="15504705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69</a:t>
            </a:fld>
            <a:endParaRPr lang="en-US" dirty="0"/>
          </a:p>
        </p:txBody>
      </p:sp>
    </p:spTree>
    <p:extLst>
      <p:ext uri="{BB962C8B-B14F-4D97-AF65-F5344CB8AC3E}">
        <p14:creationId xmlns:p14="http://schemas.microsoft.com/office/powerpoint/2010/main" val="13010180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70</a:t>
            </a:fld>
            <a:endParaRPr lang="en-US" dirty="0"/>
          </a:p>
        </p:txBody>
      </p:sp>
    </p:spTree>
    <p:extLst>
      <p:ext uri="{BB962C8B-B14F-4D97-AF65-F5344CB8AC3E}">
        <p14:creationId xmlns:p14="http://schemas.microsoft.com/office/powerpoint/2010/main" val="25895389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71</a:t>
            </a:fld>
            <a:endParaRPr lang="en-US" dirty="0"/>
          </a:p>
        </p:txBody>
      </p:sp>
    </p:spTree>
    <p:extLst>
      <p:ext uri="{BB962C8B-B14F-4D97-AF65-F5344CB8AC3E}">
        <p14:creationId xmlns:p14="http://schemas.microsoft.com/office/powerpoint/2010/main" val="25945865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t>72</a:t>
            </a:fld>
            <a:endParaRPr lang="en-US" dirty="0"/>
          </a:p>
        </p:txBody>
      </p:sp>
    </p:spTree>
    <p:extLst>
      <p:ext uri="{BB962C8B-B14F-4D97-AF65-F5344CB8AC3E}">
        <p14:creationId xmlns:p14="http://schemas.microsoft.com/office/powerpoint/2010/main" val="34451043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t>73</a:t>
            </a:fld>
            <a:endParaRPr lang="en-US" dirty="0"/>
          </a:p>
        </p:txBody>
      </p:sp>
    </p:spTree>
    <p:extLst>
      <p:ext uri="{BB962C8B-B14F-4D97-AF65-F5344CB8AC3E}">
        <p14:creationId xmlns:p14="http://schemas.microsoft.com/office/powerpoint/2010/main" val="425781651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t>74</a:t>
            </a:fld>
            <a:endParaRPr lang="en-US" dirty="0"/>
          </a:p>
        </p:txBody>
      </p:sp>
    </p:spTree>
    <p:extLst>
      <p:ext uri="{BB962C8B-B14F-4D97-AF65-F5344CB8AC3E}">
        <p14:creationId xmlns:p14="http://schemas.microsoft.com/office/powerpoint/2010/main" val="1767409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Image of the PAL.</a:t>
            </a:r>
            <a:r>
              <a:rPr lang="en-US" baseline="0" dirty="0"/>
              <a:t> </a:t>
            </a:r>
            <a:endParaRPr lang="en-US" dirty="0"/>
          </a:p>
          <a:p>
            <a:endParaRPr lang="en-US" dirty="0"/>
          </a:p>
          <a:p>
            <a:r>
              <a:rPr lang="en-US" dirty="0"/>
              <a:t>FAW’s created in Stage 2 Alternatives</a:t>
            </a:r>
            <a:r>
              <a:rPr lang="en-US" baseline="0" dirty="0"/>
              <a:t> Analysis (Attach in Section 2.14 Financial Analysis Worksheets).</a:t>
            </a:r>
          </a:p>
          <a:p>
            <a:endParaRPr lang="en-US" baseline="0" dirty="0"/>
          </a:p>
          <a:p>
            <a:r>
              <a:rPr lang="en-US" baseline="0" dirty="0"/>
              <a:t>If projected costs and/or financial benefits change in Stage 3 and/or Stage 4, submit updates along with associated deliverable.</a:t>
            </a:r>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7259711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75</a:t>
            </a:fld>
            <a:endParaRPr lang="en-US" dirty="0"/>
          </a:p>
        </p:txBody>
      </p:sp>
    </p:spTree>
    <p:extLst>
      <p:ext uri="{BB962C8B-B14F-4D97-AF65-F5344CB8AC3E}">
        <p14:creationId xmlns:p14="http://schemas.microsoft.com/office/powerpoint/2010/main" val="228780873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Attach your FAWs.  No entry required in the Department of Technology Use Only section.</a:t>
            </a:r>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t>80</a:t>
            </a:fld>
            <a:endParaRPr lang="en-US" dirty="0"/>
          </a:p>
        </p:txBody>
      </p:sp>
    </p:spTree>
    <p:extLst>
      <p:ext uri="{BB962C8B-B14F-4D97-AF65-F5344CB8AC3E}">
        <p14:creationId xmlns:p14="http://schemas.microsoft.com/office/powerpoint/2010/main" val="39614668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Attach your FAWs.  No entry required in the Department of Technology Use Only section.</a:t>
            </a:r>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t>82</a:t>
            </a:fld>
            <a:endParaRPr lang="en-US" dirty="0"/>
          </a:p>
        </p:txBody>
      </p:sp>
    </p:spTree>
    <p:extLst>
      <p:ext uri="{BB962C8B-B14F-4D97-AF65-F5344CB8AC3E}">
        <p14:creationId xmlns:p14="http://schemas.microsoft.com/office/powerpoint/2010/main" val="13740236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84</a:t>
            </a:fld>
            <a:endParaRPr lang="en-US" dirty="0"/>
          </a:p>
        </p:txBody>
      </p:sp>
    </p:spTree>
    <p:extLst>
      <p:ext uri="{BB962C8B-B14F-4D97-AF65-F5344CB8AC3E}">
        <p14:creationId xmlns:p14="http://schemas.microsoft.com/office/powerpoint/2010/main" val="4712559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87</a:t>
            </a:fld>
            <a:endParaRPr lang="en-US" dirty="0"/>
          </a:p>
        </p:txBody>
      </p:sp>
    </p:spTree>
    <p:extLst>
      <p:ext uri="{BB962C8B-B14F-4D97-AF65-F5344CB8AC3E}">
        <p14:creationId xmlns:p14="http://schemas.microsoft.com/office/powerpoint/2010/main" val="253907283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E82470-C22F-490C-8C24-6A55FC682B09}" type="slidenum">
              <a:rPr lang="en-US" smtClean="0"/>
              <a:t>89</a:t>
            </a:fld>
            <a:endParaRPr lang="en-US" dirty="0"/>
          </a:p>
        </p:txBody>
      </p:sp>
    </p:spTree>
    <p:extLst>
      <p:ext uri="{BB962C8B-B14F-4D97-AF65-F5344CB8AC3E}">
        <p14:creationId xmlns:p14="http://schemas.microsoft.com/office/powerpoint/2010/main" val="39026728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 or comments…?</a:t>
            </a:r>
          </a:p>
        </p:txBody>
      </p:sp>
      <p:sp>
        <p:nvSpPr>
          <p:cNvPr id="4" name="Slide Number Placeholder 3"/>
          <p:cNvSpPr>
            <a:spLocks noGrp="1"/>
          </p:cNvSpPr>
          <p:nvPr>
            <p:ph type="sldNum" sz="quarter" idx="10"/>
          </p:nvPr>
        </p:nvSpPr>
        <p:spPr/>
        <p:txBody>
          <a:bodyPr/>
          <a:lstStyle/>
          <a:p>
            <a:fld id="{ECE6E713-5193-42A9-88D7-10C0CCB8FCEC}" type="slidenum">
              <a:rPr lang="en-US" smtClean="0"/>
              <a:t>91</a:t>
            </a:fld>
            <a:endParaRPr lang="en-US" dirty="0"/>
          </a:p>
        </p:txBody>
      </p:sp>
    </p:spTree>
    <p:extLst>
      <p:ext uri="{BB962C8B-B14F-4D97-AF65-F5344CB8AC3E}">
        <p14:creationId xmlns:p14="http://schemas.microsoft.com/office/powerpoint/2010/main" val="20352547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Thank you for your time and participation.</a:t>
            </a:r>
            <a:r>
              <a:rPr lang="en-US" baseline="0" dirty="0"/>
              <a:t>  We hope this discussion will be helpful as you continue your project planning and PAL activities.</a:t>
            </a:r>
            <a:endParaRPr lang="en-US" dirty="0"/>
          </a:p>
          <a:p>
            <a:endParaRPr lang="en-US" dirty="0"/>
          </a:p>
        </p:txBody>
      </p:sp>
      <p:sp>
        <p:nvSpPr>
          <p:cNvPr id="4" name="Slide Number Placeholder 3"/>
          <p:cNvSpPr>
            <a:spLocks noGrp="1"/>
          </p:cNvSpPr>
          <p:nvPr>
            <p:ph type="sldNum" sz="quarter" idx="10"/>
          </p:nvPr>
        </p:nvSpPr>
        <p:spPr/>
        <p:txBody>
          <a:bodyPr/>
          <a:lstStyle/>
          <a:p>
            <a:fld id="{ECE6E713-5193-42A9-88D7-10C0CCB8FCEC}" type="slidenum">
              <a:rPr lang="en-US" smtClean="0"/>
              <a:t>92</a:t>
            </a:fld>
            <a:endParaRPr lang="en-US" dirty="0"/>
          </a:p>
        </p:txBody>
      </p:sp>
    </p:spTree>
    <p:extLst>
      <p:ext uri="{BB962C8B-B14F-4D97-AF65-F5344CB8AC3E}">
        <p14:creationId xmlns:p14="http://schemas.microsoft.com/office/powerpoint/2010/main" val="3435800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8</a:t>
            </a:fld>
            <a:endParaRPr lang="en-US" dirty="0"/>
          </a:p>
        </p:txBody>
      </p:sp>
    </p:spTree>
    <p:extLst>
      <p:ext uri="{BB962C8B-B14F-4D97-AF65-F5344CB8AC3E}">
        <p14:creationId xmlns:p14="http://schemas.microsoft.com/office/powerpoint/2010/main" val="449355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E82470-C22F-490C-8C24-6A55FC682B09}" type="slidenum">
              <a:rPr lang="en-US" smtClean="0"/>
              <a:t>9</a:t>
            </a:fld>
            <a:endParaRPr lang="en-US" dirty="0"/>
          </a:p>
        </p:txBody>
      </p:sp>
    </p:spTree>
    <p:extLst>
      <p:ext uri="{BB962C8B-B14F-4D97-AF65-F5344CB8AC3E}">
        <p14:creationId xmlns:p14="http://schemas.microsoft.com/office/powerpoint/2010/main" val="142219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70C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B69E7-B530-423D-B364-4C707692CCF9}" type="slidenum">
              <a:rPr lang="en-US" smtClean="0"/>
              <a:t>‹#›</a:t>
            </a:fld>
            <a:endParaRPr lang="en-US" dirty="0"/>
          </a:p>
        </p:txBody>
      </p:sp>
    </p:spTree>
    <p:extLst>
      <p:ext uri="{BB962C8B-B14F-4D97-AF65-F5344CB8AC3E}">
        <p14:creationId xmlns:p14="http://schemas.microsoft.com/office/powerpoint/2010/main" val="1555034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B69E7-B530-423D-B364-4C707692CCF9}" type="slidenum">
              <a:rPr lang="en-US" smtClean="0"/>
              <a:t>‹#›</a:t>
            </a:fld>
            <a:endParaRPr lang="en-US" dirty="0"/>
          </a:p>
        </p:txBody>
      </p:sp>
    </p:spTree>
    <p:extLst>
      <p:ext uri="{BB962C8B-B14F-4D97-AF65-F5344CB8AC3E}">
        <p14:creationId xmlns:p14="http://schemas.microsoft.com/office/powerpoint/2010/main" val="178356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B69E7-B530-423D-B364-4C707692CCF9}" type="slidenum">
              <a:rPr lang="en-US" smtClean="0"/>
              <a:t>‹#›</a:t>
            </a:fld>
            <a:endParaRPr lang="en-US" dirty="0"/>
          </a:p>
        </p:txBody>
      </p:sp>
    </p:spTree>
    <p:extLst>
      <p:ext uri="{BB962C8B-B14F-4D97-AF65-F5344CB8AC3E}">
        <p14:creationId xmlns:p14="http://schemas.microsoft.com/office/powerpoint/2010/main" val="17167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Click to edit Master title style</a:t>
            </a:r>
          </a:p>
        </p:txBody>
      </p:sp>
      <p:sp>
        <p:nvSpPr>
          <p:cNvPr id="3" name="Content Placeholder 2"/>
          <p:cNvSpPr>
            <a:spLocks noGrp="1"/>
          </p:cNvSpPr>
          <p:nvPr>
            <p:ph idx="1"/>
          </p:nvPr>
        </p:nvSpPr>
        <p:spPr>
          <a:xfrm>
            <a:off x="457200" y="1752600"/>
            <a:ext cx="8229600"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B69E7-B530-423D-B364-4C707692CCF9}" type="slidenum">
              <a:rPr lang="en-US" smtClean="0"/>
              <a:t>‹#›</a:t>
            </a:fld>
            <a:endParaRPr lang="en-US" dirty="0"/>
          </a:p>
        </p:txBody>
      </p:sp>
    </p:spTree>
    <p:extLst>
      <p:ext uri="{BB962C8B-B14F-4D97-AF65-F5344CB8AC3E}">
        <p14:creationId xmlns:p14="http://schemas.microsoft.com/office/powerpoint/2010/main" val="1727978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7B69E7-B530-423D-B364-4C707692CCF9}" type="slidenum">
              <a:rPr lang="en-US" smtClean="0"/>
              <a:t>‹#›</a:t>
            </a:fld>
            <a:endParaRPr lang="en-US" dirty="0"/>
          </a:p>
        </p:txBody>
      </p:sp>
    </p:spTree>
    <p:extLst>
      <p:ext uri="{BB962C8B-B14F-4D97-AF65-F5344CB8AC3E}">
        <p14:creationId xmlns:p14="http://schemas.microsoft.com/office/powerpoint/2010/main" val="2600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7B69E7-B530-423D-B364-4C707692CCF9}" type="slidenum">
              <a:rPr lang="en-US" smtClean="0"/>
              <a:t>‹#›</a:t>
            </a:fld>
            <a:endParaRPr lang="en-US" dirty="0"/>
          </a:p>
        </p:txBody>
      </p:sp>
    </p:spTree>
    <p:extLst>
      <p:ext uri="{BB962C8B-B14F-4D97-AF65-F5344CB8AC3E}">
        <p14:creationId xmlns:p14="http://schemas.microsoft.com/office/powerpoint/2010/main" val="4225254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7B69E7-B530-423D-B364-4C707692CCF9}" type="slidenum">
              <a:rPr lang="en-US" smtClean="0"/>
              <a:t>‹#›</a:t>
            </a:fld>
            <a:endParaRPr lang="en-US" dirty="0"/>
          </a:p>
        </p:txBody>
      </p:sp>
    </p:spTree>
    <p:extLst>
      <p:ext uri="{BB962C8B-B14F-4D97-AF65-F5344CB8AC3E}">
        <p14:creationId xmlns:p14="http://schemas.microsoft.com/office/powerpoint/2010/main" val="318254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7B69E7-B530-423D-B364-4C707692CCF9}" type="slidenum">
              <a:rPr lang="en-US" smtClean="0"/>
              <a:t>‹#›</a:t>
            </a:fld>
            <a:endParaRPr lang="en-US" dirty="0"/>
          </a:p>
        </p:txBody>
      </p:sp>
    </p:spTree>
    <p:extLst>
      <p:ext uri="{BB962C8B-B14F-4D97-AF65-F5344CB8AC3E}">
        <p14:creationId xmlns:p14="http://schemas.microsoft.com/office/powerpoint/2010/main" val="1698616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7B69E7-B530-423D-B364-4C707692CCF9}" type="slidenum">
              <a:rPr lang="en-US" smtClean="0"/>
              <a:t>‹#›</a:t>
            </a:fld>
            <a:endParaRPr lang="en-US" dirty="0"/>
          </a:p>
        </p:txBody>
      </p:sp>
    </p:spTree>
    <p:extLst>
      <p:ext uri="{BB962C8B-B14F-4D97-AF65-F5344CB8AC3E}">
        <p14:creationId xmlns:p14="http://schemas.microsoft.com/office/powerpoint/2010/main" val="1944520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97049"/>
            <a:ext cx="3008313" cy="101422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797050"/>
            <a:ext cx="5111750" cy="41511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59100"/>
            <a:ext cx="3008313" cy="2984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7B69E7-B530-423D-B364-4C707692CCF9}" type="slidenum">
              <a:rPr lang="en-US" smtClean="0"/>
              <a:t>‹#›</a:t>
            </a:fld>
            <a:endParaRPr lang="en-US" dirty="0"/>
          </a:p>
        </p:txBody>
      </p:sp>
    </p:spTree>
    <p:extLst>
      <p:ext uri="{BB962C8B-B14F-4D97-AF65-F5344CB8AC3E}">
        <p14:creationId xmlns:p14="http://schemas.microsoft.com/office/powerpoint/2010/main" val="665673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676399"/>
            <a:ext cx="5486400" cy="305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7B69E7-B530-423D-B364-4C707692CCF9}" type="slidenum">
              <a:rPr lang="en-US" smtClean="0"/>
              <a:t>‹#›</a:t>
            </a:fld>
            <a:endParaRPr lang="en-US" dirty="0"/>
          </a:p>
        </p:txBody>
      </p:sp>
    </p:spTree>
    <p:extLst>
      <p:ext uri="{BB962C8B-B14F-4D97-AF65-F5344CB8AC3E}">
        <p14:creationId xmlns:p14="http://schemas.microsoft.com/office/powerpoint/2010/main" val="10208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B69E7-B530-423D-B364-4C707692CCF9}" type="slidenum">
              <a:rPr lang="en-US" smtClean="0"/>
              <a:t>‹#›</a:t>
            </a:fld>
            <a:endParaRPr lang="en-US" dirty="0"/>
          </a:p>
        </p:txBody>
      </p:sp>
    </p:spTree>
    <p:extLst>
      <p:ext uri="{BB962C8B-B14F-4D97-AF65-F5344CB8AC3E}">
        <p14:creationId xmlns:p14="http://schemas.microsoft.com/office/powerpoint/2010/main" val="1379432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400" b="1" kern="1200">
          <a:solidFill>
            <a:schemeClr val="bg1"/>
          </a:solidFill>
          <a:latin typeface="Myriad Pro"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2">
              <a:lumMod val="60000"/>
              <a:lumOff val="4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B0F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cio.ca.gov/Government/IT_Policy/SIMM_19/SIMM19.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1.png"/><Relationship Id="rId7" Type="http://schemas.openxmlformats.org/officeDocument/2006/relationships/diagramColors" Target="../diagrams/colors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2.png"/><Relationship Id="rId7" Type="http://schemas.openxmlformats.org/officeDocument/2006/relationships/diagramColors" Target="../diagrams/colors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image" Target="../media/image21.png"/><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6.xml"/><Relationship Id="rId13" Type="http://schemas.openxmlformats.org/officeDocument/2006/relationships/image" Target="../media/image21.png"/><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image" Target="../media/image21.png"/><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22.png"/><Relationship Id="rId7" Type="http://schemas.openxmlformats.org/officeDocument/2006/relationships/diagramQuickStyle" Target="../diagrams/quickStyle20.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image" Target="../media/image23.png"/><Relationship Id="rId9" Type="http://schemas.microsoft.com/office/2007/relationships/diagramDrawing" Target="../diagrams/drawing2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4.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8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8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8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88.xml.rels><?xml version="1.0" encoding="UTF-8" standalone="yes"?>
<Relationships xmlns="http://schemas.openxmlformats.org/package/2006/relationships"><Relationship Id="rId3" Type="http://schemas.openxmlformats.org/officeDocument/2006/relationships/hyperlink" Target="https://cdt.ca.gov/policy/simm/" TargetMode="External"/><Relationship Id="rId7" Type="http://schemas.openxmlformats.org/officeDocument/2006/relationships/hyperlink" Target="https://cdt.ca.gov/wp-content/uploads/2019/09/F.2-Financial-Analysis-Worksheets-Template-1.xlsx#a11y=" TargetMode="External"/><Relationship Id="rId2" Type="http://schemas.openxmlformats.org/officeDocument/2006/relationships/hyperlink" Target="https://www.dof.ca.gov/budget/resources_for_departments/" TargetMode="External"/><Relationship Id="rId1" Type="http://schemas.openxmlformats.org/officeDocument/2006/relationships/slideLayout" Target="../slideLayouts/slideLayout2.xml"/><Relationship Id="rId6" Type="http://schemas.openxmlformats.org/officeDocument/2006/relationships/hyperlink" Target="https://cdt.ca.gov/wp-content/uploads/2019/07/F.1-Preparation-Instructions.pdf" TargetMode="External"/><Relationship Id="rId5" Type="http://schemas.openxmlformats.org/officeDocument/2006/relationships/hyperlink" Target="https://cdt.ca.gov/policy/simm-19/" TargetMode="External"/><Relationship Id="rId4" Type="http://schemas.openxmlformats.org/officeDocument/2006/relationships/hyperlink" Target="https://cdt.ca.gov/wp-content/uploads/2018/06/SIMM-05A.pdf" TargetMode="External"/></Relationships>
</file>

<file path=ppt/slides/_rels/slide89.xml.rels><?xml version="1.0" encoding="UTF-8" standalone="yes"?>
<Relationships xmlns="http://schemas.openxmlformats.org/package/2006/relationships"><Relationship Id="rId8" Type="http://schemas.openxmlformats.org/officeDocument/2006/relationships/hyperlink" Target="https://www.dof.ca.gov/budget/Budget_Letters/documents/BL20-28_Information_Technology_Project_Planning.pdf" TargetMode="External"/><Relationship Id="rId3" Type="http://schemas.openxmlformats.org/officeDocument/2006/relationships/hyperlink" Target="https://www.dof.ca.gov/budget/resources_for_departments/" TargetMode="External"/><Relationship Id="rId7" Type="http://schemas.openxmlformats.org/officeDocument/2006/relationships/hyperlink" Target="https://www.dof.ca.gov/budget/Budget_Letters/documents/BL20-27_Attachment.docx"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hyperlink" Target="https://www.dof.ca.gov/budget/Budget_Letters/documents/BL20-27_Control_Section_11-00.pdf" TargetMode="External"/><Relationship Id="rId11" Type="http://schemas.openxmlformats.org/officeDocument/2006/relationships/hyperlink" Target="https://www.dof.ca.gov/budget/Budget_Letters/documents/BL20-38.pdf" TargetMode="External"/><Relationship Id="rId5" Type="http://schemas.openxmlformats.org/officeDocument/2006/relationships/hyperlink" Target="https://www.dof.ca.gov/budget/Budget_Letters/documents/BL19-06.pdf" TargetMode="External"/><Relationship Id="rId10" Type="http://schemas.openxmlformats.org/officeDocument/2006/relationships/hyperlink" Target="https://www.dof.ca.gov/budget/Budget_Letters/documents/BL20-30.pdf" TargetMode="External"/><Relationship Id="rId4" Type="http://schemas.openxmlformats.org/officeDocument/2006/relationships/hyperlink" Target="https://www.dof.ca.gov/budget/Budget_Letters/" TargetMode="External"/><Relationship Id="rId9" Type="http://schemas.openxmlformats.org/officeDocument/2006/relationships/hyperlink" Target="https://www.dof.ca.gov/budget/Budget_Letters/documents/BL20-28_Attachment.xlsx"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5199207"/>
            <a:ext cx="9067800" cy="972993"/>
          </a:xfrm>
        </p:spPr>
        <p:txBody>
          <a:bodyPr>
            <a:noAutofit/>
          </a:bodyPr>
          <a:lstStyle/>
          <a:p>
            <a:r>
              <a:rPr lang="en-US" sz="3200" dirty="0">
                <a:solidFill>
                  <a:schemeClr val="bg1"/>
                </a:solidFill>
                <a:effectLst>
                  <a:outerShdw blurRad="38100" dist="38100" dir="2700000" algn="tl">
                    <a:srgbClr val="000000">
                      <a:alpha val="43137"/>
                    </a:srgbClr>
                  </a:outerShdw>
                </a:effectLst>
              </a:rPr>
              <a:t>Financial Analysis Worksheets (FAWs) Training</a:t>
            </a:r>
            <a:endParaRPr lang="en-US" sz="3500" b="0" dirty="0">
              <a:solidFill>
                <a:schemeClr val="bg1"/>
              </a:solidFill>
              <a:effectLst>
                <a:outerShdw blurRad="38100" dist="38100" dir="2700000" algn="tl">
                  <a:srgbClr val="000000">
                    <a:alpha val="43137"/>
                  </a:srgbClr>
                </a:outerShdw>
              </a:effectLst>
            </a:endParaRPr>
          </a:p>
        </p:txBody>
      </p:sp>
      <p:pic>
        <p:nvPicPr>
          <p:cNvPr id="4" name="Picture 3" descr="California Department of Technology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3276600"/>
            <a:ext cx="2859034" cy="611440"/>
          </a:xfrm>
          <a:prstGeom prst="rect">
            <a:avLst/>
          </a:prstGeom>
        </p:spPr>
      </p:pic>
    </p:spTree>
    <p:extLst>
      <p:ext uri="{BB962C8B-B14F-4D97-AF65-F5344CB8AC3E}">
        <p14:creationId xmlns:p14="http://schemas.microsoft.com/office/powerpoint/2010/main" val="31097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4000" dirty="0"/>
              <a:t>SIMM 19 Project Approval Lifecycle</a:t>
            </a:r>
          </a:p>
        </p:txBody>
      </p:sp>
      <p:sp>
        <p:nvSpPr>
          <p:cNvPr id="3" name="Content Placeholder 2"/>
          <p:cNvSpPr>
            <a:spLocks noGrp="1"/>
          </p:cNvSpPr>
          <p:nvPr>
            <p:ph idx="1"/>
          </p:nvPr>
        </p:nvSpPr>
        <p:spPr/>
        <p:txBody>
          <a:bodyPr>
            <a:normAutofit/>
          </a:bodyPr>
          <a:lstStyle/>
          <a:p>
            <a:r>
              <a:rPr lang="en-US" sz="2800" dirty="0"/>
              <a:t>SIMM Project Approval Lifecycle (PAL) guidelines and forms located in:</a:t>
            </a:r>
          </a:p>
          <a:p>
            <a:pPr lvl="1"/>
            <a:r>
              <a:rPr lang="en-US" sz="2600" dirty="0"/>
              <a:t>SIMM 19 Project Approval Lifecycle</a:t>
            </a:r>
          </a:p>
          <a:p>
            <a:pPr lvl="2"/>
            <a:r>
              <a:rPr lang="en-US" sz="2200" dirty="0"/>
              <a:t>SIMM 19F Financial Analysis Worksheets</a:t>
            </a:r>
          </a:p>
          <a:p>
            <a:pPr lvl="1"/>
            <a:endParaRPr lang="en-US" sz="2600" dirty="0"/>
          </a:p>
        </p:txBody>
      </p:sp>
      <p:sp>
        <p:nvSpPr>
          <p:cNvPr id="4" name="Rectangle 3"/>
          <p:cNvSpPr/>
          <p:nvPr/>
        </p:nvSpPr>
        <p:spPr>
          <a:xfrm>
            <a:off x="968829" y="4267200"/>
            <a:ext cx="7696200" cy="400110"/>
          </a:xfrm>
          <a:prstGeom prst="rect">
            <a:avLst/>
          </a:prstGeom>
        </p:spPr>
        <p:txBody>
          <a:bodyPr wrap="square">
            <a:spAutoFit/>
          </a:bodyPr>
          <a:lstStyle/>
          <a:p>
            <a:r>
              <a:rPr lang="en-US" sz="2000" dirty="0">
                <a:solidFill>
                  <a:srgbClr val="0070C0"/>
                </a:solidFill>
                <a:hlinkClick r:id="rId3"/>
              </a:rPr>
              <a:t>http://www.cio.ca.gov/Government/IT_Policy/SIMM_19/SIMM19.html</a:t>
            </a:r>
            <a:endParaRPr lang="en-US" sz="2000" dirty="0">
              <a:solidFill>
                <a:srgbClr val="0070C0"/>
              </a:solidFill>
            </a:endParaRPr>
          </a:p>
        </p:txBody>
      </p:sp>
      <p:sp>
        <p:nvSpPr>
          <p:cNvPr id="5" name="Slide Number Placeholder 4"/>
          <p:cNvSpPr>
            <a:spLocks noGrp="1"/>
          </p:cNvSpPr>
          <p:nvPr>
            <p:ph type="sldNum" sz="quarter" idx="12"/>
          </p:nvPr>
        </p:nvSpPr>
        <p:spPr/>
        <p:txBody>
          <a:bodyPr/>
          <a:lstStyle/>
          <a:p>
            <a:fld id="{537B69E7-B530-423D-B364-4C707692CCF9}" type="slidenum">
              <a:rPr lang="en-US" smtClean="0"/>
              <a:t>10</a:t>
            </a:fld>
            <a:endParaRPr lang="en-US" dirty="0"/>
          </a:p>
        </p:txBody>
      </p:sp>
    </p:spTree>
    <p:extLst>
      <p:ext uri="{BB962C8B-B14F-4D97-AF65-F5344CB8AC3E}">
        <p14:creationId xmlns:p14="http://schemas.microsoft.com/office/powerpoint/2010/main" val="4253577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04800" y="177225"/>
            <a:ext cx="88392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Myriad Pro" pitchFamily="34" charset="0"/>
                <a:ea typeface="+mj-ea"/>
                <a:cs typeface="+mj-cs"/>
              </a:rPr>
              <a:t>Cost Changes from Stage 2 to Stage 4</a:t>
            </a:r>
          </a:p>
        </p:txBody>
      </p:sp>
      <p:sp>
        <p:nvSpPr>
          <p:cNvPr id="3" name="Slide Number Placeholder 2"/>
          <p:cNvSpPr>
            <a:spLocks noGrp="1"/>
          </p:cNvSpPr>
          <p:nvPr>
            <p:ph type="sldNum" sz="quarter" idx="12"/>
          </p:nvPr>
        </p:nvSpPr>
        <p:spPr/>
        <p:txBody>
          <a:bodyPr/>
          <a:lstStyle/>
          <a:p>
            <a:fld id="{173C4BC9-FA3D-451C-A1F1-A470131E0844}" type="slidenum">
              <a:rPr lang="en-US" smtClean="0">
                <a:solidFill>
                  <a:prstClr val="black"/>
                </a:solidFill>
              </a:rPr>
              <a:pPr/>
              <a:t>11</a:t>
            </a:fld>
            <a:endParaRPr lang="en-US" dirty="0">
              <a:solidFill>
                <a:prstClr val="black"/>
              </a:solidFill>
            </a:endParaRPr>
          </a:p>
        </p:txBody>
      </p:sp>
      <p:sp>
        <p:nvSpPr>
          <p:cNvPr id="4" name="Rectangle 3" descr="Excerpt from SIMM Section 19D Stage 4 Project Readiness and Approval, Section 4.13 Cost Baseline (Page 25):&#10;"/>
          <p:cNvSpPr/>
          <p:nvPr/>
        </p:nvSpPr>
        <p:spPr>
          <a:xfrm>
            <a:off x="201284" y="762000"/>
            <a:ext cx="8839200" cy="769441"/>
          </a:xfrm>
          <a:prstGeom prst="rect">
            <a:avLst/>
          </a:prstGeom>
          <a:solidFill>
            <a:schemeClr val="bg2">
              <a:lumMod val="20000"/>
              <a:lumOff val="80000"/>
            </a:schemeClr>
          </a:solidFill>
        </p:spPr>
        <p:txBody>
          <a:bodyPr wrap="square">
            <a:spAutoFit/>
          </a:bodyPr>
          <a:lstStyle/>
          <a:p>
            <a:r>
              <a:rPr lang="en-US" sz="2200" dirty="0">
                <a:solidFill>
                  <a:srgbClr val="002060"/>
                </a:solidFill>
              </a:rPr>
              <a:t>Excerpt from SIMM Section 19D Stage 4 Project Readiness and Approval, Section 4.13 Cost Baseline (Page 25):</a:t>
            </a:r>
          </a:p>
        </p:txBody>
      </p:sp>
      <p:pic>
        <p:nvPicPr>
          <p:cNvPr id="5" name="Picture 4" descr="Cost Changes from Stage 2 to Stage 4&#10;"/>
          <p:cNvPicPr>
            <a:picLocks noChangeAspect="1"/>
          </p:cNvPicPr>
          <p:nvPr/>
        </p:nvPicPr>
        <p:blipFill rotWithShape="1">
          <a:blip r:embed="rId3"/>
          <a:srcRect t="969"/>
          <a:stretch/>
        </p:blipFill>
        <p:spPr>
          <a:xfrm>
            <a:off x="1164568" y="1531441"/>
            <a:ext cx="6988832" cy="5344681"/>
          </a:xfrm>
          <a:prstGeom prst="rect">
            <a:avLst/>
          </a:prstGeom>
        </p:spPr>
      </p:pic>
    </p:spTree>
    <p:extLst>
      <p:ext uri="{BB962C8B-B14F-4D97-AF65-F5344CB8AC3E}">
        <p14:creationId xmlns:p14="http://schemas.microsoft.com/office/powerpoint/2010/main" val="696983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1" y="76200"/>
            <a:ext cx="8229600" cy="1066800"/>
          </a:xfrm>
        </p:spPr>
        <p:txBody>
          <a:bodyPr>
            <a:normAutofit/>
          </a:bodyPr>
          <a:lstStyle/>
          <a:p>
            <a:pPr algn="ctr"/>
            <a:r>
              <a:rPr lang="en-US" sz="4000" dirty="0"/>
              <a:t>FAWS BUDGET</a:t>
            </a:r>
          </a:p>
        </p:txBody>
      </p:sp>
      <p:sp>
        <p:nvSpPr>
          <p:cNvPr id="24" name="Slide Number Placeholder 23"/>
          <p:cNvSpPr>
            <a:spLocks noGrp="1"/>
          </p:cNvSpPr>
          <p:nvPr>
            <p:ph type="sldNum" sz="quarter" idx="12"/>
          </p:nvPr>
        </p:nvSpPr>
        <p:spPr/>
        <p:txBody>
          <a:bodyPr/>
          <a:lstStyle/>
          <a:p>
            <a:fld id="{537B69E7-B530-423D-B364-4C707692CCF9}" type="slidenum">
              <a:rPr lang="en-US" smtClean="0"/>
              <a:t>12</a:t>
            </a:fld>
            <a:endParaRPr lang="en-US" dirty="0"/>
          </a:p>
        </p:txBody>
      </p:sp>
      <p:graphicFrame>
        <p:nvGraphicFramePr>
          <p:cNvPr id="3" name="Diagram 2" descr="BUDGET REQUEST TIMING &amp; BUDGET LETTERS &#10;">
            <a:extLst>
              <a:ext uri="{FF2B5EF4-FFF2-40B4-BE49-F238E27FC236}">
                <a16:creationId xmlns:a16="http://schemas.microsoft.com/office/drawing/2014/main" id="{FF5EA34B-DE96-4FD3-9A94-393CFFA6C0B1}"/>
              </a:ext>
            </a:extLst>
          </p:cNvPr>
          <p:cNvGraphicFramePr/>
          <p:nvPr>
            <p:extLst>
              <p:ext uri="{D42A27DB-BD31-4B8C-83A1-F6EECF244321}">
                <p14:modId xmlns:p14="http://schemas.microsoft.com/office/powerpoint/2010/main" val="823047299"/>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9520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descr="BCP Funding Project Management Lifecycle slide showing the 5 cycles. Concept, Initiating, Planning, Executing, Closing"/>
          <p:cNvSpPr/>
          <p:nvPr/>
        </p:nvSpPr>
        <p:spPr>
          <a:xfrm>
            <a:off x="252152" y="5163765"/>
            <a:ext cx="8495361"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sz="4000" dirty="0"/>
              <a:t>BCP Funding Needed?</a:t>
            </a:r>
          </a:p>
        </p:txBody>
      </p:sp>
      <p:grpSp>
        <p:nvGrpSpPr>
          <p:cNvPr id="27" name="Group 26">
            <a:extLst>
              <a:ext uri="{C183D7F6-B498-43B3-948B-1728B52AA6E4}">
                <adec:decorative xmlns:adec="http://schemas.microsoft.com/office/drawing/2017/decorative" val="1"/>
              </a:ext>
            </a:extLst>
          </p:cNvPr>
          <p:cNvGrpSpPr/>
          <p:nvPr/>
        </p:nvGrpSpPr>
        <p:grpSpPr>
          <a:xfrm>
            <a:off x="0" y="880350"/>
            <a:ext cx="9144000" cy="5896189"/>
            <a:chOff x="15726" y="1232239"/>
            <a:chExt cx="9144000" cy="5896189"/>
          </a:xfrm>
        </p:grpSpPr>
        <p:pic>
          <p:nvPicPr>
            <p:cNvPr id="1026"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26" y="1232239"/>
              <a:ext cx="9144000" cy="35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16"/>
            <p:cNvGrpSpPr/>
            <p:nvPr/>
          </p:nvGrpSpPr>
          <p:grpSpPr>
            <a:xfrm>
              <a:off x="2823547" y="4883090"/>
              <a:ext cx="3288180" cy="2245338"/>
              <a:chOff x="2963851" y="4883090"/>
              <a:chExt cx="3288180" cy="2245338"/>
            </a:xfrm>
          </p:grpSpPr>
          <p:sp>
            <p:nvSpPr>
              <p:cNvPr id="8" name="Rectangle 7"/>
              <p:cNvSpPr/>
              <p:nvPr/>
            </p:nvSpPr>
            <p:spPr>
              <a:xfrm>
                <a:off x="3449015" y="5627553"/>
                <a:ext cx="2803016" cy="1500875"/>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solidFill>
                      <a:schemeClr val="bg1">
                        <a:lumMod val="95000"/>
                      </a:schemeClr>
                    </a:solidFill>
                  </a:rPr>
                  <a:t>Project Funding (Executing Process Phase activities) can be requested in a separate BCP with an approved Stage 2 (or Stage 3 or Stage 4, as applicable) prior to funding approval.</a:t>
                </a:r>
              </a:p>
            </p:txBody>
          </p:sp>
          <p:grpSp>
            <p:nvGrpSpPr>
              <p:cNvPr id="18" name="Group 17"/>
              <p:cNvGrpSpPr/>
              <p:nvPr/>
            </p:nvGrpSpPr>
            <p:grpSpPr>
              <a:xfrm>
                <a:off x="2963851" y="4883090"/>
                <a:ext cx="488274" cy="553998"/>
                <a:chOff x="2018971" y="4812966"/>
                <a:chExt cx="488273" cy="553998"/>
              </a:xfrm>
            </p:grpSpPr>
            <p:sp>
              <p:nvSpPr>
                <p:cNvPr id="19" name="Oval 18"/>
                <p:cNvSpPr/>
                <p:nvPr/>
              </p:nvSpPr>
              <p:spPr>
                <a:xfrm>
                  <a:off x="2018971" y="4826303"/>
                  <a:ext cx="488273" cy="527324"/>
                </a:xfrm>
                <a:prstGeom prst="ellipse">
                  <a:avLst/>
                </a:prstGeom>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FF00"/>
                      </a:solidFill>
                    </a:ln>
                  </a:endParaRPr>
                </a:p>
              </p:txBody>
            </p:sp>
            <p:sp>
              <p:nvSpPr>
                <p:cNvPr id="20" name="TextBox 19"/>
                <p:cNvSpPr txBox="1"/>
                <p:nvPr/>
              </p:nvSpPr>
              <p:spPr>
                <a:xfrm>
                  <a:off x="2091510" y="4812966"/>
                  <a:ext cx="343195" cy="553998"/>
                </a:xfrm>
                <a:prstGeom prst="rect">
                  <a:avLst/>
                </a:prstGeom>
                <a:noFill/>
              </p:spPr>
              <p:txBody>
                <a:bodyPr wrap="square" rtlCol="0">
                  <a:spAutoFit/>
                </a:bodyPr>
                <a:lstStyle/>
                <a:p>
                  <a:r>
                    <a:rPr lang="en-US" sz="3000" b="1" dirty="0">
                      <a:solidFill>
                        <a:srgbClr val="92D050"/>
                      </a:solidFill>
                      <a:effectLst>
                        <a:outerShdw blurRad="38100" dist="38100" dir="2700000" algn="tl">
                          <a:srgbClr val="000000">
                            <a:alpha val="43137"/>
                          </a:srgbClr>
                        </a:outerShdw>
                      </a:effectLst>
                    </a:rPr>
                    <a:t>$</a:t>
                  </a:r>
                </a:p>
              </p:txBody>
            </p:sp>
          </p:grpSp>
        </p:grpSp>
      </p:grpSp>
      <p:sp>
        <p:nvSpPr>
          <p:cNvPr id="10" name="TextBox 9"/>
          <p:cNvSpPr txBox="1"/>
          <p:nvPr/>
        </p:nvSpPr>
        <p:spPr>
          <a:xfrm>
            <a:off x="252152" y="4351587"/>
            <a:ext cx="1424634" cy="738664"/>
          </a:xfrm>
          <a:prstGeom prst="rect">
            <a:avLst/>
          </a:prstGeom>
          <a:noFill/>
        </p:spPr>
        <p:txBody>
          <a:bodyPr wrap="square" rtlCol="0">
            <a:spAutoFit/>
          </a:bodyPr>
          <a:lstStyle/>
          <a:p>
            <a:r>
              <a:rPr lang="en-US" sz="1400" b="1" dirty="0">
                <a:solidFill>
                  <a:schemeClr val="tx1">
                    <a:lumMod val="95000"/>
                    <a:lumOff val="5000"/>
                  </a:schemeClr>
                </a:solidFill>
              </a:rPr>
              <a:t>Timing of Resource Request</a:t>
            </a:r>
          </a:p>
        </p:txBody>
      </p:sp>
      <p:sp>
        <p:nvSpPr>
          <p:cNvPr id="22" name="Rectangle 21">
            <a:extLst>
              <a:ext uri="{C183D7F6-B498-43B3-948B-1728B52AA6E4}">
                <adec:decorative xmlns:adec="http://schemas.microsoft.com/office/drawing/2017/decorative" val="1"/>
              </a:ext>
            </a:extLst>
          </p:cNvPr>
          <p:cNvSpPr/>
          <p:nvPr/>
        </p:nvSpPr>
        <p:spPr>
          <a:xfrm>
            <a:off x="167285" y="4358257"/>
            <a:ext cx="1030514" cy="7386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lide Number Placeholder 23"/>
          <p:cNvSpPr>
            <a:spLocks noGrp="1"/>
          </p:cNvSpPr>
          <p:nvPr>
            <p:ph type="sldNum" sz="quarter" idx="12"/>
          </p:nvPr>
        </p:nvSpPr>
        <p:spPr/>
        <p:txBody>
          <a:bodyPr/>
          <a:lstStyle/>
          <a:p>
            <a:fld id="{537B69E7-B530-423D-B364-4C707692CCF9}" type="slidenum">
              <a:rPr lang="en-US" smtClean="0"/>
              <a:t>13</a:t>
            </a:fld>
            <a:endParaRPr lang="en-US" dirty="0"/>
          </a:p>
        </p:txBody>
      </p:sp>
      <p:sp>
        <p:nvSpPr>
          <p:cNvPr id="33" name="Oval 32">
            <a:extLst>
              <a:ext uri="{C183D7F6-B498-43B3-948B-1728B52AA6E4}">
                <adec:decorative xmlns:adec="http://schemas.microsoft.com/office/drawing/2017/decorative" val="1"/>
              </a:ext>
            </a:extLst>
          </p:cNvPr>
          <p:cNvSpPr/>
          <p:nvPr/>
        </p:nvSpPr>
        <p:spPr>
          <a:xfrm>
            <a:off x="1895673" y="4542785"/>
            <a:ext cx="488274" cy="527324"/>
          </a:xfrm>
          <a:prstGeom prst="ellipse">
            <a:avLst/>
          </a:prstGeom>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FF00"/>
                </a:solidFill>
              </a:ln>
            </a:endParaRPr>
          </a:p>
        </p:txBody>
      </p:sp>
      <p:grpSp>
        <p:nvGrpSpPr>
          <p:cNvPr id="36" name="Group 35">
            <a:extLst>
              <a:ext uri="{C183D7F6-B498-43B3-948B-1728B52AA6E4}">
                <adec:decorative xmlns:adec="http://schemas.microsoft.com/office/drawing/2017/decorative" val="1"/>
              </a:ext>
            </a:extLst>
          </p:cNvPr>
          <p:cNvGrpSpPr/>
          <p:nvPr/>
        </p:nvGrpSpPr>
        <p:grpSpPr>
          <a:xfrm>
            <a:off x="167286" y="4529448"/>
            <a:ext cx="2148992" cy="2227823"/>
            <a:chOff x="620781" y="4548704"/>
            <a:chExt cx="2148992" cy="2227823"/>
          </a:xfrm>
        </p:grpSpPr>
        <p:sp>
          <p:nvSpPr>
            <p:cNvPr id="34" name="TextBox 33"/>
            <p:cNvSpPr txBox="1"/>
            <p:nvPr/>
          </p:nvSpPr>
          <p:spPr>
            <a:xfrm>
              <a:off x="2413532" y="4548704"/>
              <a:ext cx="356241" cy="553998"/>
            </a:xfrm>
            <a:prstGeom prst="rect">
              <a:avLst/>
            </a:prstGeom>
            <a:noFill/>
          </p:spPr>
          <p:txBody>
            <a:bodyPr wrap="square" rtlCol="0">
              <a:spAutoFit/>
            </a:bodyPr>
            <a:lstStyle/>
            <a:p>
              <a:r>
                <a:rPr lang="en-US" sz="3000" b="1" dirty="0">
                  <a:solidFill>
                    <a:srgbClr val="92D050"/>
                  </a:solidFill>
                  <a:effectLst>
                    <a:outerShdw blurRad="38100" dist="38100" dir="2700000" algn="tl">
                      <a:srgbClr val="000000">
                        <a:alpha val="43137"/>
                      </a:srgbClr>
                    </a:outerShdw>
                  </a:effectLst>
                </a:rPr>
                <a:t>$</a:t>
              </a:r>
            </a:p>
          </p:txBody>
        </p:sp>
        <p:sp>
          <p:nvSpPr>
            <p:cNvPr id="31" name="Rectangle 30"/>
            <p:cNvSpPr/>
            <p:nvPr/>
          </p:nvSpPr>
          <p:spPr>
            <a:xfrm>
              <a:off x="620781" y="5300711"/>
              <a:ext cx="1728388" cy="1475816"/>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solidFill>
                    <a:schemeClr val="bg1">
                      <a:lumMod val="95000"/>
                    </a:schemeClr>
                  </a:solidFill>
                </a:rPr>
                <a:t>Planning Funding for PAL Stages 2, 3, and 4 can be requested with an S1BA (approved prior to funding approval).</a:t>
              </a:r>
            </a:p>
          </p:txBody>
        </p:sp>
      </p:grpSp>
      <p:sp>
        <p:nvSpPr>
          <p:cNvPr id="6" name="Arrow: Bent-Up 5">
            <a:extLst>
              <a:ext uri="{FF2B5EF4-FFF2-40B4-BE49-F238E27FC236}">
                <a16:creationId xmlns:a16="http://schemas.microsoft.com/office/drawing/2014/main" id="{51973837-BFA8-438F-A2CA-2887E0ACFAEE}"/>
              </a:ext>
              <a:ext uri="{C183D7F6-B498-43B3-948B-1728B52AA6E4}">
                <adec:decorative xmlns:adec="http://schemas.microsoft.com/office/drawing/2017/decorative" val="1"/>
              </a:ext>
            </a:extLst>
          </p:cNvPr>
          <p:cNvSpPr/>
          <p:nvPr/>
        </p:nvSpPr>
        <p:spPr>
          <a:xfrm>
            <a:off x="1895673" y="5096783"/>
            <a:ext cx="356241" cy="115161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Up 34">
            <a:extLst>
              <a:ext uri="{FF2B5EF4-FFF2-40B4-BE49-F238E27FC236}">
                <a16:creationId xmlns:a16="http://schemas.microsoft.com/office/drawing/2014/main" id="{FAAC784B-0BD7-457C-8443-80BC7B83CFBC}"/>
              </a:ext>
              <a:ext uri="{C183D7F6-B498-43B3-948B-1728B52AA6E4}">
                <adec:decorative xmlns:adec="http://schemas.microsoft.com/office/drawing/2017/decorative" val="1"/>
              </a:ext>
            </a:extLst>
          </p:cNvPr>
          <p:cNvSpPr/>
          <p:nvPr/>
        </p:nvSpPr>
        <p:spPr>
          <a:xfrm flipH="1">
            <a:off x="2949788" y="5083446"/>
            <a:ext cx="343196" cy="115161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2422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udget Letter example slide"/>
          <p:cNvPicPr>
            <a:picLocks noChangeAspect="1"/>
          </p:cNvPicPr>
          <p:nvPr/>
        </p:nvPicPr>
        <p:blipFill rotWithShape="1">
          <a:blip r:embed="rId3"/>
          <a:srcRect l="851" t="-2304" b="-1"/>
          <a:stretch/>
        </p:blipFill>
        <p:spPr>
          <a:xfrm>
            <a:off x="457200" y="3931613"/>
            <a:ext cx="8385186" cy="2206151"/>
          </a:xfrm>
          <a:prstGeom prst="rect">
            <a:avLst/>
          </a:prstGeom>
        </p:spPr>
      </p:pic>
      <p:sp>
        <p:nvSpPr>
          <p:cNvPr id="2" name="Title 1"/>
          <p:cNvSpPr>
            <a:spLocks noGrp="1"/>
          </p:cNvSpPr>
          <p:nvPr>
            <p:ph type="title"/>
          </p:nvPr>
        </p:nvSpPr>
        <p:spPr>
          <a:xfrm>
            <a:off x="457200" y="-76200"/>
            <a:ext cx="8229600" cy="1066800"/>
          </a:xfrm>
        </p:spPr>
        <p:txBody>
          <a:bodyPr>
            <a:normAutofit/>
          </a:bodyPr>
          <a:lstStyle/>
          <a:p>
            <a:r>
              <a:rPr lang="en-US" sz="4000" dirty="0"/>
              <a:t>Funding Request Deadlines</a:t>
            </a:r>
          </a:p>
        </p:txBody>
      </p:sp>
      <p:sp>
        <p:nvSpPr>
          <p:cNvPr id="24" name="Slide Number Placeholder 23"/>
          <p:cNvSpPr>
            <a:spLocks noGrp="1"/>
          </p:cNvSpPr>
          <p:nvPr>
            <p:ph type="sldNum" sz="quarter" idx="12"/>
          </p:nvPr>
        </p:nvSpPr>
        <p:spPr/>
        <p:txBody>
          <a:bodyPr/>
          <a:lstStyle/>
          <a:p>
            <a:fld id="{537B69E7-B530-423D-B364-4C707692CCF9}" type="slidenum">
              <a:rPr lang="en-US" smtClean="0"/>
              <a:t>14</a:t>
            </a:fld>
            <a:endParaRPr lang="en-US" dirty="0"/>
          </a:p>
        </p:txBody>
      </p:sp>
      <p:grpSp>
        <p:nvGrpSpPr>
          <p:cNvPr id="5" name="Group 4">
            <a:extLst>
              <a:ext uri="{C183D7F6-B498-43B3-948B-1728B52AA6E4}">
                <adec:decorative xmlns:adec="http://schemas.microsoft.com/office/drawing/2017/decorative" val="1"/>
              </a:ext>
            </a:extLst>
          </p:cNvPr>
          <p:cNvGrpSpPr/>
          <p:nvPr/>
        </p:nvGrpSpPr>
        <p:grpSpPr>
          <a:xfrm>
            <a:off x="1295400" y="4841923"/>
            <a:ext cx="488274" cy="553998"/>
            <a:chOff x="2624890" y="5449343"/>
            <a:chExt cx="488274" cy="553998"/>
          </a:xfrm>
        </p:grpSpPr>
        <p:sp>
          <p:nvSpPr>
            <p:cNvPr id="33" name="Oval 32"/>
            <p:cNvSpPr/>
            <p:nvPr/>
          </p:nvSpPr>
          <p:spPr>
            <a:xfrm>
              <a:off x="2624890" y="5462680"/>
              <a:ext cx="488274" cy="527324"/>
            </a:xfrm>
            <a:prstGeom prst="ellipse">
              <a:avLst/>
            </a:prstGeom>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FF00"/>
                  </a:solidFill>
                </a:ln>
              </a:endParaRPr>
            </a:p>
          </p:txBody>
        </p:sp>
        <p:sp>
          <p:nvSpPr>
            <p:cNvPr id="34" name="TextBox 33"/>
            <p:cNvSpPr txBox="1"/>
            <p:nvPr/>
          </p:nvSpPr>
          <p:spPr>
            <a:xfrm>
              <a:off x="2697429" y="5449343"/>
              <a:ext cx="343196" cy="553998"/>
            </a:xfrm>
            <a:prstGeom prst="rect">
              <a:avLst/>
            </a:prstGeom>
            <a:noFill/>
          </p:spPr>
          <p:txBody>
            <a:bodyPr wrap="square" rtlCol="0">
              <a:spAutoFit/>
            </a:bodyPr>
            <a:lstStyle/>
            <a:p>
              <a:r>
                <a:rPr lang="en-US" sz="3000" b="1" dirty="0">
                  <a:solidFill>
                    <a:srgbClr val="92D050"/>
                  </a:solidFill>
                  <a:effectLst>
                    <a:outerShdw blurRad="38100" dist="38100" dir="2700000" algn="tl">
                      <a:srgbClr val="000000">
                        <a:alpha val="43137"/>
                      </a:srgbClr>
                    </a:outerShdw>
                  </a:effectLst>
                </a:rPr>
                <a:t>$</a:t>
              </a:r>
            </a:p>
          </p:txBody>
        </p:sp>
      </p:grpSp>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4"/>
          <a:srcRect l="1117" t="10156"/>
          <a:stretch/>
        </p:blipFill>
        <p:spPr>
          <a:xfrm>
            <a:off x="391075" y="1462079"/>
            <a:ext cx="8592285" cy="1998055"/>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rotWithShape="1">
          <a:blip r:embed="rId5"/>
          <a:srcRect t="19597"/>
          <a:stretch/>
        </p:blipFill>
        <p:spPr>
          <a:xfrm>
            <a:off x="391075" y="3460134"/>
            <a:ext cx="8495259" cy="556353"/>
          </a:xfrm>
          <a:prstGeom prst="rect">
            <a:avLst/>
          </a:prstGeom>
        </p:spPr>
      </p:pic>
    </p:spTree>
    <p:extLst>
      <p:ext uri="{BB962C8B-B14F-4D97-AF65-F5344CB8AC3E}">
        <p14:creationId xmlns:p14="http://schemas.microsoft.com/office/powerpoint/2010/main" val="2771034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a:bodyPr>
          <a:lstStyle/>
          <a:p>
            <a:r>
              <a:rPr lang="en-US" sz="4000" dirty="0"/>
              <a:t>PAL Planning Expenditures</a:t>
            </a:r>
          </a:p>
        </p:txBody>
      </p:sp>
      <p:sp>
        <p:nvSpPr>
          <p:cNvPr id="24" name="Slide Number Placeholder 23"/>
          <p:cNvSpPr>
            <a:spLocks noGrp="1"/>
          </p:cNvSpPr>
          <p:nvPr>
            <p:ph type="sldNum" sz="quarter" idx="12"/>
          </p:nvPr>
        </p:nvSpPr>
        <p:spPr/>
        <p:txBody>
          <a:bodyPr/>
          <a:lstStyle/>
          <a:p>
            <a:fld id="{537B69E7-B530-423D-B364-4C707692CCF9}" type="slidenum">
              <a:rPr lang="en-US" smtClean="0"/>
              <a:t>15</a:t>
            </a:fld>
            <a:endParaRPr lang="en-US" dirty="0"/>
          </a:p>
        </p:txBody>
      </p:sp>
      <p:pic>
        <p:nvPicPr>
          <p:cNvPr id="8" name="Picture 7" descr="PAL Expenditures Budget Letter image ">
            <a:extLst>
              <a:ext uri="{FF2B5EF4-FFF2-40B4-BE49-F238E27FC236}">
                <a16:creationId xmlns:a16="http://schemas.microsoft.com/office/drawing/2014/main" id="{A014B058-1B5D-4532-B74E-7AF3BE572713}"/>
              </a:ext>
            </a:extLst>
          </p:cNvPr>
          <p:cNvPicPr>
            <a:picLocks noChangeAspect="1"/>
          </p:cNvPicPr>
          <p:nvPr/>
        </p:nvPicPr>
        <p:blipFill>
          <a:blip r:embed="rId3"/>
          <a:stretch>
            <a:fillRect/>
          </a:stretch>
        </p:blipFill>
        <p:spPr>
          <a:xfrm>
            <a:off x="750200" y="718095"/>
            <a:ext cx="5257800" cy="6039048"/>
          </a:xfrm>
          <a:prstGeom prst="rect">
            <a:avLst/>
          </a:prstGeom>
        </p:spPr>
      </p:pic>
      <p:sp>
        <p:nvSpPr>
          <p:cNvPr id="13" name="Rectangle: Rounded Corners 12">
            <a:extLst>
              <a:ext uri="{FF2B5EF4-FFF2-40B4-BE49-F238E27FC236}">
                <a16:creationId xmlns:a16="http://schemas.microsoft.com/office/drawing/2014/main" id="{CE6B419F-1F7A-4DFE-A210-A661E1BDC25B}"/>
              </a:ext>
              <a:ext uri="{C183D7F6-B498-43B3-948B-1728B52AA6E4}">
                <adec:decorative xmlns:adec="http://schemas.microsoft.com/office/drawing/2017/decorative" val="1"/>
              </a:ext>
            </a:extLst>
          </p:cNvPr>
          <p:cNvSpPr/>
          <p:nvPr/>
        </p:nvSpPr>
        <p:spPr>
          <a:xfrm>
            <a:off x="416668" y="3057728"/>
            <a:ext cx="5486400" cy="3699415"/>
          </a:xfrm>
          <a:prstGeom prst="roundRect">
            <a:avLst/>
          </a:prstGeom>
          <a:noFill/>
          <a:ln w="57150" cap="flat" cmpd="sng" algn="ctr">
            <a:solidFill>
              <a:srgbClr val="FFFF6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graphicFrame>
        <p:nvGraphicFramePr>
          <p:cNvPr id="10" name="Diagram 9">
            <a:extLst>
              <a:ext uri="{FF2B5EF4-FFF2-40B4-BE49-F238E27FC236}">
                <a16:creationId xmlns:a16="http://schemas.microsoft.com/office/drawing/2014/main" id="{5400E8EF-0D36-4C68-BD99-AC1D6325F73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5377417"/>
              </p:ext>
            </p:extLst>
          </p:nvPr>
        </p:nvGraphicFramePr>
        <p:xfrm>
          <a:off x="5745804" y="1615332"/>
          <a:ext cx="2971800" cy="325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28139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fontScale="90000"/>
          </a:bodyPr>
          <a:lstStyle/>
          <a:p>
            <a:r>
              <a:rPr lang="en-US" sz="4000" dirty="0"/>
              <a:t>PAL Planning Expenditure Reporting</a:t>
            </a:r>
          </a:p>
        </p:txBody>
      </p:sp>
      <p:sp>
        <p:nvSpPr>
          <p:cNvPr id="24" name="Slide Number Placeholder 23"/>
          <p:cNvSpPr>
            <a:spLocks noGrp="1"/>
          </p:cNvSpPr>
          <p:nvPr>
            <p:ph type="sldNum" sz="quarter" idx="12"/>
          </p:nvPr>
        </p:nvSpPr>
        <p:spPr/>
        <p:txBody>
          <a:bodyPr/>
          <a:lstStyle/>
          <a:p>
            <a:fld id="{537B69E7-B530-423D-B364-4C707692CCF9}" type="slidenum">
              <a:rPr lang="en-US" smtClean="0"/>
              <a:t>16</a:t>
            </a:fld>
            <a:endParaRPr lang="en-US" dirty="0"/>
          </a:p>
        </p:txBody>
      </p:sp>
      <p:pic>
        <p:nvPicPr>
          <p:cNvPr id="6" name="Picture 5" descr="snapshot of FAWS planning expenditure report area.">
            <a:extLst>
              <a:ext uri="{FF2B5EF4-FFF2-40B4-BE49-F238E27FC236}">
                <a16:creationId xmlns:a16="http://schemas.microsoft.com/office/drawing/2014/main" id="{EC6D35AA-5C37-45D0-8122-72B0D7A31E66}"/>
              </a:ext>
            </a:extLst>
          </p:cNvPr>
          <p:cNvPicPr>
            <a:picLocks noChangeAspect="1"/>
          </p:cNvPicPr>
          <p:nvPr/>
        </p:nvPicPr>
        <p:blipFill>
          <a:blip r:embed="rId3"/>
          <a:stretch>
            <a:fillRect/>
          </a:stretch>
        </p:blipFill>
        <p:spPr>
          <a:xfrm>
            <a:off x="8106" y="3482055"/>
            <a:ext cx="9067800" cy="3239420"/>
          </a:xfrm>
          <a:prstGeom prst="rect">
            <a:avLst/>
          </a:prstGeom>
        </p:spPr>
      </p:pic>
      <p:graphicFrame>
        <p:nvGraphicFramePr>
          <p:cNvPr id="7" name="Diagram 6">
            <a:extLst>
              <a:ext uri="{FF2B5EF4-FFF2-40B4-BE49-F238E27FC236}">
                <a16:creationId xmlns:a16="http://schemas.microsoft.com/office/drawing/2014/main" id="{117561BA-980C-4CFD-8A28-ED14C55102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9300796"/>
              </p:ext>
            </p:extLst>
          </p:nvPr>
        </p:nvGraphicFramePr>
        <p:xfrm>
          <a:off x="1524000" y="914400"/>
          <a:ext cx="5943600" cy="35889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68465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5932"/>
            <a:ext cx="8991600" cy="1066800"/>
          </a:xfrm>
        </p:spPr>
        <p:txBody>
          <a:bodyPr>
            <a:normAutofit fontScale="90000"/>
          </a:bodyPr>
          <a:lstStyle/>
          <a:p>
            <a:r>
              <a:rPr lang="en-US" sz="4000" dirty="0"/>
              <a:t>Project Increase Over $5M/20% Increase</a:t>
            </a:r>
          </a:p>
        </p:txBody>
      </p:sp>
      <p:sp>
        <p:nvSpPr>
          <p:cNvPr id="24" name="Slide Number Placeholder 23"/>
          <p:cNvSpPr>
            <a:spLocks noGrp="1"/>
          </p:cNvSpPr>
          <p:nvPr>
            <p:ph type="sldNum" sz="quarter" idx="12"/>
          </p:nvPr>
        </p:nvSpPr>
        <p:spPr/>
        <p:txBody>
          <a:bodyPr/>
          <a:lstStyle/>
          <a:p>
            <a:fld id="{537B69E7-B530-423D-B364-4C707692CCF9}" type="slidenum">
              <a:rPr lang="en-US" smtClean="0"/>
              <a:t>17</a:t>
            </a:fld>
            <a:endParaRPr lang="en-US" dirty="0"/>
          </a:p>
        </p:txBody>
      </p:sp>
      <p:graphicFrame>
        <p:nvGraphicFramePr>
          <p:cNvPr id="10" name="Diagram 9">
            <a:extLst>
              <a:ext uri="{FF2B5EF4-FFF2-40B4-BE49-F238E27FC236}">
                <a16:creationId xmlns:a16="http://schemas.microsoft.com/office/drawing/2014/main" id="{5400E8EF-0D36-4C68-BD99-AC1D6325F73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6272058"/>
              </p:ext>
            </p:extLst>
          </p:nvPr>
        </p:nvGraphicFramePr>
        <p:xfrm>
          <a:off x="5745804" y="1615332"/>
          <a:ext cx="2971800" cy="325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image of section 11 of the budget letter">
            <a:extLst>
              <a:ext uri="{FF2B5EF4-FFF2-40B4-BE49-F238E27FC236}">
                <a16:creationId xmlns:a16="http://schemas.microsoft.com/office/drawing/2014/main" id="{801B290D-0F23-41B6-83C8-993178D0B839}"/>
              </a:ext>
            </a:extLst>
          </p:cNvPr>
          <p:cNvPicPr>
            <a:picLocks noChangeAspect="1"/>
          </p:cNvPicPr>
          <p:nvPr/>
        </p:nvPicPr>
        <p:blipFill>
          <a:blip r:embed="rId8"/>
          <a:stretch>
            <a:fillRect/>
          </a:stretch>
        </p:blipFill>
        <p:spPr>
          <a:xfrm>
            <a:off x="708559" y="762000"/>
            <a:ext cx="4902617" cy="6144397"/>
          </a:xfrm>
          <a:prstGeom prst="rect">
            <a:avLst/>
          </a:prstGeom>
        </p:spPr>
      </p:pic>
      <p:sp>
        <p:nvSpPr>
          <p:cNvPr id="13" name="Rectangle: Rounded Corners 12" descr="image of budget letter">
            <a:extLst>
              <a:ext uri="{FF2B5EF4-FFF2-40B4-BE49-F238E27FC236}">
                <a16:creationId xmlns:a16="http://schemas.microsoft.com/office/drawing/2014/main" id="{CE6B419F-1F7A-4DFE-A210-A661E1BDC25B}"/>
              </a:ext>
            </a:extLst>
          </p:cNvPr>
          <p:cNvSpPr/>
          <p:nvPr/>
        </p:nvSpPr>
        <p:spPr>
          <a:xfrm>
            <a:off x="708558" y="4572001"/>
            <a:ext cx="4902617" cy="2281136"/>
          </a:xfrm>
          <a:prstGeom prst="roundRect">
            <a:avLst/>
          </a:prstGeom>
          <a:noFill/>
          <a:ln w="57150" cap="flat" cmpd="sng" algn="ctr">
            <a:solidFill>
              <a:srgbClr val="FFFF6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621241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1066800"/>
          </a:xfrm>
        </p:spPr>
        <p:txBody>
          <a:bodyPr>
            <a:normAutofit fontScale="90000"/>
          </a:bodyPr>
          <a:lstStyle/>
          <a:p>
            <a:r>
              <a:rPr lang="en-US" sz="4000" dirty="0"/>
              <a:t>Project Expenditure Increase $5M/20%</a:t>
            </a:r>
          </a:p>
        </p:txBody>
      </p:sp>
      <p:sp>
        <p:nvSpPr>
          <p:cNvPr id="24" name="Slide Number Placeholder 23"/>
          <p:cNvSpPr>
            <a:spLocks noGrp="1"/>
          </p:cNvSpPr>
          <p:nvPr>
            <p:ph type="sldNum" sz="quarter" idx="12"/>
          </p:nvPr>
        </p:nvSpPr>
        <p:spPr/>
        <p:txBody>
          <a:bodyPr/>
          <a:lstStyle/>
          <a:p>
            <a:fld id="{537B69E7-B530-423D-B364-4C707692CCF9}" type="slidenum">
              <a:rPr lang="en-US" smtClean="0"/>
              <a:t>18</a:t>
            </a:fld>
            <a:endParaRPr lang="en-US" dirty="0"/>
          </a:p>
        </p:txBody>
      </p:sp>
      <p:graphicFrame>
        <p:nvGraphicFramePr>
          <p:cNvPr id="7" name="Diagram 6" descr="Project Increase by $5M or 20%&#10;Questions? &#10;Contact Your PAO&#10;Manager or DOF IT Consulting Unit&#10;">
            <a:extLst>
              <a:ext uri="{FF2B5EF4-FFF2-40B4-BE49-F238E27FC236}">
                <a16:creationId xmlns:a16="http://schemas.microsoft.com/office/drawing/2014/main" id="{117561BA-980C-4CFD-8A28-ED14C55102BF}"/>
              </a:ext>
            </a:extLst>
          </p:cNvPr>
          <p:cNvGraphicFramePr/>
          <p:nvPr>
            <p:extLst>
              <p:ext uri="{D42A27DB-BD31-4B8C-83A1-F6EECF244321}">
                <p14:modId xmlns:p14="http://schemas.microsoft.com/office/powerpoint/2010/main" val="393600792"/>
              </p:ext>
            </p:extLst>
          </p:nvPr>
        </p:nvGraphicFramePr>
        <p:xfrm>
          <a:off x="1524000" y="914400"/>
          <a:ext cx="5943600" cy="35889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D132924F-48B7-422A-A3B5-83989433FDA4}"/>
              </a:ext>
              <a:ext uri="{C183D7F6-B498-43B3-948B-1728B52AA6E4}">
                <adec:decorative xmlns:adec="http://schemas.microsoft.com/office/drawing/2017/decorative" val="1"/>
              </a:ext>
            </a:extLst>
          </p:cNvPr>
          <p:cNvPicPr>
            <a:picLocks noChangeAspect="1"/>
          </p:cNvPicPr>
          <p:nvPr/>
        </p:nvPicPr>
        <p:blipFill rotWithShape="1">
          <a:blip r:embed="rId8"/>
          <a:srcRect t="60722"/>
          <a:stretch/>
        </p:blipFill>
        <p:spPr>
          <a:xfrm>
            <a:off x="4238488" y="4724400"/>
            <a:ext cx="4915239" cy="1997075"/>
          </a:xfrm>
          <a:prstGeom prst="rect">
            <a:avLst/>
          </a:prstGeom>
        </p:spPr>
      </p:pic>
      <p:pic>
        <p:nvPicPr>
          <p:cNvPr id="4" name="Picture 3" descr="snapshot of a section 11 of the budget letter">
            <a:extLst>
              <a:ext uri="{FF2B5EF4-FFF2-40B4-BE49-F238E27FC236}">
                <a16:creationId xmlns:a16="http://schemas.microsoft.com/office/drawing/2014/main" id="{F10DB7C7-3024-4725-9808-A3ACE709688C}"/>
              </a:ext>
            </a:extLst>
          </p:cNvPr>
          <p:cNvPicPr>
            <a:picLocks noChangeAspect="1"/>
          </p:cNvPicPr>
          <p:nvPr/>
        </p:nvPicPr>
        <p:blipFill rotWithShape="1">
          <a:blip r:embed="rId8"/>
          <a:srcRect b="40509"/>
          <a:stretch/>
        </p:blipFill>
        <p:spPr>
          <a:xfrm>
            <a:off x="84578" y="3657600"/>
            <a:ext cx="4792222" cy="2949102"/>
          </a:xfrm>
          <a:prstGeom prst="rect">
            <a:avLst/>
          </a:prstGeom>
        </p:spPr>
      </p:pic>
    </p:spTree>
    <p:extLst>
      <p:ext uri="{BB962C8B-B14F-4D97-AF65-F5344CB8AC3E}">
        <p14:creationId xmlns:p14="http://schemas.microsoft.com/office/powerpoint/2010/main" val="3667766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220200" cy="1066800"/>
          </a:xfrm>
        </p:spPr>
        <p:txBody>
          <a:bodyPr>
            <a:normAutofit/>
          </a:bodyPr>
          <a:lstStyle/>
          <a:p>
            <a:pPr algn="ctr"/>
            <a:r>
              <a:rPr lang="en-US" sz="4000" dirty="0"/>
              <a:t>Budget Confidentiality</a:t>
            </a:r>
          </a:p>
        </p:txBody>
      </p:sp>
      <p:sp>
        <p:nvSpPr>
          <p:cNvPr id="24" name="Slide Number Placeholder 23"/>
          <p:cNvSpPr>
            <a:spLocks noGrp="1"/>
          </p:cNvSpPr>
          <p:nvPr>
            <p:ph type="sldNum" sz="quarter" idx="12"/>
          </p:nvPr>
        </p:nvSpPr>
        <p:spPr/>
        <p:txBody>
          <a:bodyPr/>
          <a:lstStyle/>
          <a:p>
            <a:fld id="{537B69E7-B530-423D-B364-4C707692CCF9}" type="slidenum">
              <a:rPr lang="en-US" smtClean="0"/>
              <a:t>19</a:t>
            </a:fld>
            <a:endParaRPr lang="en-US" dirty="0"/>
          </a:p>
        </p:txBody>
      </p:sp>
      <p:pic>
        <p:nvPicPr>
          <p:cNvPr id="8" name="Picture 7" descr="snapshot of the budget information section of the budget letter">
            <a:extLst>
              <a:ext uri="{FF2B5EF4-FFF2-40B4-BE49-F238E27FC236}">
                <a16:creationId xmlns:a16="http://schemas.microsoft.com/office/drawing/2014/main" id="{621EE52D-0BCD-4828-9B0C-86DA9BB56B24}"/>
              </a:ext>
            </a:extLst>
          </p:cNvPr>
          <p:cNvPicPr>
            <a:picLocks noChangeAspect="1"/>
          </p:cNvPicPr>
          <p:nvPr/>
        </p:nvPicPr>
        <p:blipFill>
          <a:blip r:embed="rId3"/>
          <a:stretch>
            <a:fillRect/>
          </a:stretch>
        </p:blipFill>
        <p:spPr>
          <a:xfrm>
            <a:off x="762000" y="754831"/>
            <a:ext cx="6257509" cy="5966644"/>
          </a:xfrm>
          <a:prstGeom prst="rect">
            <a:avLst/>
          </a:prstGeom>
        </p:spPr>
      </p:pic>
      <p:pic>
        <p:nvPicPr>
          <p:cNvPr id="10" name="Picture 9" descr="confidential logo">
            <a:extLst>
              <a:ext uri="{FF2B5EF4-FFF2-40B4-BE49-F238E27FC236}">
                <a16:creationId xmlns:a16="http://schemas.microsoft.com/office/drawing/2014/main" id="{DBCECAC4-F2F7-4DFF-B254-72EF386440DF}"/>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rot="20593926">
            <a:off x="6996534" y="2750761"/>
            <a:ext cx="2088061" cy="1356478"/>
          </a:xfrm>
          <a:prstGeom prst="rect">
            <a:avLst/>
          </a:prstGeom>
        </p:spPr>
      </p:pic>
      <p:pic>
        <p:nvPicPr>
          <p:cNvPr id="12" name="Picture 11" descr="stop sign logo">
            <a:extLst>
              <a:ext uri="{FF2B5EF4-FFF2-40B4-BE49-F238E27FC236}">
                <a16:creationId xmlns:a16="http://schemas.microsoft.com/office/drawing/2014/main" id="{5BD5A2F7-11CB-4614-9D5D-6B83761C9B5C}"/>
              </a:ext>
            </a:extLst>
          </p:cNvPr>
          <p:cNvPicPr>
            <a:picLocks noChangeAspect="1"/>
          </p:cNvPicPr>
          <p:nvPr/>
        </p:nvPicPr>
        <p:blipFill>
          <a:blip r:embed="rId6"/>
          <a:stretch>
            <a:fillRect/>
          </a:stretch>
        </p:blipFill>
        <p:spPr>
          <a:xfrm rot="20584000">
            <a:off x="7056070" y="1634074"/>
            <a:ext cx="1127858" cy="1158340"/>
          </a:xfrm>
          <a:prstGeom prst="rect">
            <a:avLst/>
          </a:prstGeom>
        </p:spPr>
      </p:pic>
      <p:sp>
        <p:nvSpPr>
          <p:cNvPr id="13" name="TextBox 12">
            <a:extLst>
              <a:ext uri="{FF2B5EF4-FFF2-40B4-BE49-F238E27FC236}">
                <a16:creationId xmlns:a16="http://schemas.microsoft.com/office/drawing/2014/main" id="{A974A336-D031-464A-8CA9-21AB9A38DA36}"/>
              </a:ext>
              <a:ext uri="{C183D7F6-B498-43B3-948B-1728B52AA6E4}">
                <adec:decorative xmlns:adec="http://schemas.microsoft.com/office/drawing/2017/decorative" val="1"/>
              </a:ext>
            </a:extLst>
          </p:cNvPr>
          <p:cNvSpPr txBox="1"/>
          <p:nvPr/>
        </p:nvSpPr>
        <p:spPr>
          <a:xfrm rot="20362981">
            <a:off x="8840731" y="3603589"/>
            <a:ext cx="561802" cy="521732"/>
          </a:xfrm>
          <a:prstGeom prst="rect">
            <a:avLst/>
          </a:prstGeom>
          <a:solidFill>
            <a:schemeClr val="bg1"/>
          </a:solidFill>
          <a:ln>
            <a:solidFill>
              <a:schemeClr val="bg1"/>
            </a:solidFill>
          </a:ln>
        </p:spPr>
        <p:txBody>
          <a:bodyPr wrap="square" rtlCol="0">
            <a:spAutoFit/>
          </a:bodyPr>
          <a:lstStyle/>
          <a:p>
            <a:endParaRPr lang="en-US" dirty="0"/>
          </a:p>
        </p:txBody>
      </p:sp>
      <p:sp>
        <p:nvSpPr>
          <p:cNvPr id="15" name="Rectangle: Rounded Corners 14">
            <a:extLst>
              <a:ext uri="{FF2B5EF4-FFF2-40B4-BE49-F238E27FC236}">
                <a16:creationId xmlns:a16="http://schemas.microsoft.com/office/drawing/2014/main" id="{F3BC3314-D812-4444-902E-7ACD2D38152E}"/>
              </a:ext>
              <a:ext uri="{C183D7F6-B498-43B3-948B-1728B52AA6E4}">
                <adec:decorative xmlns:adec="http://schemas.microsoft.com/office/drawing/2017/decorative" val="1"/>
              </a:ext>
            </a:extLst>
          </p:cNvPr>
          <p:cNvSpPr/>
          <p:nvPr/>
        </p:nvSpPr>
        <p:spPr>
          <a:xfrm>
            <a:off x="762000" y="2931553"/>
            <a:ext cx="6083256" cy="726047"/>
          </a:xfrm>
          <a:prstGeom prst="roundRect">
            <a:avLst/>
          </a:prstGeom>
          <a:noFill/>
          <a:ln w="57150" cap="flat" cmpd="sng" algn="ctr">
            <a:solidFill>
              <a:srgbClr val="FFFF6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173334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1" y="76200"/>
            <a:ext cx="8229600" cy="1066800"/>
          </a:xfrm>
        </p:spPr>
        <p:txBody>
          <a:bodyPr>
            <a:normAutofit/>
          </a:bodyPr>
          <a:lstStyle/>
          <a:p>
            <a:pPr algn="ctr"/>
            <a:r>
              <a:rPr lang="en-US" sz="4000" dirty="0"/>
              <a:t>FAWS TRAINING</a:t>
            </a:r>
          </a:p>
        </p:txBody>
      </p:sp>
      <p:sp>
        <p:nvSpPr>
          <p:cNvPr id="24" name="Slide Number Placeholder 23"/>
          <p:cNvSpPr>
            <a:spLocks noGrp="1"/>
          </p:cNvSpPr>
          <p:nvPr>
            <p:ph type="sldNum" sz="quarter" idx="12"/>
          </p:nvPr>
        </p:nvSpPr>
        <p:spPr/>
        <p:txBody>
          <a:bodyPr/>
          <a:lstStyle/>
          <a:p>
            <a:fld id="{537B69E7-B530-423D-B364-4C707692CCF9}" type="slidenum">
              <a:rPr lang="en-US" smtClean="0"/>
              <a:t>2</a:t>
            </a:fld>
            <a:endParaRPr lang="en-US" dirty="0"/>
          </a:p>
        </p:txBody>
      </p:sp>
      <p:graphicFrame>
        <p:nvGraphicFramePr>
          <p:cNvPr id="3" name="Diagram 2" descr="Financial Analysis Worksheet overview table images. these are FAWS overview, SIMM, Budget Request Timing and Budget Letters, Steps and who to involve, FAWS Hands On and training exercises, review criteria and tips, sample, links and attachments.">
            <a:extLst>
              <a:ext uri="{FF2B5EF4-FFF2-40B4-BE49-F238E27FC236}">
                <a16:creationId xmlns:a16="http://schemas.microsoft.com/office/drawing/2014/main" id="{FF5EA34B-DE96-4FD3-9A94-393CFFA6C0B1}"/>
              </a:ext>
            </a:extLst>
          </p:cNvPr>
          <p:cNvGraphicFramePr/>
          <p:nvPr>
            <p:extLst>
              <p:ext uri="{D42A27DB-BD31-4B8C-83A1-F6EECF244321}">
                <p14:modId xmlns:p14="http://schemas.microsoft.com/office/powerpoint/2010/main" val="45350275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1889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220200" cy="1066800"/>
          </a:xfrm>
        </p:spPr>
        <p:txBody>
          <a:bodyPr>
            <a:normAutofit/>
          </a:bodyPr>
          <a:lstStyle/>
          <a:p>
            <a:pPr algn="ctr"/>
            <a:r>
              <a:rPr lang="en-US" sz="4000" dirty="0"/>
              <a:t>Budget Confidentiality</a:t>
            </a:r>
          </a:p>
        </p:txBody>
      </p:sp>
      <p:sp>
        <p:nvSpPr>
          <p:cNvPr id="24" name="Slide Number Placeholder 23"/>
          <p:cNvSpPr>
            <a:spLocks noGrp="1"/>
          </p:cNvSpPr>
          <p:nvPr>
            <p:ph type="sldNum" sz="quarter" idx="12"/>
          </p:nvPr>
        </p:nvSpPr>
        <p:spPr/>
        <p:txBody>
          <a:bodyPr/>
          <a:lstStyle/>
          <a:p>
            <a:fld id="{537B69E7-B530-423D-B364-4C707692CCF9}" type="slidenum">
              <a:rPr lang="en-US" smtClean="0"/>
              <a:t>20</a:t>
            </a:fld>
            <a:endParaRPr lang="en-US" dirty="0"/>
          </a:p>
        </p:txBody>
      </p:sp>
      <p:pic>
        <p:nvPicPr>
          <p:cNvPr id="10" name="Picture 9" descr="confidential logo">
            <a:extLst>
              <a:ext uri="{FF2B5EF4-FFF2-40B4-BE49-F238E27FC236}">
                <a16:creationId xmlns:a16="http://schemas.microsoft.com/office/drawing/2014/main" id="{DBCECAC4-F2F7-4DFF-B254-72EF386440D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rot="20593926">
            <a:off x="6996534" y="2750761"/>
            <a:ext cx="2088061" cy="1356478"/>
          </a:xfrm>
          <a:prstGeom prst="rect">
            <a:avLst/>
          </a:prstGeom>
        </p:spPr>
      </p:pic>
      <p:pic>
        <p:nvPicPr>
          <p:cNvPr id="12" name="Picture 11" descr="stop sign logo">
            <a:extLst>
              <a:ext uri="{FF2B5EF4-FFF2-40B4-BE49-F238E27FC236}">
                <a16:creationId xmlns:a16="http://schemas.microsoft.com/office/drawing/2014/main" id="{5BD5A2F7-11CB-4614-9D5D-6B83761C9B5C}"/>
              </a:ext>
            </a:extLst>
          </p:cNvPr>
          <p:cNvPicPr>
            <a:picLocks noChangeAspect="1"/>
          </p:cNvPicPr>
          <p:nvPr/>
        </p:nvPicPr>
        <p:blipFill>
          <a:blip r:embed="rId5"/>
          <a:stretch>
            <a:fillRect/>
          </a:stretch>
        </p:blipFill>
        <p:spPr>
          <a:xfrm rot="20584000">
            <a:off x="7056070" y="1634074"/>
            <a:ext cx="1127858" cy="1158340"/>
          </a:xfrm>
          <a:prstGeom prst="rect">
            <a:avLst/>
          </a:prstGeom>
        </p:spPr>
      </p:pic>
      <p:sp>
        <p:nvSpPr>
          <p:cNvPr id="13" name="TextBox 12">
            <a:extLst>
              <a:ext uri="{FF2B5EF4-FFF2-40B4-BE49-F238E27FC236}">
                <a16:creationId xmlns:a16="http://schemas.microsoft.com/office/drawing/2014/main" id="{A974A336-D031-464A-8CA9-21AB9A38DA36}"/>
              </a:ext>
              <a:ext uri="{C183D7F6-B498-43B3-948B-1728B52AA6E4}">
                <adec:decorative xmlns:adec="http://schemas.microsoft.com/office/drawing/2017/decorative" val="1"/>
              </a:ext>
            </a:extLst>
          </p:cNvPr>
          <p:cNvSpPr txBox="1"/>
          <p:nvPr/>
        </p:nvSpPr>
        <p:spPr>
          <a:xfrm rot="20362981">
            <a:off x="8840731" y="3603589"/>
            <a:ext cx="561802" cy="521732"/>
          </a:xfrm>
          <a:prstGeom prst="rect">
            <a:avLst/>
          </a:prstGeom>
          <a:solidFill>
            <a:schemeClr val="bg1"/>
          </a:solidFill>
          <a:ln>
            <a:solidFill>
              <a:schemeClr val="bg1"/>
            </a:solidFill>
          </a:ln>
        </p:spPr>
        <p:txBody>
          <a:bodyPr wrap="square" rtlCol="0">
            <a:spAutoFit/>
          </a:bodyPr>
          <a:lstStyle/>
          <a:p>
            <a:endParaRPr lang="en-US" dirty="0"/>
          </a:p>
        </p:txBody>
      </p:sp>
      <p:pic>
        <p:nvPicPr>
          <p:cNvPr id="9" name="Picture 8" descr="Text&#10;&#10;Description automatically generated">
            <a:extLst>
              <a:ext uri="{FF2B5EF4-FFF2-40B4-BE49-F238E27FC236}">
                <a16:creationId xmlns:a16="http://schemas.microsoft.com/office/drawing/2014/main" id="{2A6E3766-9C96-406E-A655-423C1903B635}"/>
              </a:ext>
            </a:extLst>
          </p:cNvPr>
          <p:cNvPicPr>
            <a:picLocks noChangeAspect="1"/>
          </p:cNvPicPr>
          <p:nvPr/>
        </p:nvPicPr>
        <p:blipFill>
          <a:blip r:embed="rId6"/>
          <a:stretch>
            <a:fillRect/>
          </a:stretch>
        </p:blipFill>
        <p:spPr>
          <a:xfrm>
            <a:off x="543026" y="5229797"/>
            <a:ext cx="6368806" cy="1516914"/>
          </a:xfrm>
          <a:prstGeom prst="rect">
            <a:avLst/>
          </a:prstGeom>
        </p:spPr>
      </p:pic>
      <p:sp>
        <p:nvSpPr>
          <p:cNvPr id="15" name="Rectangle: Rounded Corners 14" descr="snapshot of budget confidentiality section">
            <a:extLst>
              <a:ext uri="{FF2B5EF4-FFF2-40B4-BE49-F238E27FC236}">
                <a16:creationId xmlns:a16="http://schemas.microsoft.com/office/drawing/2014/main" id="{F3BC3314-D812-4444-902E-7ACD2D38152E}"/>
              </a:ext>
            </a:extLst>
          </p:cNvPr>
          <p:cNvSpPr/>
          <p:nvPr/>
        </p:nvSpPr>
        <p:spPr>
          <a:xfrm>
            <a:off x="457200" y="5070038"/>
            <a:ext cx="6629400" cy="1767666"/>
          </a:xfrm>
          <a:prstGeom prst="roundRect">
            <a:avLst/>
          </a:prstGeom>
          <a:noFill/>
          <a:ln w="57150" cap="flat" cmpd="sng" algn="ctr">
            <a:solidFill>
              <a:srgbClr val="FFFF6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14" name="Picture 13" descr="image of budget letter, top section">
            <a:extLst>
              <a:ext uri="{FF2B5EF4-FFF2-40B4-BE49-F238E27FC236}">
                <a16:creationId xmlns:a16="http://schemas.microsoft.com/office/drawing/2014/main" id="{3D840BB7-9610-41E3-8F85-BAE34834B8DE}"/>
              </a:ext>
            </a:extLst>
          </p:cNvPr>
          <p:cNvPicPr>
            <a:picLocks noChangeAspect="1"/>
          </p:cNvPicPr>
          <p:nvPr/>
        </p:nvPicPr>
        <p:blipFill>
          <a:blip r:embed="rId7"/>
          <a:stretch>
            <a:fillRect/>
          </a:stretch>
        </p:blipFill>
        <p:spPr>
          <a:xfrm>
            <a:off x="543026" y="1373739"/>
            <a:ext cx="6345655" cy="3558993"/>
          </a:xfrm>
          <a:prstGeom prst="rect">
            <a:avLst/>
          </a:prstGeom>
        </p:spPr>
      </p:pic>
    </p:spTree>
    <p:extLst>
      <p:ext uri="{BB962C8B-B14F-4D97-AF65-F5344CB8AC3E}">
        <p14:creationId xmlns:p14="http://schemas.microsoft.com/office/powerpoint/2010/main" val="4137175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1" y="76200"/>
            <a:ext cx="8229600" cy="1066800"/>
          </a:xfrm>
        </p:spPr>
        <p:txBody>
          <a:bodyPr>
            <a:normAutofit/>
          </a:bodyPr>
          <a:lstStyle/>
          <a:p>
            <a:pPr algn="ctr"/>
            <a:r>
              <a:rPr lang="en-US" sz="4000" dirty="0"/>
              <a:t>FAWS STEPS &amp; WHO</a:t>
            </a:r>
          </a:p>
        </p:txBody>
      </p:sp>
      <p:sp>
        <p:nvSpPr>
          <p:cNvPr id="24" name="Slide Number Placeholder 23"/>
          <p:cNvSpPr>
            <a:spLocks noGrp="1"/>
          </p:cNvSpPr>
          <p:nvPr>
            <p:ph type="sldNum" sz="quarter" idx="12"/>
          </p:nvPr>
        </p:nvSpPr>
        <p:spPr/>
        <p:txBody>
          <a:bodyPr/>
          <a:lstStyle/>
          <a:p>
            <a:fld id="{537B69E7-B530-423D-B364-4C707692CCF9}" type="slidenum">
              <a:rPr lang="en-US" smtClean="0"/>
              <a:t>21</a:t>
            </a:fld>
            <a:endParaRPr lang="en-US" dirty="0"/>
          </a:p>
        </p:txBody>
      </p:sp>
      <p:graphicFrame>
        <p:nvGraphicFramePr>
          <p:cNvPr id="3" name="Diagram 2" descr="cover slide for STEPS and WHO TO INVOLVE&#10;">
            <a:extLst>
              <a:ext uri="{FF2B5EF4-FFF2-40B4-BE49-F238E27FC236}">
                <a16:creationId xmlns:a16="http://schemas.microsoft.com/office/drawing/2014/main" id="{FF5EA34B-DE96-4FD3-9A94-393CFFA6C0B1}"/>
              </a:ext>
            </a:extLst>
          </p:cNvPr>
          <p:cNvGraphicFramePr/>
          <p:nvPr>
            <p:extLst>
              <p:ext uri="{D42A27DB-BD31-4B8C-83A1-F6EECF244321}">
                <p14:modId xmlns:p14="http://schemas.microsoft.com/office/powerpoint/2010/main" val="27884783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8309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Complete the FAWs</a:t>
            </a:r>
          </a:p>
        </p:txBody>
      </p:sp>
      <p:sp>
        <p:nvSpPr>
          <p:cNvPr id="4" name="Slide Number Placeholder 3"/>
          <p:cNvSpPr>
            <a:spLocks noGrp="1"/>
          </p:cNvSpPr>
          <p:nvPr>
            <p:ph type="sldNum" sz="quarter" idx="12"/>
          </p:nvPr>
        </p:nvSpPr>
        <p:spPr/>
        <p:txBody>
          <a:bodyPr/>
          <a:lstStyle/>
          <a:p>
            <a:fld id="{537B69E7-B530-423D-B364-4C707692CCF9}" type="slidenum">
              <a:rPr lang="en-US" smtClean="0"/>
              <a:t>22</a:t>
            </a:fld>
            <a:endParaRPr lang="en-US" dirty="0"/>
          </a:p>
        </p:txBody>
      </p:sp>
      <p:graphicFrame>
        <p:nvGraphicFramePr>
          <p:cNvPr id="5" name="Diagram 4" descr="steps to complete FAWS steps&#10;&#10;Step 1&#10; Identify existing (current) costs for program operation and supporting information systems.&#10;Step 2&#10; Estimate one-time project costs for each alternative considered.&#10;Step 3&#10; Estimate future operations costs for each alternative considered.&#10;Step 4&#10; Identify funding source(s) for selected alternative.&#10;Step 5&#10; Update as additional information determined until baseline final FAWs.&#10;">
            <a:extLst>
              <a:ext uri="{FF2B5EF4-FFF2-40B4-BE49-F238E27FC236}">
                <a16:creationId xmlns:a16="http://schemas.microsoft.com/office/drawing/2014/main" id="{7328245E-FC01-4E3D-B496-4977A69CB19D}"/>
              </a:ext>
            </a:extLst>
          </p:cNvPr>
          <p:cNvGraphicFramePr/>
          <p:nvPr>
            <p:extLst>
              <p:ext uri="{D42A27DB-BD31-4B8C-83A1-F6EECF244321}">
                <p14:modId xmlns:p14="http://schemas.microsoft.com/office/powerpoint/2010/main" val="851281401"/>
              </p:ext>
            </p:extLst>
          </p:nvPr>
        </p:nvGraphicFramePr>
        <p:xfrm>
          <a:off x="609600" y="1371600"/>
          <a:ext cx="80010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1931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a:t>Who to Involve</a:t>
            </a:r>
          </a:p>
        </p:txBody>
      </p:sp>
      <p:sp>
        <p:nvSpPr>
          <p:cNvPr id="2" name="Slide Number Placeholder 1"/>
          <p:cNvSpPr>
            <a:spLocks noGrp="1"/>
          </p:cNvSpPr>
          <p:nvPr>
            <p:ph type="sldNum" sz="quarter" idx="12"/>
          </p:nvPr>
        </p:nvSpPr>
        <p:spPr/>
        <p:txBody>
          <a:bodyPr/>
          <a:lstStyle/>
          <a:p>
            <a:fld id="{173C4BC9-FA3D-451C-A1F1-A470131E0844}" type="slidenum">
              <a:rPr lang="en-US" smtClean="0">
                <a:solidFill>
                  <a:prstClr val="black"/>
                </a:solidFill>
              </a:rPr>
              <a:pPr/>
              <a:t>23</a:t>
            </a:fld>
            <a:endParaRPr lang="en-US" dirty="0">
              <a:solidFill>
                <a:prstClr val="black"/>
              </a:solidFill>
            </a:endParaRPr>
          </a:p>
        </p:txBody>
      </p:sp>
      <p:pic>
        <p:nvPicPr>
          <p:cNvPr id="6" name="Picture 5" descr="core team pie chart which includes Budget Office, Program, Admin and Procurement, Project Management, IT System Support, Information Security, Enterprise Architecture">
            <a:extLst>
              <a:ext uri="{FF2B5EF4-FFF2-40B4-BE49-F238E27FC236}">
                <a16:creationId xmlns:a16="http://schemas.microsoft.com/office/drawing/2014/main" id="{07A76755-23A7-47E4-9FF7-9EB553C2B356}"/>
              </a:ext>
            </a:extLst>
          </p:cNvPr>
          <p:cNvPicPr>
            <a:picLocks noChangeAspect="1"/>
          </p:cNvPicPr>
          <p:nvPr/>
        </p:nvPicPr>
        <p:blipFill>
          <a:blip r:embed="rId2"/>
          <a:stretch>
            <a:fillRect/>
          </a:stretch>
        </p:blipFill>
        <p:spPr>
          <a:xfrm>
            <a:off x="745788" y="1600200"/>
            <a:ext cx="7963590" cy="4389500"/>
          </a:xfrm>
          <a:prstGeom prst="rect">
            <a:avLst/>
          </a:prstGeom>
        </p:spPr>
      </p:pic>
    </p:spTree>
    <p:extLst>
      <p:ext uri="{BB962C8B-B14F-4D97-AF65-F5344CB8AC3E}">
        <p14:creationId xmlns:p14="http://schemas.microsoft.com/office/powerpoint/2010/main" val="1823609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0" y="0"/>
            <a:ext cx="9143999" cy="1143000"/>
          </a:xfrm>
        </p:spPr>
        <p:txBody>
          <a:bodyPr>
            <a:normAutofit fontScale="90000"/>
          </a:bodyPr>
          <a:lstStyle/>
          <a:p>
            <a:pPr algn="ctr"/>
            <a:r>
              <a:rPr lang="en-US" dirty="0"/>
              <a:t>Who to Involve - Current Ops Cost FAWs</a:t>
            </a:r>
          </a:p>
        </p:txBody>
      </p:sp>
      <p:sp>
        <p:nvSpPr>
          <p:cNvPr id="4" name="Slide Number Placeholder 3"/>
          <p:cNvSpPr>
            <a:spLocks noGrp="1"/>
          </p:cNvSpPr>
          <p:nvPr>
            <p:ph type="sldNum" sz="quarter" idx="12"/>
          </p:nvPr>
        </p:nvSpPr>
        <p:spPr/>
        <p:txBody>
          <a:bodyPr/>
          <a:lstStyle/>
          <a:p>
            <a:fld id="{537B69E7-B530-423D-B364-4C707692CCF9}" type="slidenum">
              <a:rPr lang="en-US" smtClean="0"/>
              <a:t>24</a:t>
            </a:fld>
            <a:endParaRPr lang="en-US" dirty="0"/>
          </a:p>
        </p:txBody>
      </p:sp>
      <p:graphicFrame>
        <p:nvGraphicFramePr>
          <p:cNvPr id="8" name="Content Placeholder 7" descr="slide describing who to involve. &#10;Program Business Sponsor, Budget Office or if it's an entirely new program.">
            <a:extLst>
              <a:ext uri="{FF2B5EF4-FFF2-40B4-BE49-F238E27FC236}">
                <a16:creationId xmlns:a16="http://schemas.microsoft.com/office/drawing/2014/main" id="{9B7885D1-A3E7-4F8B-97B4-4BFB71754E4B}"/>
              </a:ext>
            </a:extLst>
          </p:cNvPr>
          <p:cNvGraphicFramePr>
            <a:graphicFrameLocks noGrp="1"/>
          </p:cNvGraphicFramePr>
          <p:nvPr>
            <p:ph idx="1"/>
            <p:extLst>
              <p:ext uri="{D42A27DB-BD31-4B8C-83A1-F6EECF244321}">
                <p14:modId xmlns:p14="http://schemas.microsoft.com/office/powerpoint/2010/main" val="496109060"/>
              </p:ext>
            </p:extLst>
          </p:nvPr>
        </p:nvGraphicFramePr>
        <p:xfrm>
          <a:off x="460443" y="2590800"/>
          <a:ext cx="8077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87C17685-C4B8-4A88-BDE9-CD86A187DA3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8238362"/>
              </p:ext>
            </p:extLst>
          </p:nvPr>
        </p:nvGraphicFramePr>
        <p:xfrm>
          <a:off x="2990850" y="1295400"/>
          <a:ext cx="3105150" cy="144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7" name="Group 16" descr="Step 1:  Identify existing (current) costs for program operation and supporting information systems.&#10;">
            <a:extLst>
              <a:ext uri="{FF2B5EF4-FFF2-40B4-BE49-F238E27FC236}">
                <a16:creationId xmlns:a16="http://schemas.microsoft.com/office/drawing/2014/main" id="{B92C15BD-D3E1-4497-987E-C522C0408AA3}"/>
              </a:ext>
            </a:extLst>
          </p:cNvPr>
          <p:cNvGrpSpPr/>
          <p:nvPr/>
        </p:nvGrpSpPr>
        <p:grpSpPr>
          <a:xfrm>
            <a:off x="6182074" y="1143000"/>
            <a:ext cx="2501483" cy="1554861"/>
            <a:chOff x="6182074" y="1143000"/>
            <a:chExt cx="2501483" cy="1554861"/>
          </a:xfrm>
        </p:grpSpPr>
        <p:grpSp>
          <p:nvGrpSpPr>
            <p:cNvPr id="14" name="Group 13">
              <a:extLst>
                <a:ext uri="{FF2B5EF4-FFF2-40B4-BE49-F238E27FC236}">
                  <a16:creationId xmlns:a16="http://schemas.microsoft.com/office/drawing/2014/main" id="{BF8203CD-0B99-41FC-B194-F5D78AB58079}"/>
                </a:ext>
              </a:extLst>
            </p:cNvPr>
            <p:cNvGrpSpPr/>
            <p:nvPr/>
          </p:nvGrpSpPr>
          <p:grpSpPr>
            <a:xfrm>
              <a:off x="7180521" y="1143000"/>
              <a:ext cx="1503036" cy="1554861"/>
              <a:chOff x="4426494" y="-1079120"/>
              <a:chExt cx="1357122" cy="1357122"/>
            </a:xfrm>
          </p:grpSpPr>
          <p:sp>
            <p:nvSpPr>
              <p:cNvPr id="15" name="Rectangle: Rounded Corners 14">
                <a:extLst>
                  <a:ext uri="{FF2B5EF4-FFF2-40B4-BE49-F238E27FC236}">
                    <a16:creationId xmlns:a16="http://schemas.microsoft.com/office/drawing/2014/main" id="{5947DEF3-A3B7-4C25-BD5C-4858BF45B37B}"/>
                  </a:ext>
                </a:extLst>
              </p:cNvPr>
              <p:cNvSpPr/>
              <p:nvPr/>
            </p:nvSpPr>
            <p:spPr>
              <a:xfrm>
                <a:off x="4426494" y="-1079120"/>
                <a:ext cx="1357122" cy="135712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Rounded Corners 4">
                <a:extLst>
                  <a:ext uri="{FF2B5EF4-FFF2-40B4-BE49-F238E27FC236}">
                    <a16:creationId xmlns:a16="http://schemas.microsoft.com/office/drawing/2014/main" id="{C5D37A48-A602-47E5-9319-75ECB421D590}"/>
                  </a:ext>
                </a:extLst>
              </p:cNvPr>
              <p:cNvSpPr txBox="1"/>
              <p:nvPr/>
            </p:nvSpPr>
            <p:spPr>
              <a:xfrm>
                <a:off x="4447571" y="-1009787"/>
                <a:ext cx="1224624" cy="12689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400" kern="1200" dirty="0"/>
                  <a:t>Step 1:  Identify existing (current) costs for program operation and supporting information systems.</a:t>
                </a:r>
              </a:p>
            </p:txBody>
          </p:sp>
        </p:grpSp>
        <p:pic>
          <p:nvPicPr>
            <p:cNvPr id="13" name="Picture 12">
              <a:extLst>
                <a:ext uri="{FF2B5EF4-FFF2-40B4-BE49-F238E27FC236}">
                  <a16:creationId xmlns:a16="http://schemas.microsoft.com/office/drawing/2014/main" id="{C9741D94-E98B-415A-85B0-92D180D812BD}"/>
                </a:ext>
              </a:extLst>
            </p:cNvPr>
            <p:cNvPicPr>
              <a:picLocks noChangeAspect="1"/>
            </p:cNvPicPr>
            <p:nvPr/>
          </p:nvPicPr>
          <p:blipFill>
            <a:blip r:embed="rId13"/>
            <a:stretch>
              <a:fillRect/>
            </a:stretch>
          </p:blipFill>
          <p:spPr>
            <a:xfrm>
              <a:off x="6182074" y="1409093"/>
              <a:ext cx="922100" cy="922100"/>
            </a:xfrm>
            <a:prstGeom prst="rect">
              <a:avLst/>
            </a:prstGeom>
          </p:spPr>
        </p:pic>
      </p:grpSp>
    </p:spTree>
    <p:extLst>
      <p:ext uri="{BB962C8B-B14F-4D97-AF65-F5344CB8AC3E}">
        <p14:creationId xmlns:p14="http://schemas.microsoft.com/office/powerpoint/2010/main" val="2415351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09688"/>
          </a:xfrm>
        </p:spPr>
        <p:txBody>
          <a:bodyPr>
            <a:normAutofit fontScale="90000"/>
          </a:bodyPr>
          <a:lstStyle/>
          <a:p>
            <a:pPr algn="ctr"/>
            <a:r>
              <a:rPr lang="en-US" dirty="0"/>
              <a:t>Who to Involve – Alternative(s) Planning (Stage 2 – 4) FAWs</a:t>
            </a:r>
          </a:p>
        </p:txBody>
      </p:sp>
      <p:sp>
        <p:nvSpPr>
          <p:cNvPr id="4" name="Slide Number Placeholder 3"/>
          <p:cNvSpPr>
            <a:spLocks noGrp="1"/>
          </p:cNvSpPr>
          <p:nvPr>
            <p:ph type="sldNum" sz="quarter" idx="12"/>
          </p:nvPr>
        </p:nvSpPr>
        <p:spPr/>
        <p:txBody>
          <a:bodyPr/>
          <a:lstStyle/>
          <a:p>
            <a:fld id="{537B69E7-B530-423D-B364-4C707692CCF9}" type="slidenum">
              <a:rPr lang="en-US" smtClean="0"/>
              <a:t>25</a:t>
            </a:fld>
            <a:endParaRPr lang="en-US" dirty="0"/>
          </a:p>
        </p:txBody>
      </p:sp>
      <p:graphicFrame>
        <p:nvGraphicFramePr>
          <p:cNvPr id="8" name="Content Placeholder 7" descr="Steps 2, 3, &amp; 5:  Estimate one-time and future operations project costs for each alternative considered. Update FAWs as needed based on known information.&#10;">
            <a:extLst>
              <a:ext uri="{FF2B5EF4-FFF2-40B4-BE49-F238E27FC236}">
                <a16:creationId xmlns:a16="http://schemas.microsoft.com/office/drawing/2014/main" id="{9B7885D1-A3E7-4F8B-97B4-4BFB71754E4B}"/>
              </a:ext>
            </a:extLst>
          </p:cNvPr>
          <p:cNvGraphicFramePr>
            <a:graphicFrameLocks noGrp="1"/>
          </p:cNvGraphicFramePr>
          <p:nvPr>
            <p:ph idx="1"/>
            <p:extLst>
              <p:ext uri="{D42A27DB-BD31-4B8C-83A1-F6EECF244321}">
                <p14:modId xmlns:p14="http://schemas.microsoft.com/office/powerpoint/2010/main" val="4143126738"/>
              </p:ext>
            </p:extLst>
          </p:nvPr>
        </p:nvGraphicFramePr>
        <p:xfrm>
          <a:off x="76200" y="2347912"/>
          <a:ext cx="8229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descr="Note:  Each department may involve other staff  and/or program areas as needed.  This is only a sample of the more common teams involved.&#10;">
            <a:extLst>
              <a:ext uri="{FF2B5EF4-FFF2-40B4-BE49-F238E27FC236}">
                <a16:creationId xmlns:a16="http://schemas.microsoft.com/office/drawing/2014/main" id="{4D8C2154-047C-4411-93E4-ACE732F8050A}"/>
              </a:ext>
            </a:extLst>
          </p:cNvPr>
          <p:cNvGraphicFramePr/>
          <p:nvPr>
            <p:extLst>
              <p:ext uri="{D42A27DB-BD31-4B8C-83A1-F6EECF244321}">
                <p14:modId xmlns:p14="http://schemas.microsoft.com/office/powerpoint/2010/main" val="129295683"/>
              </p:ext>
            </p:extLst>
          </p:nvPr>
        </p:nvGraphicFramePr>
        <p:xfrm>
          <a:off x="6400800" y="315912"/>
          <a:ext cx="3200400" cy="27209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1" name="Group 10" descr="Steps 2, 3, &amp; 5:  Estimate one-time and future operations project costs for each alternative considered. Update FAWs as needed based on known information.&#10;">
            <a:extLst>
              <a:ext uri="{FF2B5EF4-FFF2-40B4-BE49-F238E27FC236}">
                <a16:creationId xmlns:a16="http://schemas.microsoft.com/office/drawing/2014/main" id="{8254482D-5109-400C-9608-02C8CF43BACD}"/>
              </a:ext>
            </a:extLst>
          </p:cNvPr>
          <p:cNvGrpSpPr/>
          <p:nvPr/>
        </p:nvGrpSpPr>
        <p:grpSpPr>
          <a:xfrm>
            <a:off x="533402" y="1250581"/>
            <a:ext cx="3733800" cy="1275562"/>
            <a:chOff x="6394046" y="1192298"/>
            <a:chExt cx="1706232" cy="1522411"/>
          </a:xfrm>
        </p:grpSpPr>
        <p:grpSp>
          <p:nvGrpSpPr>
            <p:cNvPr id="12" name="Group 11">
              <a:extLst>
                <a:ext uri="{FF2B5EF4-FFF2-40B4-BE49-F238E27FC236}">
                  <a16:creationId xmlns:a16="http://schemas.microsoft.com/office/drawing/2014/main" id="{61AAE2A1-3743-4FAC-94B4-BCD4C04068B0}"/>
                </a:ext>
              </a:extLst>
            </p:cNvPr>
            <p:cNvGrpSpPr/>
            <p:nvPr/>
          </p:nvGrpSpPr>
          <p:grpSpPr>
            <a:xfrm>
              <a:off x="6817236" y="1192298"/>
              <a:ext cx="1283042" cy="1522411"/>
              <a:chOff x="4098477" y="-1036091"/>
              <a:chExt cx="1158485" cy="1328798"/>
            </a:xfrm>
          </p:grpSpPr>
          <p:sp>
            <p:nvSpPr>
              <p:cNvPr id="14" name="Rectangle: Rounded Corners 13">
                <a:extLst>
                  <a:ext uri="{FF2B5EF4-FFF2-40B4-BE49-F238E27FC236}">
                    <a16:creationId xmlns:a16="http://schemas.microsoft.com/office/drawing/2014/main" id="{32C16A40-B311-449D-A42A-5FFB19D9754A}"/>
                  </a:ext>
                </a:extLst>
              </p:cNvPr>
              <p:cNvSpPr/>
              <p:nvPr/>
            </p:nvSpPr>
            <p:spPr>
              <a:xfrm>
                <a:off x="4098477" y="-1036091"/>
                <a:ext cx="1157787" cy="114312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E35C06EF-E4EF-40B3-B628-15ED61CC9B5B}"/>
                  </a:ext>
                </a:extLst>
              </p:cNvPr>
              <p:cNvSpPr txBox="1"/>
              <p:nvPr/>
            </p:nvSpPr>
            <p:spPr>
              <a:xfrm>
                <a:off x="4099175" y="-850421"/>
                <a:ext cx="1157787" cy="114312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400" kern="1200" dirty="0"/>
                  <a:t>Steps 2, 3, &amp; 5:  Estimate one-time &amp; future operations project costs for each alternative considered. Update FAWs as needed based on known information.</a:t>
                </a:r>
              </a:p>
              <a:p>
                <a:pPr marL="0" lvl="0" indent="0" algn="ctr" defTabSz="488950">
                  <a:lnSpc>
                    <a:spcPct val="90000"/>
                  </a:lnSpc>
                  <a:spcBef>
                    <a:spcPct val="0"/>
                  </a:spcBef>
                  <a:spcAft>
                    <a:spcPct val="35000"/>
                  </a:spcAft>
                  <a:buNone/>
                </a:pPr>
                <a:endParaRPr lang="en-US" sz="1400" kern="1200" dirty="0"/>
              </a:p>
            </p:txBody>
          </p:sp>
        </p:grpSp>
        <p:pic>
          <p:nvPicPr>
            <p:cNvPr id="13" name="Picture 12">
              <a:extLst>
                <a:ext uri="{FF2B5EF4-FFF2-40B4-BE49-F238E27FC236}">
                  <a16:creationId xmlns:a16="http://schemas.microsoft.com/office/drawing/2014/main" id="{D31D5161-89F6-4B79-81F5-2B52E9D25603}"/>
                </a:ext>
              </a:extLst>
            </p:cNvPr>
            <p:cNvPicPr>
              <a:picLocks noChangeAspect="1"/>
            </p:cNvPicPr>
            <p:nvPr/>
          </p:nvPicPr>
          <p:blipFill>
            <a:blip r:embed="rId13"/>
            <a:stretch>
              <a:fillRect/>
            </a:stretch>
          </p:blipFill>
          <p:spPr>
            <a:xfrm>
              <a:off x="6394046" y="1405020"/>
              <a:ext cx="383031" cy="922099"/>
            </a:xfrm>
            <a:prstGeom prst="rect">
              <a:avLst/>
            </a:prstGeom>
          </p:spPr>
        </p:pic>
      </p:grpSp>
    </p:spTree>
    <p:extLst>
      <p:ext uri="{BB962C8B-B14F-4D97-AF65-F5344CB8AC3E}">
        <p14:creationId xmlns:p14="http://schemas.microsoft.com/office/powerpoint/2010/main" val="2661507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28"/>
            <a:ext cx="8229600" cy="1143000"/>
          </a:xfrm>
        </p:spPr>
        <p:txBody>
          <a:bodyPr>
            <a:normAutofit fontScale="90000"/>
          </a:bodyPr>
          <a:lstStyle/>
          <a:p>
            <a:pPr algn="ctr"/>
            <a:r>
              <a:rPr lang="en-US" dirty="0"/>
              <a:t>Who to Involve – Alternative(s) FAWs Funding</a:t>
            </a:r>
          </a:p>
        </p:txBody>
      </p:sp>
      <p:sp>
        <p:nvSpPr>
          <p:cNvPr id="4" name="Slide Number Placeholder 3"/>
          <p:cNvSpPr>
            <a:spLocks noGrp="1"/>
          </p:cNvSpPr>
          <p:nvPr>
            <p:ph type="sldNum" sz="quarter" idx="12"/>
          </p:nvPr>
        </p:nvSpPr>
        <p:spPr/>
        <p:txBody>
          <a:bodyPr/>
          <a:lstStyle/>
          <a:p>
            <a:fld id="{537B69E7-B530-423D-B364-4C707692CCF9}" type="slidenum">
              <a:rPr lang="en-US" smtClean="0"/>
              <a:t>26</a:t>
            </a:fld>
            <a:endParaRPr lang="en-US" dirty="0"/>
          </a:p>
        </p:txBody>
      </p:sp>
      <p:graphicFrame>
        <p:nvGraphicFramePr>
          <p:cNvPr id="8" name="Content Placeholder 7">
            <a:extLst>
              <a:ext uri="{FF2B5EF4-FFF2-40B4-BE49-F238E27FC236}">
                <a16:creationId xmlns:a16="http://schemas.microsoft.com/office/drawing/2014/main" id="{9B7885D1-A3E7-4F8B-97B4-4BFB71754E4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580995984"/>
              </p:ext>
            </p:extLst>
          </p:nvPr>
        </p:nvGraphicFramePr>
        <p:xfrm>
          <a:off x="152400" y="2347912"/>
          <a:ext cx="8229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descr="Note:  Each department may involve other staff  and/or program areas as needed.  This is only a sample of the more common teams involved.&#10;">
            <a:extLst>
              <a:ext uri="{FF2B5EF4-FFF2-40B4-BE49-F238E27FC236}">
                <a16:creationId xmlns:a16="http://schemas.microsoft.com/office/drawing/2014/main" id="{407AAD5D-94F7-4E84-8D5F-7FD3A3473E8A}"/>
              </a:ext>
            </a:extLst>
          </p:cNvPr>
          <p:cNvGraphicFramePr/>
          <p:nvPr>
            <p:extLst>
              <p:ext uri="{D42A27DB-BD31-4B8C-83A1-F6EECF244321}">
                <p14:modId xmlns:p14="http://schemas.microsoft.com/office/powerpoint/2010/main" val="4078497807"/>
              </p:ext>
            </p:extLst>
          </p:nvPr>
        </p:nvGraphicFramePr>
        <p:xfrm>
          <a:off x="5638800" y="12970"/>
          <a:ext cx="4038600" cy="30630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6" name="Group 5" descr="Step 4:  Identify funding source(s).&#10;">
            <a:extLst>
              <a:ext uri="{FF2B5EF4-FFF2-40B4-BE49-F238E27FC236}">
                <a16:creationId xmlns:a16="http://schemas.microsoft.com/office/drawing/2014/main" id="{FA8F2DCC-C3DC-4B69-A583-B99BD1686B8E}"/>
              </a:ext>
            </a:extLst>
          </p:cNvPr>
          <p:cNvGrpSpPr/>
          <p:nvPr/>
        </p:nvGrpSpPr>
        <p:grpSpPr>
          <a:xfrm>
            <a:off x="173774" y="1066801"/>
            <a:ext cx="2493225" cy="1281112"/>
            <a:chOff x="6204935" y="1143000"/>
            <a:chExt cx="2478622" cy="1554861"/>
          </a:xfrm>
        </p:grpSpPr>
        <p:grpSp>
          <p:nvGrpSpPr>
            <p:cNvPr id="7" name="Group 6">
              <a:extLst>
                <a:ext uri="{FF2B5EF4-FFF2-40B4-BE49-F238E27FC236}">
                  <a16:creationId xmlns:a16="http://schemas.microsoft.com/office/drawing/2014/main" id="{AD6F2D58-B3B8-44E8-8C2B-638FA7B156A7}"/>
                </a:ext>
              </a:extLst>
            </p:cNvPr>
            <p:cNvGrpSpPr/>
            <p:nvPr/>
          </p:nvGrpSpPr>
          <p:grpSpPr>
            <a:xfrm>
              <a:off x="7180521" y="1143000"/>
              <a:ext cx="1503036" cy="1554861"/>
              <a:chOff x="4426494" y="-1079120"/>
              <a:chExt cx="1357122" cy="1357122"/>
            </a:xfrm>
          </p:grpSpPr>
          <p:sp>
            <p:nvSpPr>
              <p:cNvPr id="10" name="Rectangle: Rounded Corners 9">
                <a:extLst>
                  <a:ext uri="{FF2B5EF4-FFF2-40B4-BE49-F238E27FC236}">
                    <a16:creationId xmlns:a16="http://schemas.microsoft.com/office/drawing/2014/main" id="{B656627E-2FBB-4CC0-BBE7-191EE890EDD2}"/>
                  </a:ext>
                </a:extLst>
              </p:cNvPr>
              <p:cNvSpPr/>
              <p:nvPr/>
            </p:nvSpPr>
            <p:spPr>
              <a:xfrm>
                <a:off x="4426494" y="-1079120"/>
                <a:ext cx="1357122" cy="135712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9F4E2C0F-9F7D-4A85-83AF-4D7CD51899AD}"/>
                  </a:ext>
                </a:extLst>
              </p:cNvPr>
              <p:cNvSpPr txBox="1"/>
              <p:nvPr/>
            </p:nvSpPr>
            <p:spPr>
              <a:xfrm>
                <a:off x="4447571" y="-1009787"/>
                <a:ext cx="1224624" cy="11567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400" kern="1200" dirty="0"/>
                  <a:t>Step 4:  Identify funding source(s).</a:t>
                </a:r>
              </a:p>
            </p:txBody>
          </p:sp>
        </p:grpSp>
        <p:pic>
          <p:nvPicPr>
            <p:cNvPr id="9" name="Picture 8">
              <a:extLst>
                <a:ext uri="{FF2B5EF4-FFF2-40B4-BE49-F238E27FC236}">
                  <a16:creationId xmlns:a16="http://schemas.microsoft.com/office/drawing/2014/main" id="{CABD7811-9531-4FEA-942E-533B8F78BE71}"/>
                </a:ext>
              </a:extLst>
            </p:cNvPr>
            <p:cNvPicPr>
              <a:picLocks noChangeAspect="1"/>
            </p:cNvPicPr>
            <p:nvPr/>
          </p:nvPicPr>
          <p:blipFill>
            <a:blip r:embed="rId13"/>
            <a:stretch>
              <a:fillRect/>
            </a:stretch>
          </p:blipFill>
          <p:spPr>
            <a:xfrm>
              <a:off x="6204935" y="1370159"/>
              <a:ext cx="922100" cy="1067595"/>
            </a:xfrm>
            <a:prstGeom prst="rect">
              <a:avLst/>
            </a:prstGeom>
          </p:spPr>
        </p:pic>
      </p:grpSp>
    </p:spTree>
    <p:extLst>
      <p:ext uri="{BB962C8B-B14F-4D97-AF65-F5344CB8AC3E}">
        <p14:creationId xmlns:p14="http://schemas.microsoft.com/office/powerpoint/2010/main" val="2173357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1" y="76200"/>
            <a:ext cx="8229600" cy="1066800"/>
          </a:xfrm>
        </p:spPr>
        <p:txBody>
          <a:bodyPr>
            <a:normAutofit/>
          </a:bodyPr>
          <a:lstStyle/>
          <a:p>
            <a:pPr algn="ctr"/>
            <a:r>
              <a:rPr lang="en-US" sz="4000" dirty="0"/>
              <a:t>FAWS HANDS-ON</a:t>
            </a:r>
          </a:p>
        </p:txBody>
      </p:sp>
      <p:sp>
        <p:nvSpPr>
          <p:cNvPr id="24" name="Slide Number Placeholder 23"/>
          <p:cNvSpPr>
            <a:spLocks noGrp="1"/>
          </p:cNvSpPr>
          <p:nvPr>
            <p:ph type="sldNum" sz="quarter" idx="12"/>
          </p:nvPr>
        </p:nvSpPr>
        <p:spPr/>
        <p:txBody>
          <a:bodyPr/>
          <a:lstStyle/>
          <a:p>
            <a:fld id="{537B69E7-B530-423D-B364-4C707692CCF9}" type="slidenum">
              <a:rPr lang="en-US" smtClean="0"/>
              <a:t>27</a:t>
            </a:fld>
            <a:endParaRPr lang="en-US" dirty="0"/>
          </a:p>
        </p:txBody>
      </p:sp>
      <p:graphicFrame>
        <p:nvGraphicFramePr>
          <p:cNvPr id="3" name="Diagram 2" descr="FAWs Hand-On:  Executive Summary &amp; Summary Worksheets cover slide&#10;">
            <a:extLst>
              <a:ext uri="{FF2B5EF4-FFF2-40B4-BE49-F238E27FC236}">
                <a16:creationId xmlns:a16="http://schemas.microsoft.com/office/drawing/2014/main" id="{FF5EA34B-DE96-4FD3-9A94-393CFFA6C0B1}"/>
              </a:ext>
            </a:extLst>
          </p:cNvPr>
          <p:cNvGraphicFramePr/>
          <p:nvPr>
            <p:extLst>
              <p:ext uri="{D42A27DB-BD31-4B8C-83A1-F6EECF244321}">
                <p14:modId xmlns:p14="http://schemas.microsoft.com/office/powerpoint/2010/main" val="291255424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0536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65782"/>
            <a:ext cx="9144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yriad Pro" pitchFamily="34" charset="0"/>
                <a:ea typeface="+mj-ea"/>
                <a:cs typeface="+mj-cs"/>
              </a:rPr>
              <a:t>Executive Cost Summary Worksheet</a:t>
            </a:r>
          </a:p>
        </p:txBody>
      </p:sp>
      <p:sp>
        <p:nvSpPr>
          <p:cNvPr id="3" name="Slide Number Placeholder 2"/>
          <p:cNvSpPr>
            <a:spLocks noGrp="1"/>
          </p:cNvSpPr>
          <p:nvPr>
            <p:ph type="sldNum" sz="quarter" idx="12"/>
          </p:nvPr>
        </p:nvSpPr>
        <p:spPr/>
        <p:txBody>
          <a:bodyPr/>
          <a:lstStyle/>
          <a:p>
            <a:fld id="{173C4BC9-FA3D-451C-A1F1-A470131E0844}" type="slidenum">
              <a:rPr lang="en-US" smtClean="0">
                <a:solidFill>
                  <a:prstClr val="black"/>
                </a:solidFill>
              </a:rPr>
              <a:pPr/>
              <a:t>28</a:t>
            </a:fld>
            <a:endParaRPr lang="en-US" dirty="0">
              <a:solidFill>
                <a:prstClr val="black"/>
              </a:solidFill>
            </a:endParaRPr>
          </a:p>
        </p:txBody>
      </p:sp>
      <p:sp>
        <p:nvSpPr>
          <p:cNvPr id="4" name="Rectangle 3"/>
          <p:cNvSpPr/>
          <p:nvPr/>
        </p:nvSpPr>
        <p:spPr>
          <a:xfrm>
            <a:off x="838200" y="1828800"/>
            <a:ext cx="7543800" cy="3139321"/>
          </a:xfrm>
          <a:prstGeom prst="rect">
            <a:avLst/>
          </a:prstGeom>
        </p:spPr>
        <p:txBody>
          <a:bodyPr wrap="square">
            <a:spAutoFit/>
          </a:bodyPr>
          <a:lstStyle/>
          <a:p>
            <a:r>
              <a:rPr lang="en-US" sz="2200" b="1" dirty="0">
                <a:solidFill>
                  <a:srgbClr val="0070C0"/>
                </a:solidFill>
              </a:rPr>
              <a:t>Intent: </a:t>
            </a:r>
            <a:r>
              <a:rPr lang="en-US" sz="2200" dirty="0">
                <a:solidFill>
                  <a:srgbClr val="002060"/>
                </a:solidFill>
              </a:rPr>
              <a:t>Summarize the selected alternative’s planning costs (</a:t>
            </a:r>
            <a:r>
              <a:rPr lang="en-US" sz="22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before project), project costs (during project), and future IT staff and operations costs (after project or continuing) into one sheet.  </a:t>
            </a:r>
          </a:p>
          <a:p>
            <a:endParaRPr lang="en-US" sz="2200" dirty="0">
              <a:solidFill>
                <a:srgbClr val="002060"/>
              </a:solidFill>
            </a:endParaRPr>
          </a:p>
          <a:p>
            <a:r>
              <a:rPr lang="en-US" sz="2200" b="1" dirty="0">
                <a:solidFill>
                  <a:srgbClr val="0070C0"/>
                </a:solidFill>
              </a:rPr>
              <a:t>Outcome: </a:t>
            </a:r>
            <a:r>
              <a:rPr lang="en-US" sz="2200" dirty="0">
                <a:solidFill>
                  <a:srgbClr val="002060"/>
                </a:solidFill>
                <a:latin typeface="Calibri" panose="020F0502020204030204" pitchFamily="34" charset="0"/>
                <a:cs typeface="Times New Roman" panose="02020603050405020304" pitchFamily="18" charset="0"/>
              </a:rPr>
              <a:t>Provides a summary of the total project costs for the selected alternative.  Summary cost information will be used to identify the total project costs and may be transferred to other cost tracking sheets (e.g., project status report) to be used as the project’s baseline</a:t>
            </a:r>
            <a:r>
              <a:rPr lang="en-US" sz="22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a:t>
            </a:r>
            <a:endParaRPr lang="en-US" sz="2200" dirty="0">
              <a:solidFill>
                <a:srgbClr val="002060"/>
              </a:solidFill>
            </a:endParaRPr>
          </a:p>
        </p:txBody>
      </p:sp>
    </p:spTree>
    <p:extLst>
      <p:ext uri="{BB962C8B-B14F-4D97-AF65-F5344CB8AC3E}">
        <p14:creationId xmlns:p14="http://schemas.microsoft.com/office/powerpoint/2010/main" val="3445030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napshot of executive cost summary are of FAWs worksheet"/>
          <p:cNvPicPr>
            <a:picLocks noChangeAspect="1"/>
          </p:cNvPicPr>
          <p:nvPr/>
        </p:nvPicPr>
        <p:blipFill>
          <a:blip r:embed="rId3"/>
          <a:stretch>
            <a:fillRect/>
          </a:stretch>
        </p:blipFill>
        <p:spPr>
          <a:xfrm>
            <a:off x="47647" y="3716463"/>
            <a:ext cx="4612910" cy="4345847"/>
          </a:xfrm>
          <a:prstGeom prst="rect">
            <a:avLst/>
          </a:prstGeom>
        </p:spPr>
      </p:pic>
      <p:sp>
        <p:nvSpPr>
          <p:cNvPr id="2" name="Title 1"/>
          <p:cNvSpPr txBox="1">
            <a:spLocks noGrp="1"/>
          </p:cNvSpPr>
          <p:nvPr>
            <p:ph type="title" idx="4294967295"/>
          </p:nvPr>
        </p:nvSpPr>
        <p:spPr>
          <a:xfrm>
            <a:off x="348781" y="41112"/>
            <a:ext cx="8391158"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yriad Pro" pitchFamily="34" charset="0"/>
                <a:ea typeface="+mn-ea"/>
                <a:cs typeface="+mn-cs"/>
              </a:rPr>
              <a:t>Executive Summary Worksheet</a:t>
            </a:r>
            <a:endParaRPr kumimoji="0" lang="en-US" sz="2800" b="1" i="0" u="none" strike="noStrike" kern="1200" cap="none" spc="0" normalizeH="0" baseline="0" noProof="0" dirty="0">
              <a:ln>
                <a:noFill/>
              </a:ln>
              <a:solidFill>
                <a:prstClr val="white"/>
              </a:solidFill>
              <a:effectLst/>
              <a:uLnTx/>
              <a:uFillTx/>
              <a:latin typeface="Myriad Pro"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Myriad Pro" pitchFamily="34" charset="0"/>
              <a:ea typeface="+mn-ea"/>
              <a:cs typeface="+mn-cs"/>
            </a:endParaRPr>
          </a:p>
        </p:txBody>
      </p:sp>
      <p:sp>
        <p:nvSpPr>
          <p:cNvPr id="3" name="Slide Number Placeholder 2"/>
          <p:cNvSpPr>
            <a:spLocks noGrp="1"/>
          </p:cNvSpPr>
          <p:nvPr>
            <p:ph type="sldNum" sz="quarter" idx="12"/>
          </p:nvPr>
        </p:nvSpPr>
        <p:spPr>
          <a:xfrm>
            <a:off x="6606339" y="6224003"/>
            <a:ext cx="2133600" cy="365125"/>
          </a:xfrm>
        </p:spPr>
        <p:txBody>
          <a:bodyPr/>
          <a:lstStyle/>
          <a:p>
            <a:fld id="{173C4BC9-FA3D-451C-A1F1-A470131E0844}" type="slidenum">
              <a:rPr lang="en-US" smtClean="0">
                <a:solidFill>
                  <a:prstClr val="black"/>
                </a:solidFill>
              </a:rPr>
              <a:pPr/>
              <a:t>29</a:t>
            </a:fld>
            <a:endParaRPr lang="en-US" dirty="0">
              <a:solidFill>
                <a:prstClr val="black"/>
              </a:solidFill>
            </a:endParaRPr>
          </a:p>
        </p:txBody>
      </p:sp>
      <p:sp>
        <p:nvSpPr>
          <p:cNvPr id="18" name="Rounded Rectangle 17"/>
          <p:cNvSpPr/>
          <p:nvPr/>
        </p:nvSpPr>
        <p:spPr>
          <a:xfrm>
            <a:off x="6433018" y="2055805"/>
            <a:ext cx="2663335" cy="2746389"/>
          </a:xfrm>
          <a:prstGeom prst="roundRect">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prstClr val="black"/>
                </a:solidFill>
              </a:rPr>
              <a:t>TOTAL PROJECT COST</a:t>
            </a:r>
          </a:p>
          <a:p>
            <a:pPr algn="ctr"/>
            <a:r>
              <a:rPr lang="en-US" dirty="0">
                <a:solidFill>
                  <a:prstClr val="black"/>
                </a:solidFill>
              </a:rPr>
              <a:t>Total Project Costs information to be used in the Stage 4 Project Readiness and Approval (S4PRA) Letter.</a:t>
            </a:r>
          </a:p>
          <a:p>
            <a:pPr algn="ctr"/>
            <a:r>
              <a:rPr lang="en-US" dirty="0">
                <a:solidFill>
                  <a:prstClr val="black"/>
                </a:solidFill>
              </a:rPr>
              <a:t>Note:  This information must be consistent with the S4PRA Cost Baseline information.</a:t>
            </a:r>
          </a:p>
        </p:txBody>
      </p:sp>
      <p:cxnSp>
        <p:nvCxnSpPr>
          <p:cNvPr id="19" name="Straight Arrow Connector 18">
            <a:extLst>
              <a:ext uri="{C183D7F6-B498-43B3-948B-1728B52AA6E4}">
                <adec:decorative xmlns:adec="http://schemas.microsoft.com/office/drawing/2017/decorative" val="1"/>
              </a:ext>
            </a:extLst>
          </p:cNvPr>
          <p:cNvCxnSpPr/>
          <p:nvPr/>
        </p:nvCxnSpPr>
        <p:spPr>
          <a:xfrm flipH="1">
            <a:off x="4295754" y="2971800"/>
            <a:ext cx="609600" cy="0"/>
          </a:xfrm>
          <a:prstGeom prst="straightConnector1">
            <a:avLst/>
          </a:prstGeom>
          <a:ln w="107950">
            <a:tailEnd type="triangle"/>
          </a:ln>
        </p:spPr>
        <p:style>
          <a:lnRef idx="1">
            <a:schemeClr val="accent1"/>
          </a:lnRef>
          <a:fillRef idx="0">
            <a:schemeClr val="accent1"/>
          </a:fillRef>
          <a:effectRef idx="0">
            <a:schemeClr val="accent1"/>
          </a:effectRef>
          <a:fontRef idx="minor">
            <a:schemeClr val="tx1"/>
          </a:fontRef>
        </p:style>
      </p:cxnSp>
      <p:pic>
        <p:nvPicPr>
          <p:cNvPr id="7" name="Picture 6" descr="snapshot of future ops, IT staff and OE and E costs"/>
          <p:cNvPicPr>
            <a:picLocks noChangeAspect="1"/>
          </p:cNvPicPr>
          <p:nvPr/>
        </p:nvPicPr>
        <p:blipFill>
          <a:blip r:embed="rId4"/>
          <a:stretch>
            <a:fillRect/>
          </a:stretch>
        </p:blipFill>
        <p:spPr>
          <a:xfrm>
            <a:off x="4632881" y="4893285"/>
            <a:ext cx="4524129" cy="1992204"/>
          </a:xfrm>
          <a:prstGeom prst="rect">
            <a:avLst/>
          </a:prstGeom>
        </p:spPr>
      </p:pic>
      <p:graphicFrame>
        <p:nvGraphicFramePr>
          <p:cNvPr id="4" name="Diagram 3" descr="image of step 1 details such as enter project name, department name, project number and date">
            <a:extLst>
              <a:ext uri="{FF2B5EF4-FFF2-40B4-BE49-F238E27FC236}">
                <a16:creationId xmlns:a16="http://schemas.microsoft.com/office/drawing/2014/main" id="{EFC2DABF-0B94-47FA-A1EE-8BC3CE2DC47A}"/>
              </a:ext>
            </a:extLst>
          </p:cNvPr>
          <p:cNvGraphicFramePr/>
          <p:nvPr>
            <p:extLst>
              <p:ext uri="{D42A27DB-BD31-4B8C-83A1-F6EECF244321}">
                <p14:modId xmlns:p14="http://schemas.microsoft.com/office/powerpoint/2010/main" val="3230150836"/>
              </p:ext>
            </p:extLst>
          </p:nvPr>
        </p:nvGraphicFramePr>
        <p:xfrm>
          <a:off x="320821" y="737037"/>
          <a:ext cx="5867400" cy="33232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ight Brace 4">
            <a:extLst>
              <a:ext uri="{FF2B5EF4-FFF2-40B4-BE49-F238E27FC236}">
                <a16:creationId xmlns:a16="http://schemas.microsoft.com/office/drawing/2014/main" id="{0DADBC67-13AD-4562-B101-BDA67A42D44A}"/>
              </a:ext>
              <a:ext uri="{C183D7F6-B498-43B3-948B-1728B52AA6E4}">
                <adec:decorative xmlns:adec="http://schemas.microsoft.com/office/drawing/2017/decorative" val="1"/>
              </a:ext>
            </a:extLst>
          </p:cNvPr>
          <p:cNvSpPr/>
          <p:nvPr/>
        </p:nvSpPr>
        <p:spPr>
          <a:xfrm>
            <a:off x="4733685" y="4267200"/>
            <a:ext cx="171669" cy="626086"/>
          </a:xfrm>
          <a:prstGeom prst="righ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DF1DC1B-C1D3-4D02-B52D-4F6D1639E7DB}"/>
              </a:ext>
              <a:ext uri="{C183D7F6-B498-43B3-948B-1728B52AA6E4}">
                <adec:decorative xmlns:adec="http://schemas.microsoft.com/office/drawing/2017/decorative" val="1"/>
              </a:ext>
            </a:extLst>
          </p:cNvPr>
          <p:cNvCxnSpPr>
            <a:stCxn id="5" idx="1"/>
          </p:cNvCxnSpPr>
          <p:nvPr/>
        </p:nvCxnSpPr>
        <p:spPr>
          <a:xfrm flipV="1">
            <a:off x="4905354" y="4060240"/>
            <a:ext cx="1527664" cy="520003"/>
          </a:xfrm>
          <a:prstGeom prst="line">
            <a:avLst/>
          </a:prstGeom>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914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1" y="76200"/>
            <a:ext cx="8229600" cy="1066800"/>
          </a:xfrm>
        </p:spPr>
        <p:txBody>
          <a:bodyPr>
            <a:normAutofit/>
          </a:bodyPr>
          <a:lstStyle/>
          <a:p>
            <a:pPr algn="ctr"/>
            <a:r>
              <a:rPr lang="en-US" sz="4000" dirty="0"/>
              <a:t>TODAY’S FAWS TRAINING</a:t>
            </a:r>
          </a:p>
        </p:txBody>
      </p:sp>
      <p:sp>
        <p:nvSpPr>
          <p:cNvPr id="24" name="Slide Number Placeholder 23"/>
          <p:cNvSpPr>
            <a:spLocks noGrp="1"/>
          </p:cNvSpPr>
          <p:nvPr>
            <p:ph type="sldNum" sz="quarter" idx="12"/>
          </p:nvPr>
        </p:nvSpPr>
        <p:spPr/>
        <p:txBody>
          <a:bodyPr/>
          <a:lstStyle/>
          <a:p>
            <a:fld id="{537B69E7-B530-423D-B364-4C707692CCF9}" type="slidenum">
              <a:rPr lang="en-US" smtClean="0"/>
              <a:t>3</a:t>
            </a:fld>
            <a:endParaRPr lang="en-US" dirty="0"/>
          </a:p>
        </p:txBody>
      </p:sp>
      <p:graphicFrame>
        <p:nvGraphicFramePr>
          <p:cNvPr id="3" name="Diagram 2" descr="Todays FAWS training decorative boxes containing text. These are FAWS Overview, SIMM, Budget request timing and budget letters, steps and who to involve, FAWS hands on training and exercises.">
            <a:extLst>
              <a:ext uri="{FF2B5EF4-FFF2-40B4-BE49-F238E27FC236}">
                <a16:creationId xmlns:a16="http://schemas.microsoft.com/office/drawing/2014/main" id="{FF5EA34B-DE96-4FD3-9A94-393CFFA6C0B1}"/>
              </a:ext>
            </a:extLst>
          </p:cNvPr>
          <p:cNvGraphicFramePr/>
          <p:nvPr>
            <p:extLst>
              <p:ext uri="{D42A27DB-BD31-4B8C-83A1-F6EECF244321}">
                <p14:modId xmlns:p14="http://schemas.microsoft.com/office/powerpoint/2010/main" val="265514149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0076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228600" y="65782"/>
            <a:ext cx="89154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yriad Pro" pitchFamily="34" charset="0"/>
                <a:ea typeface="+mj-ea"/>
                <a:cs typeface="+mj-cs"/>
              </a:rPr>
              <a:t>Summary Worksheet</a:t>
            </a:r>
          </a:p>
        </p:txBody>
      </p:sp>
      <p:sp>
        <p:nvSpPr>
          <p:cNvPr id="3" name="Slide Number Placeholder 2"/>
          <p:cNvSpPr>
            <a:spLocks noGrp="1"/>
          </p:cNvSpPr>
          <p:nvPr>
            <p:ph type="sldNum" sz="quarter" idx="12"/>
          </p:nvPr>
        </p:nvSpPr>
        <p:spPr/>
        <p:txBody>
          <a:bodyPr/>
          <a:lstStyle/>
          <a:p>
            <a:fld id="{173C4BC9-FA3D-451C-A1F1-A470131E0844}" type="slidenum">
              <a:rPr lang="en-US" smtClean="0">
                <a:solidFill>
                  <a:prstClr val="black"/>
                </a:solidFill>
              </a:rPr>
              <a:pPr/>
              <a:t>30</a:t>
            </a:fld>
            <a:endParaRPr lang="en-US" dirty="0">
              <a:solidFill>
                <a:prstClr val="black"/>
              </a:solidFill>
            </a:endParaRPr>
          </a:p>
        </p:txBody>
      </p:sp>
      <p:sp>
        <p:nvSpPr>
          <p:cNvPr id="4" name="Rectangle 3"/>
          <p:cNvSpPr/>
          <p:nvPr/>
        </p:nvSpPr>
        <p:spPr>
          <a:xfrm>
            <a:off x="914400" y="1723162"/>
            <a:ext cx="7543800" cy="3477875"/>
          </a:xfrm>
          <a:prstGeom prst="rect">
            <a:avLst/>
          </a:prstGeom>
        </p:spPr>
        <p:txBody>
          <a:bodyPr wrap="square">
            <a:spAutoFit/>
          </a:bodyPr>
          <a:lstStyle/>
          <a:p>
            <a:r>
              <a:rPr lang="en-US" sz="2200" b="1" dirty="0">
                <a:solidFill>
                  <a:srgbClr val="0070C0"/>
                </a:solidFill>
              </a:rPr>
              <a:t>Intent: </a:t>
            </a:r>
            <a:r>
              <a:rPr lang="en-US" sz="2200" dirty="0">
                <a:solidFill>
                  <a:srgbClr val="002060"/>
                </a:solidFill>
              </a:rPr>
              <a:t>Summarize the costs and financial benefits of each alternative into current operations costs (</a:t>
            </a:r>
            <a:r>
              <a:rPr lang="en-US" sz="22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before project), project costs (during project) and future operations costs (after project).</a:t>
            </a:r>
            <a:endParaRPr lang="en-US" sz="2200" dirty="0">
              <a:solidFill>
                <a:srgbClr val="002060"/>
              </a:solidFill>
            </a:endParaRPr>
          </a:p>
          <a:p>
            <a:endParaRPr lang="en-US" sz="2200" dirty="0">
              <a:solidFill>
                <a:srgbClr val="002060"/>
              </a:solidFill>
            </a:endParaRPr>
          </a:p>
          <a:p>
            <a:r>
              <a:rPr lang="en-US" sz="2200" b="1" dirty="0">
                <a:solidFill>
                  <a:srgbClr val="0070C0"/>
                </a:solidFill>
              </a:rPr>
              <a:t>Outcome: </a:t>
            </a:r>
            <a:r>
              <a:rPr lang="en-US" sz="2200" dirty="0">
                <a:solidFill>
                  <a:srgbClr val="002060"/>
                </a:solidFill>
                <a:latin typeface="Calibri" panose="020F0502020204030204" pitchFamily="34" charset="0"/>
                <a:cs typeface="Times New Roman" panose="02020603050405020304" pitchFamily="18" charset="0"/>
              </a:rPr>
              <a:t>C</a:t>
            </a:r>
            <a:r>
              <a:rPr lang="en-US" sz="22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hronological presentation of key financial information for decision-making.  Provides a basis to evaluate each alternative in terms of the cost to implement each alternative and the positive or negative impact on operations (positions and dollars) resulting from the implementation of the system.</a:t>
            </a:r>
            <a:endParaRPr lang="en-US" sz="2200" dirty="0">
              <a:solidFill>
                <a:srgbClr val="002060"/>
              </a:solidFill>
            </a:endParaRPr>
          </a:p>
        </p:txBody>
      </p:sp>
      <p:sp>
        <p:nvSpPr>
          <p:cNvPr id="5" name="Rectangle 4">
            <a:extLst>
              <a:ext uri="{FF2B5EF4-FFF2-40B4-BE49-F238E27FC236}">
                <a16:creationId xmlns:a16="http://schemas.microsoft.com/office/drawing/2014/main" id="{5FBBE2E2-8749-4A41-801B-06FD325C8E1F}"/>
              </a:ext>
            </a:extLst>
          </p:cNvPr>
          <p:cNvSpPr/>
          <p:nvPr/>
        </p:nvSpPr>
        <p:spPr>
          <a:xfrm>
            <a:off x="1295400" y="5358316"/>
            <a:ext cx="6553200" cy="990600"/>
          </a:xfrm>
          <a:prstGeom prst="rect">
            <a:avLst/>
          </a:prstGeom>
          <a:solidFill>
            <a:srgbClr val="FFFF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rPr>
              <a:t>Important:</a:t>
            </a:r>
            <a:r>
              <a:rPr lang="en-US" b="1" dirty="0">
                <a:solidFill>
                  <a:schemeClr val="tx1"/>
                </a:solidFill>
              </a:rPr>
              <a:t> </a:t>
            </a:r>
            <a:r>
              <a:rPr lang="en-US" dirty="0">
                <a:solidFill>
                  <a:schemeClr val="tx1"/>
                </a:solidFill>
              </a:rPr>
              <a:t> The Summary Worksheet </a:t>
            </a:r>
            <a:r>
              <a:rPr lang="en-US" b="1" dirty="0">
                <a:solidFill>
                  <a:schemeClr val="tx1"/>
                </a:solidFill>
              </a:rPr>
              <a:t>automatically populates </a:t>
            </a:r>
            <a:r>
              <a:rPr lang="en-US" dirty="0">
                <a:solidFill>
                  <a:schemeClr val="tx1"/>
                </a:solidFill>
              </a:rPr>
              <a:t>as data is entered in Current Operations and each respective alternative worksheet (Alt # Project &amp; Alt # Future Ops)</a:t>
            </a:r>
          </a:p>
        </p:txBody>
      </p:sp>
    </p:spTree>
    <p:extLst>
      <p:ext uri="{BB962C8B-B14F-4D97-AF65-F5344CB8AC3E}">
        <p14:creationId xmlns:p14="http://schemas.microsoft.com/office/powerpoint/2010/main" val="276919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ummary worksheet slide showing areas of the FAWS such as">
            <a:extLst>
              <a:ext uri="{FF2B5EF4-FFF2-40B4-BE49-F238E27FC236}">
                <a16:creationId xmlns:a16="http://schemas.microsoft.com/office/drawing/2014/main" id="{F39DEABE-F05C-48C8-8C87-506946AB0A1F}"/>
              </a:ext>
            </a:extLst>
          </p:cNvPr>
          <p:cNvPicPr>
            <a:picLocks noChangeAspect="1"/>
          </p:cNvPicPr>
          <p:nvPr/>
        </p:nvPicPr>
        <p:blipFill>
          <a:blip r:embed="rId3"/>
          <a:stretch>
            <a:fillRect/>
          </a:stretch>
        </p:blipFill>
        <p:spPr>
          <a:xfrm>
            <a:off x="0" y="4280331"/>
            <a:ext cx="9144000" cy="2009267"/>
          </a:xfrm>
          <a:prstGeom prst="rect">
            <a:avLst/>
          </a:prstGeom>
        </p:spPr>
      </p:pic>
      <p:cxnSp>
        <p:nvCxnSpPr>
          <p:cNvPr id="11" name="Straight Arrow Connector 10">
            <a:extLst>
              <a:ext uri="{C183D7F6-B498-43B3-948B-1728B52AA6E4}">
                <adec:decorative xmlns:adec="http://schemas.microsoft.com/office/drawing/2017/decorative" val="1"/>
              </a:ext>
            </a:extLst>
          </p:cNvPr>
          <p:cNvCxnSpPr>
            <a:cxnSpLocks/>
          </p:cNvCxnSpPr>
          <p:nvPr/>
        </p:nvCxnSpPr>
        <p:spPr>
          <a:xfrm>
            <a:off x="2080250" y="3570724"/>
            <a:ext cx="0" cy="970230"/>
          </a:xfrm>
          <a:prstGeom prst="straightConnector1">
            <a:avLst/>
          </a:prstGeom>
          <a:ln w="107950">
            <a:tailEnd type="triangle"/>
          </a:ln>
        </p:spPr>
        <p:style>
          <a:lnRef idx="1">
            <a:schemeClr val="accent1"/>
          </a:lnRef>
          <a:fillRef idx="0">
            <a:schemeClr val="accent1"/>
          </a:fillRef>
          <a:effectRef idx="0">
            <a:schemeClr val="accent1"/>
          </a:effectRef>
          <a:fontRef idx="minor">
            <a:schemeClr val="tx1"/>
          </a:fontRef>
        </p:style>
      </p:cxnSp>
      <p:sp>
        <p:nvSpPr>
          <p:cNvPr id="2" name="Title 1"/>
          <p:cNvSpPr txBox="1">
            <a:spLocks noGrp="1"/>
          </p:cNvSpPr>
          <p:nvPr>
            <p:ph type="title" idx="4294967295"/>
          </p:nvPr>
        </p:nvSpPr>
        <p:spPr>
          <a:xfrm>
            <a:off x="1" y="41112"/>
            <a:ext cx="9144000"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yriad Pro" pitchFamily="34" charset="0"/>
                <a:ea typeface="+mn-ea"/>
                <a:cs typeface="+mn-cs"/>
              </a:rPr>
              <a:t>Summary Worksheet</a:t>
            </a:r>
          </a:p>
        </p:txBody>
      </p:sp>
      <p:sp>
        <p:nvSpPr>
          <p:cNvPr id="3" name="Slide Number Placeholder 2"/>
          <p:cNvSpPr>
            <a:spLocks noGrp="1"/>
          </p:cNvSpPr>
          <p:nvPr>
            <p:ph type="sldNum" sz="quarter" idx="12"/>
          </p:nvPr>
        </p:nvSpPr>
        <p:spPr>
          <a:xfrm>
            <a:off x="6606339" y="6224003"/>
            <a:ext cx="2133600" cy="365125"/>
          </a:xfrm>
        </p:spPr>
        <p:txBody>
          <a:bodyPr/>
          <a:lstStyle/>
          <a:p>
            <a:fld id="{173C4BC9-FA3D-451C-A1F1-A470131E0844}" type="slidenum">
              <a:rPr lang="en-US" smtClean="0">
                <a:solidFill>
                  <a:prstClr val="black"/>
                </a:solidFill>
              </a:rPr>
              <a:pPr/>
              <a:t>31</a:t>
            </a:fld>
            <a:endParaRPr lang="en-US" dirty="0">
              <a:solidFill>
                <a:prstClr val="black"/>
              </a:solidFill>
            </a:endParaRPr>
          </a:p>
        </p:txBody>
      </p:sp>
      <p:sp>
        <p:nvSpPr>
          <p:cNvPr id="8" name="Rounded Rectangle 7"/>
          <p:cNvSpPr/>
          <p:nvPr/>
        </p:nvSpPr>
        <p:spPr>
          <a:xfrm>
            <a:off x="204518" y="862304"/>
            <a:ext cx="2638963" cy="2830601"/>
          </a:xfrm>
          <a:prstGeom prst="roundRect">
            <a:avLst/>
          </a:prstGeom>
          <a:solidFill>
            <a:schemeClr val="bg2">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prstClr val="black"/>
                </a:solidFill>
              </a:rPr>
              <a:t>Average Current Operations Costs </a:t>
            </a:r>
          </a:p>
          <a:p>
            <a:pPr algn="ctr"/>
            <a:r>
              <a:rPr lang="en-US" dirty="0">
                <a:solidFill>
                  <a:prstClr val="black"/>
                </a:solidFill>
              </a:rPr>
              <a:t>(Before Project) – Derived from information inputted into </a:t>
            </a:r>
            <a:r>
              <a:rPr lang="en-US" i="1" dirty="0">
                <a:solidFill>
                  <a:prstClr val="black"/>
                </a:solidFill>
              </a:rPr>
              <a:t>Current Annual Operations Worksheet (Current Ops); </a:t>
            </a:r>
            <a:r>
              <a:rPr lang="en-US" dirty="0">
                <a:solidFill>
                  <a:prstClr val="black"/>
                </a:solidFill>
              </a:rPr>
              <a:t>average of multi-year operations cycles</a:t>
            </a:r>
          </a:p>
        </p:txBody>
      </p:sp>
      <p:cxnSp>
        <p:nvCxnSpPr>
          <p:cNvPr id="19" name="Straight Arrow Connector 18">
            <a:extLst>
              <a:ext uri="{C183D7F6-B498-43B3-948B-1728B52AA6E4}">
                <adec:decorative xmlns:adec="http://schemas.microsoft.com/office/drawing/2017/decorative" val="1"/>
              </a:ext>
            </a:extLst>
          </p:cNvPr>
          <p:cNvCxnSpPr>
            <a:cxnSpLocks/>
          </p:cNvCxnSpPr>
          <p:nvPr/>
        </p:nvCxnSpPr>
        <p:spPr>
          <a:xfrm flipH="1">
            <a:off x="2843481" y="3406006"/>
            <a:ext cx="609602" cy="1134948"/>
          </a:xfrm>
          <a:prstGeom prst="straightConnector1">
            <a:avLst/>
          </a:prstGeom>
          <a:ln w="1079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C183D7F6-B498-43B3-948B-1728B52AA6E4}">
                <adec:decorative xmlns:adec="http://schemas.microsoft.com/office/drawing/2017/decorative" val="1"/>
              </a:ext>
            </a:extLst>
          </p:cNvPr>
          <p:cNvCxnSpPr>
            <a:cxnSpLocks/>
          </p:cNvCxnSpPr>
          <p:nvPr/>
        </p:nvCxnSpPr>
        <p:spPr>
          <a:xfrm flipH="1">
            <a:off x="4923731" y="3570724"/>
            <a:ext cx="1161805" cy="996485"/>
          </a:xfrm>
          <a:prstGeom prst="straightConnector1">
            <a:avLst/>
          </a:prstGeom>
          <a:ln w="107950">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5897796" y="848345"/>
            <a:ext cx="2530007" cy="2830600"/>
          </a:xfrm>
          <a:prstGeom prst="roundRect">
            <a:avLst/>
          </a:prstGeom>
          <a:solidFill>
            <a:srgbClr val="CCFFFF"/>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prstClr val="black"/>
                </a:solidFill>
              </a:rPr>
              <a:t>Project Costs </a:t>
            </a:r>
          </a:p>
          <a:p>
            <a:pPr algn="ctr"/>
            <a:r>
              <a:rPr lang="en-US" dirty="0">
                <a:solidFill>
                  <a:prstClr val="black"/>
                </a:solidFill>
              </a:rPr>
              <a:t>(During Project) </a:t>
            </a:r>
            <a:r>
              <a:rPr lang="en-US" b="1" dirty="0">
                <a:solidFill>
                  <a:prstClr val="black"/>
                </a:solidFill>
              </a:rPr>
              <a:t>–  </a:t>
            </a:r>
          </a:p>
          <a:p>
            <a:pPr algn="ctr"/>
            <a:r>
              <a:rPr lang="en-US" dirty="0">
                <a:solidFill>
                  <a:prstClr val="black"/>
                </a:solidFill>
              </a:rPr>
              <a:t>Derived from information inputted into the</a:t>
            </a:r>
            <a:r>
              <a:rPr lang="en-US" i="1" dirty="0">
                <a:solidFill>
                  <a:prstClr val="black"/>
                </a:solidFill>
              </a:rPr>
              <a:t> Project Cost Alternative Worksheet</a:t>
            </a:r>
            <a:r>
              <a:rPr lang="en-US" dirty="0">
                <a:solidFill>
                  <a:prstClr val="black"/>
                </a:solidFill>
              </a:rPr>
              <a:t>; year-by-year cost to implement the project (one-time costs)</a:t>
            </a:r>
          </a:p>
        </p:txBody>
      </p:sp>
      <p:sp>
        <p:nvSpPr>
          <p:cNvPr id="18" name="Rounded Rectangle 17"/>
          <p:cNvSpPr/>
          <p:nvPr/>
        </p:nvSpPr>
        <p:spPr>
          <a:xfrm>
            <a:off x="3124831" y="862283"/>
            <a:ext cx="2437610" cy="2830601"/>
          </a:xfrm>
          <a:prstGeom prst="roundRect">
            <a:avLst/>
          </a:prstGeom>
          <a:solidFill>
            <a:srgbClr val="92CDDC"/>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prstClr val="black"/>
                </a:solidFill>
              </a:rPr>
              <a:t>Planning Costs </a:t>
            </a:r>
          </a:p>
          <a:p>
            <a:pPr algn="ctr"/>
            <a:r>
              <a:rPr lang="en-US" dirty="0">
                <a:solidFill>
                  <a:prstClr val="black"/>
                </a:solidFill>
              </a:rPr>
              <a:t>(During Project) – Derived from information inputted into the</a:t>
            </a:r>
            <a:r>
              <a:rPr lang="en-US" i="1" dirty="0">
                <a:solidFill>
                  <a:prstClr val="black"/>
                </a:solidFill>
              </a:rPr>
              <a:t> Project Cost Alternative Worksheet</a:t>
            </a:r>
            <a:r>
              <a:rPr lang="en-US" dirty="0">
                <a:solidFill>
                  <a:prstClr val="black"/>
                </a:solidFill>
              </a:rPr>
              <a:t>; year-by-year cost to plan the project</a:t>
            </a:r>
          </a:p>
          <a:p>
            <a:pPr algn="ctr"/>
            <a:r>
              <a:rPr lang="en-US" dirty="0">
                <a:solidFill>
                  <a:prstClr val="black"/>
                </a:solidFill>
              </a:rPr>
              <a:t>(one-time costs)</a:t>
            </a:r>
          </a:p>
        </p:txBody>
      </p:sp>
    </p:spTree>
    <p:extLst>
      <p:ext uri="{BB962C8B-B14F-4D97-AF65-F5344CB8AC3E}">
        <p14:creationId xmlns:p14="http://schemas.microsoft.com/office/powerpoint/2010/main" val="34416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65782"/>
            <a:ext cx="9144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yriad Pro" pitchFamily="34" charset="0"/>
                <a:ea typeface="+mj-ea"/>
                <a:cs typeface="+mj-cs"/>
              </a:rPr>
              <a:t>Current Operations Costs Worksheet</a:t>
            </a:r>
          </a:p>
        </p:txBody>
      </p:sp>
      <p:sp>
        <p:nvSpPr>
          <p:cNvPr id="3" name="Slide Number Placeholder 2"/>
          <p:cNvSpPr>
            <a:spLocks noGrp="1"/>
          </p:cNvSpPr>
          <p:nvPr>
            <p:ph type="sldNum" sz="quarter" idx="12"/>
          </p:nvPr>
        </p:nvSpPr>
        <p:spPr/>
        <p:txBody>
          <a:bodyPr/>
          <a:lstStyle/>
          <a:p>
            <a:fld id="{173C4BC9-FA3D-451C-A1F1-A470131E0844}" type="slidenum">
              <a:rPr lang="en-US" smtClean="0">
                <a:solidFill>
                  <a:prstClr val="black"/>
                </a:solidFill>
              </a:rPr>
              <a:pPr/>
              <a:t>32</a:t>
            </a:fld>
            <a:endParaRPr lang="en-US" dirty="0">
              <a:solidFill>
                <a:prstClr val="black"/>
              </a:solidFill>
            </a:endParaRPr>
          </a:p>
        </p:txBody>
      </p:sp>
      <p:sp>
        <p:nvSpPr>
          <p:cNvPr id="4" name="Rectangle 3"/>
          <p:cNvSpPr/>
          <p:nvPr/>
        </p:nvSpPr>
        <p:spPr>
          <a:xfrm>
            <a:off x="838200" y="1828800"/>
            <a:ext cx="7543800" cy="2800767"/>
          </a:xfrm>
          <a:prstGeom prst="rect">
            <a:avLst/>
          </a:prstGeom>
        </p:spPr>
        <p:txBody>
          <a:bodyPr wrap="square">
            <a:spAutoFit/>
          </a:bodyPr>
          <a:lstStyle/>
          <a:p>
            <a:r>
              <a:rPr lang="en-US" sz="2200" b="1" dirty="0">
                <a:solidFill>
                  <a:srgbClr val="0070C0"/>
                </a:solidFill>
              </a:rPr>
              <a:t>Intent: </a:t>
            </a:r>
            <a:r>
              <a:rPr lang="en-US" sz="2200" dirty="0">
                <a:solidFill>
                  <a:srgbClr val="002060"/>
                </a:solidFill>
              </a:rPr>
              <a:t>Identify and document the current annual cost to operate the program and supporting information system as they exist before an alternative solution has been implemented.</a:t>
            </a:r>
          </a:p>
          <a:p>
            <a:endParaRPr lang="en-US" sz="2200" dirty="0">
              <a:solidFill>
                <a:srgbClr val="002060"/>
              </a:solidFill>
            </a:endParaRPr>
          </a:p>
          <a:p>
            <a:r>
              <a:rPr lang="en-US" sz="2200" b="1" dirty="0">
                <a:solidFill>
                  <a:srgbClr val="0070C0"/>
                </a:solidFill>
              </a:rPr>
              <a:t>Outcome: </a:t>
            </a:r>
            <a:r>
              <a:rPr lang="en-US" sz="2200" dirty="0">
                <a:solidFill>
                  <a:srgbClr val="002060"/>
                </a:solidFill>
                <a:latin typeface="Calibri" panose="020F0502020204030204" pitchFamily="34" charset="0"/>
                <a:cs typeface="Times New Roman" panose="02020603050405020304" pitchFamily="18" charset="0"/>
              </a:rPr>
              <a:t>Provides information regarding the actual costs and relative size of the current business program and IT operations.  Provides a baseline for the change in operations costs that may occur after the implementation of an alternative solution.</a:t>
            </a:r>
            <a:endParaRPr lang="en-US" sz="2200" dirty="0">
              <a:solidFill>
                <a:srgbClr val="002060"/>
              </a:solidFill>
            </a:endParaRPr>
          </a:p>
        </p:txBody>
      </p:sp>
    </p:spTree>
    <p:extLst>
      <p:ext uri="{BB962C8B-B14F-4D97-AF65-F5344CB8AC3E}">
        <p14:creationId xmlns:p14="http://schemas.microsoft.com/office/powerpoint/2010/main" val="393281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1" y="76200"/>
            <a:ext cx="8229600" cy="1066800"/>
          </a:xfrm>
        </p:spPr>
        <p:txBody>
          <a:bodyPr>
            <a:normAutofit/>
          </a:bodyPr>
          <a:lstStyle/>
          <a:p>
            <a:pPr algn="ctr"/>
            <a:r>
              <a:rPr lang="en-US" sz="4000" dirty="0"/>
              <a:t>FAWS HANDS-ON</a:t>
            </a:r>
          </a:p>
        </p:txBody>
      </p:sp>
      <p:sp>
        <p:nvSpPr>
          <p:cNvPr id="24" name="Slide Number Placeholder 23"/>
          <p:cNvSpPr>
            <a:spLocks noGrp="1"/>
          </p:cNvSpPr>
          <p:nvPr>
            <p:ph type="sldNum" sz="quarter" idx="12"/>
          </p:nvPr>
        </p:nvSpPr>
        <p:spPr/>
        <p:txBody>
          <a:bodyPr/>
          <a:lstStyle/>
          <a:p>
            <a:fld id="{537B69E7-B530-423D-B364-4C707692CCF9}" type="slidenum">
              <a:rPr lang="en-US" smtClean="0"/>
              <a:t>33</a:t>
            </a:fld>
            <a:endParaRPr lang="en-US" dirty="0"/>
          </a:p>
        </p:txBody>
      </p:sp>
      <p:graphicFrame>
        <p:nvGraphicFramePr>
          <p:cNvPr id="3" name="Diagram 2">
            <a:extLst>
              <a:ext uri="{FF2B5EF4-FFF2-40B4-BE49-F238E27FC236}">
                <a16:creationId xmlns:a16="http://schemas.microsoft.com/office/drawing/2014/main" id="{FF5EA34B-DE96-4FD3-9A94-393CFFA6C0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571017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7823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48781" y="4500983"/>
            <a:ext cx="7700139" cy="2212248"/>
          </a:xfrm>
          <a:prstGeom prst="rect">
            <a:avLst/>
          </a:prstGeom>
        </p:spPr>
      </p:pic>
      <p:sp>
        <p:nvSpPr>
          <p:cNvPr id="2" name="TextBox 1"/>
          <p:cNvSpPr txBox="1"/>
          <p:nvPr/>
        </p:nvSpPr>
        <p:spPr>
          <a:xfrm>
            <a:off x="348781" y="41112"/>
            <a:ext cx="8703204" cy="1446550"/>
          </a:xfrm>
          <a:prstGeom prst="rect">
            <a:avLst/>
          </a:prstGeom>
          <a:noFill/>
        </p:spPr>
        <p:txBody>
          <a:bodyPr wrap="square" rtlCol="0">
            <a:spAutoFit/>
          </a:bodyPr>
          <a:lstStyle/>
          <a:p>
            <a:r>
              <a:rPr lang="en-US" sz="4400" b="1" dirty="0">
                <a:solidFill>
                  <a:prstClr val="white"/>
                </a:solidFill>
                <a:latin typeface="Myriad Pro" pitchFamily="34" charset="0"/>
              </a:rPr>
              <a:t>Current Operations Costs </a:t>
            </a:r>
            <a:r>
              <a:rPr lang="en-US" sz="2800" b="1" dirty="0">
                <a:solidFill>
                  <a:prstClr val="white"/>
                </a:solidFill>
                <a:latin typeface="Myriad Pro" pitchFamily="34" charset="0"/>
              </a:rPr>
              <a:t>(Cont.)</a:t>
            </a:r>
          </a:p>
          <a:p>
            <a:endParaRPr lang="en-US" sz="4400" b="1" dirty="0">
              <a:solidFill>
                <a:prstClr val="white"/>
              </a:solidFill>
              <a:latin typeface="Myriad Pro" pitchFamily="34" charset="0"/>
            </a:endParaRPr>
          </a:p>
        </p:txBody>
      </p:sp>
      <p:sp>
        <p:nvSpPr>
          <p:cNvPr id="3" name="Slide Number Placeholder 2"/>
          <p:cNvSpPr>
            <a:spLocks noGrp="1"/>
          </p:cNvSpPr>
          <p:nvPr>
            <p:ph type="sldNum" sz="quarter" idx="12"/>
          </p:nvPr>
        </p:nvSpPr>
        <p:spPr>
          <a:xfrm>
            <a:off x="6606339" y="6224003"/>
            <a:ext cx="2133600" cy="365125"/>
          </a:xfrm>
        </p:spPr>
        <p:txBody>
          <a:bodyPr/>
          <a:lstStyle/>
          <a:p>
            <a:fld id="{173C4BC9-FA3D-451C-A1F1-A470131E0844}" type="slidenum">
              <a:rPr lang="en-US" smtClean="0">
                <a:solidFill>
                  <a:prstClr val="black"/>
                </a:solidFill>
              </a:rPr>
              <a:pPr/>
              <a:t>34</a:t>
            </a:fld>
            <a:endParaRPr lang="en-US" dirty="0">
              <a:solidFill>
                <a:prstClr val="black"/>
              </a:solidFill>
            </a:endParaRPr>
          </a:p>
        </p:txBody>
      </p:sp>
      <p:sp>
        <p:nvSpPr>
          <p:cNvPr id="8" name="Rounded Rectangle 7"/>
          <p:cNvSpPr>
            <a:spLocks noGrp="1"/>
          </p:cNvSpPr>
          <p:nvPr>
            <p:ph type="title" idx="4294967295"/>
          </p:nvPr>
        </p:nvSpPr>
        <p:spPr>
          <a:xfrm>
            <a:off x="15815" y="1219200"/>
            <a:ext cx="4708585" cy="907002"/>
          </a:xfrm>
          <a:prstGeom prst="roundRect">
            <a:avLst/>
          </a:prstGeom>
          <a:solidFill>
            <a:srgbClr val="E7EBF1"/>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n-lt"/>
                <a:ea typeface="+mn-ea"/>
                <a:cs typeface="+mn-cs"/>
              </a:rPr>
              <a:t>Personal Services – </a:t>
            </a:r>
            <a:r>
              <a:rPr kumimoji="0" lang="en-US" sz="1800" b="0" i="0" u="none" strike="noStrike" kern="1200" cap="none" spc="0" normalizeH="0" baseline="0" noProof="0" dirty="0">
                <a:ln>
                  <a:noFill/>
                </a:ln>
                <a:solidFill>
                  <a:prstClr val="black"/>
                </a:solidFill>
                <a:effectLst/>
                <a:uLnTx/>
                <a:uFillTx/>
                <a:latin typeface="+mn-lt"/>
                <a:ea typeface="+mn-ea"/>
                <a:cs typeface="+mn-cs"/>
              </a:rPr>
              <a:t>Classifications of existing staff that currently support business processes and IT systems impacted by the proposal.</a:t>
            </a:r>
          </a:p>
        </p:txBody>
      </p:sp>
      <p:cxnSp>
        <p:nvCxnSpPr>
          <p:cNvPr id="11" name="Straight Arrow Connector 10">
            <a:extLst>
              <a:ext uri="{C183D7F6-B498-43B3-948B-1728B52AA6E4}">
                <adec:decorative xmlns:adec="http://schemas.microsoft.com/office/drawing/2017/decorative" val="1"/>
              </a:ext>
            </a:extLst>
          </p:cNvPr>
          <p:cNvCxnSpPr/>
          <p:nvPr/>
        </p:nvCxnSpPr>
        <p:spPr>
          <a:xfrm>
            <a:off x="533400" y="2126202"/>
            <a:ext cx="0" cy="366499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Rounded Rectangle 17"/>
          <p:cNvSpPr/>
          <p:nvPr/>
        </p:nvSpPr>
        <p:spPr>
          <a:xfrm>
            <a:off x="985877" y="2209800"/>
            <a:ext cx="8000999" cy="2514600"/>
          </a:xfrm>
          <a:prstGeom prst="roundRect">
            <a:avLst/>
          </a:prstGeom>
          <a:solidFill>
            <a:srgbClr val="E7EBF1"/>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1600" b="1" dirty="0">
                <a:solidFill>
                  <a:prstClr val="black"/>
                </a:solidFill>
              </a:rPr>
              <a:t>Program/IT – </a:t>
            </a:r>
            <a:r>
              <a:rPr lang="en-US" sz="1600" dirty="0">
                <a:solidFill>
                  <a:prstClr val="black"/>
                </a:solidFill>
              </a:rPr>
              <a:t>Differentiate business program staff from the IT staff supporting systems and infrastructure (if one exists).</a:t>
            </a:r>
          </a:p>
          <a:p>
            <a:endParaRPr lang="en-US" sz="1600" dirty="0">
              <a:solidFill>
                <a:prstClr val="black"/>
              </a:solidFill>
            </a:endParaRPr>
          </a:p>
          <a:p>
            <a:r>
              <a:rPr lang="en-US" sz="1600" b="1" dirty="0">
                <a:solidFill>
                  <a:prstClr val="black"/>
                </a:solidFill>
              </a:rPr>
              <a:t>Monthly Salary – </a:t>
            </a:r>
            <a:r>
              <a:rPr lang="en-US" sz="1600" dirty="0">
                <a:solidFill>
                  <a:prstClr val="black"/>
                </a:solidFill>
              </a:rPr>
              <a:t>Current salary of each existing classification, not including benefits.</a:t>
            </a:r>
          </a:p>
          <a:p>
            <a:endParaRPr lang="en-US" sz="1600" dirty="0">
              <a:solidFill>
                <a:prstClr val="black"/>
              </a:solidFill>
            </a:endParaRPr>
          </a:p>
          <a:p>
            <a:r>
              <a:rPr lang="en-US" sz="1600" b="1" dirty="0">
                <a:solidFill>
                  <a:prstClr val="black"/>
                </a:solidFill>
              </a:rPr>
              <a:t>Tenure/Time-Base – </a:t>
            </a:r>
            <a:r>
              <a:rPr lang="en-US" sz="1600" dirty="0">
                <a:solidFill>
                  <a:prstClr val="black"/>
                </a:solidFill>
              </a:rPr>
              <a:t>Identify positions as authorized/reflected in annual supplemental schedule of salaries and wages (Permanent, Temporary, Exempt, or Board).</a:t>
            </a:r>
          </a:p>
          <a:p>
            <a:endParaRPr lang="en-US" sz="1600" dirty="0">
              <a:solidFill>
                <a:prstClr val="black"/>
              </a:solidFill>
            </a:endParaRPr>
          </a:p>
          <a:p>
            <a:r>
              <a:rPr lang="en-US" sz="1600" b="1" dirty="0">
                <a:solidFill>
                  <a:prstClr val="black"/>
                </a:solidFill>
              </a:rPr>
              <a:t>Optional Benefit Rate (%) </a:t>
            </a:r>
            <a:r>
              <a:rPr lang="en-US" sz="1600" dirty="0">
                <a:solidFill>
                  <a:prstClr val="black"/>
                </a:solidFill>
              </a:rPr>
              <a:t>– This optional field may be used when you have classifications with different benefit rates.  </a:t>
            </a:r>
          </a:p>
        </p:txBody>
      </p:sp>
      <p:sp>
        <p:nvSpPr>
          <p:cNvPr id="6" name="Left Brace 5">
            <a:extLst>
              <a:ext uri="{C183D7F6-B498-43B3-948B-1728B52AA6E4}">
                <adec:decorative xmlns:adec="http://schemas.microsoft.com/office/drawing/2017/decorative" val="1"/>
              </a:ext>
            </a:extLst>
          </p:cNvPr>
          <p:cNvSpPr/>
          <p:nvPr/>
        </p:nvSpPr>
        <p:spPr>
          <a:xfrm rot="5400000">
            <a:off x="3579863" y="3855499"/>
            <a:ext cx="346365" cy="1905000"/>
          </a:xfrm>
          <a:prstGeom prst="leftBrace">
            <a:avLst/>
          </a:prstGeom>
          <a:ln w="508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561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781" y="41112"/>
            <a:ext cx="8703204" cy="1446550"/>
          </a:xfrm>
          <a:prstGeom prst="rect">
            <a:avLst/>
          </a:prstGeom>
          <a:noFill/>
        </p:spPr>
        <p:txBody>
          <a:bodyPr wrap="square" rtlCol="0">
            <a:spAutoFit/>
          </a:bodyPr>
          <a:lstStyle/>
          <a:p>
            <a:r>
              <a:rPr lang="en-US" sz="4400" b="1" dirty="0">
                <a:solidFill>
                  <a:prstClr val="white"/>
                </a:solidFill>
                <a:latin typeface="Myriad Pro" pitchFamily="34" charset="0"/>
              </a:rPr>
              <a:t>Current Operations Costs </a:t>
            </a:r>
            <a:r>
              <a:rPr lang="en-US" sz="2800" b="1" dirty="0">
                <a:solidFill>
                  <a:prstClr val="white"/>
                </a:solidFill>
                <a:latin typeface="Myriad Pro" pitchFamily="34" charset="0"/>
              </a:rPr>
              <a:t>(Cont.)</a:t>
            </a:r>
          </a:p>
          <a:p>
            <a:endParaRPr lang="en-US" sz="4400" b="1" dirty="0">
              <a:solidFill>
                <a:prstClr val="white"/>
              </a:solidFill>
              <a:latin typeface="Myriad Pro" pitchFamily="34" charset="0"/>
            </a:endParaRPr>
          </a:p>
        </p:txBody>
      </p:sp>
      <p:sp>
        <p:nvSpPr>
          <p:cNvPr id="3" name="Slide Number Placeholder 2"/>
          <p:cNvSpPr>
            <a:spLocks noGrp="1"/>
          </p:cNvSpPr>
          <p:nvPr>
            <p:ph type="sldNum" sz="quarter" idx="12"/>
          </p:nvPr>
        </p:nvSpPr>
        <p:spPr>
          <a:xfrm>
            <a:off x="6606339" y="6224003"/>
            <a:ext cx="2133600" cy="365125"/>
          </a:xfrm>
        </p:spPr>
        <p:txBody>
          <a:bodyPr/>
          <a:lstStyle/>
          <a:p>
            <a:fld id="{173C4BC9-FA3D-451C-A1F1-A470131E0844}" type="slidenum">
              <a:rPr lang="en-US" smtClean="0">
                <a:solidFill>
                  <a:prstClr val="black"/>
                </a:solidFill>
              </a:rPr>
              <a:pPr/>
              <a:t>35</a:t>
            </a:fld>
            <a:endParaRPr lang="en-US" dirty="0">
              <a:solidFill>
                <a:prstClr val="black"/>
              </a:solidFill>
            </a:endParaRPr>
          </a:p>
        </p:txBody>
      </p:sp>
      <p:sp>
        <p:nvSpPr>
          <p:cNvPr id="8" name="Rounded Rectangle 7"/>
          <p:cNvSpPr/>
          <p:nvPr/>
        </p:nvSpPr>
        <p:spPr>
          <a:xfrm>
            <a:off x="2498785" y="1719587"/>
            <a:ext cx="6553200" cy="540069"/>
          </a:xfrm>
          <a:prstGeom prst="roundRect">
            <a:avLst/>
          </a:prstGeom>
          <a:solidFill>
            <a:srgbClr val="E7EBF1"/>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3600" b="1" dirty="0">
                <a:solidFill>
                  <a:prstClr val="black"/>
                </a:solidFill>
              </a:rPr>
              <a:t>Tenure/Time Base Information</a:t>
            </a:r>
            <a:endParaRPr lang="en-US" sz="3600" dirty="0">
              <a:solidFill>
                <a:prstClr val="black"/>
              </a:solidFill>
            </a:endParaRPr>
          </a:p>
        </p:txBody>
      </p:sp>
      <p:sp>
        <p:nvSpPr>
          <p:cNvPr id="18" name="Rounded Rectangle 17"/>
          <p:cNvSpPr/>
          <p:nvPr/>
        </p:nvSpPr>
        <p:spPr>
          <a:xfrm>
            <a:off x="370366" y="1905000"/>
            <a:ext cx="1949661" cy="1524000"/>
          </a:xfrm>
          <a:prstGeom prst="roundRect">
            <a:avLst/>
          </a:prstGeom>
          <a:solidFill>
            <a:srgbClr val="E7EBF1"/>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1600" b="1" i="1" dirty="0">
                <a:solidFill>
                  <a:prstClr val="black"/>
                </a:solidFill>
              </a:rPr>
              <a:t>POSITION TYPE</a:t>
            </a:r>
          </a:p>
          <a:p>
            <a:r>
              <a:rPr lang="en-US" sz="1600" b="1" dirty="0">
                <a:solidFill>
                  <a:prstClr val="black"/>
                </a:solidFill>
              </a:rPr>
              <a:t>P = Permanent</a:t>
            </a:r>
            <a:endParaRPr lang="en-US" sz="1600" dirty="0">
              <a:solidFill>
                <a:prstClr val="black"/>
              </a:solidFill>
            </a:endParaRPr>
          </a:p>
          <a:p>
            <a:r>
              <a:rPr lang="en-US" sz="1600" b="1" dirty="0">
                <a:solidFill>
                  <a:prstClr val="black"/>
                </a:solidFill>
              </a:rPr>
              <a:t>T = Temporary</a:t>
            </a:r>
          </a:p>
          <a:p>
            <a:r>
              <a:rPr lang="en-US" sz="1600" b="1" dirty="0">
                <a:solidFill>
                  <a:prstClr val="black"/>
                </a:solidFill>
              </a:rPr>
              <a:t>E = Exempt</a:t>
            </a:r>
          </a:p>
          <a:p>
            <a:r>
              <a:rPr lang="en-US" sz="1600" b="1" dirty="0">
                <a:solidFill>
                  <a:prstClr val="black"/>
                </a:solidFill>
              </a:rPr>
              <a:t>Board = Board </a:t>
            </a:r>
            <a:endParaRPr lang="en-US" sz="1600" dirty="0">
              <a:solidFill>
                <a:prstClr val="black"/>
              </a:solidFill>
            </a:endParaRPr>
          </a:p>
        </p:txBody>
      </p:sp>
      <p:pic>
        <p:nvPicPr>
          <p:cNvPr id="9" name="Picture 8" descr="3.1.4 Tenure/Time base description">
            <a:extLst>
              <a:ext uri="{FF2B5EF4-FFF2-40B4-BE49-F238E27FC236}">
                <a16:creationId xmlns:a16="http://schemas.microsoft.com/office/drawing/2014/main" id="{683B703E-FA21-4BDD-9E33-C4EA7416FEE2}"/>
              </a:ext>
            </a:extLst>
          </p:cNvPr>
          <p:cNvPicPr>
            <a:picLocks noChangeAspect="1"/>
          </p:cNvPicPr>
          <p:nvPr/>
        </p:nvPicPr>
        <p:blipFill>
          <a:blip r:embed="rId3"/>
          <a:stretch>
            <a:fillRect/>
          </a:stretch>
        </p:blipFill>
        <p:spPr>
          <a:xfrm>
            <a:off x="2809669" y="2447803"/>
            <a:ext cx="6072949" cy="4400794"/>
          </a:xfrm>
          <a:prstGeom prst="rect">
            <a:avLst/>
          </a:prstGeom>
        </p:spPr>
      </p:pic>
      <p:pic>
        <p:nvPicPr>
          <p:cNvPr id="10" name="Picture 9" descr="Example of FAWS worksheet Position type sample.">
            <a:extLst>
              <a:ext uri="{FF2B5EF4-FFF2-40B4-BE49-F238E27FC236}">
                <a16:creationId xmlns:a16="http://schemas.microsoft.com/office/drawing/2014/main" id="{6DCFE3CC-DC60-4520-A2A1-D9B612913551}"/>
              </a:ext>
            </a:extLst>
          </p:cNvPr>
          <p:cNvPicPr>
            <a:picLocks noChangeAspect="1"/>
          </p:cNvPicPr>
          <p:nvPr/>
        </p:nvPicPr>
        <p:blipFill rotWithShape="1">
          <a:blip r:embed="rId4"/>
          <a:srcRect l="23130" t="-12588" r="48718" b="12588"/>
          <a:stretch/>
        </p:blipFill>
        <p:spPr>
          <a:xfrm>
            <a:off x="261382" y="3733800"/>
            <a:ext cx="2167627" cy="2213040"/>
          </a:xfrm>
          <a:prstGeom prst="rect">
            <a:avLst/>
          </a:prstGeom>
        </p:spPr>
      </p:pic>
      <p:cxnSp>
        <p:nvCxnSpPr>
          <p:cNvPr id="13" name="Straight Arrow Connector 12">
            <a:extLst>
              <a:ext uri="{FF2B5EF4-FFF2-40B4-BE49-F238E27FC236}">
                <a16:creationId xmlns:a16="http://schemas.microsoft.com/office/drawing/2014/main" id="{24BA40A2-283C-4512-8185-2B098B6B7811}"/>
              </a:ext>
              <a:ext uri="{C183D7F6-B498-43B3-948B-1728B52AA6E4}">
                <adec:decorative xmlns:adec="http://schemas.microsoft.com/office/drawing/2017/decorative" val="1"/>
              </a:ext>
            </a:extLst>
          </p:cNvPr>
          <p:cNvCxnSpPr>
            <a:cxnSpLocks/>
            <a:stCxn id="18" idx="2"/>
          </p:cNvCxnSpPr>
          <p:nvPr/>
        </p:nvCxnSpPr>
        <p:spPr>
          <a:xfrm>
            <a:off x="1345197" y="3429000"/>
            <a:ext cx="712203" cy="12192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 name="Rectangle 15">
            <a:extLst>
              <a:ext uri="{FF2B5EF4-FFF2-40B4-BE49-F238E27FC236}">
                <a16:creationId xmlns:a16="http://schemas.microsoft.com/office/drawing/2014/main" id="{59E3A958-FB18-4213-BEAA-BB0B29E93703}"/>
              </a:ext>
            </a:extLst>
          </p:cNvPr>
          <p:cNvSpPr/>
          <p:nvPr/>
        </p:nvSpPr>
        <p:spPr>
          <a:xfrm>
            <a:off x="201284" y="762000"/>
            <a:ext cx="8839200" cy="769441"/>
          </a:xfrm>
          <a:prstGeom prst="rect">
            <a:avLst/>
          </a:prstGeom>
          <a:solidFill>
            <a:schemeClr val="bg2">
              <a:lumMod val="20000"/>
              <a:lumOff val="80000"/>
            </a:schemeClr>
          </a:solidFill>
        </p:spPr>
        <p:txBody>
          <a:bodyPr wrap="square">
            <a:spAutoFit/>
          </a:bodyPr>
          <a:lstStyle/>
          <a:p>
            <a:r>
              <a:rPr lang="en-US" sz="2200" dirty="0">
                <a:solidFill>
                  <a:srgbClr val="002060"/>
                </a:solidFill>
              </a:rPr>
              <a:t>Excerpt from SIMM Section 19F.1 Financial Analysis Worksheets Preparation Instructions, Page 10:</a:t>
            </a:r>
          </a:p>
        </p:txBody>
      </p:sp>
      <p:sp>
        <p:nvSpPr>
          <p:cNvPr id="4" name="Title 3">
            <a:extLst>
              <a:ext uri="{FF2B5EF4-FFF2-40B4-BE49-F238E27FC236}">
                <a16:creationId xmlns:a16="http://schemas.microsoft.com/office/drawing/2014/main" id="{F097D65E-5F87-4050-9358-9B8D0FF3F1EE}"/>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t>Current Operations Costs (Cont.)</a:t>
            </a:r>
          </a:p>
        </p:txBody>
      </p:sp>
    </p:spTree>
    <p:extLst>
      <p:ext uri="{BB962C8B-B14F-4D97-AF65-F5344CB8AC3E}">
        <p14:creationId xmlns:p14="http://schemas.microsoft.com/office/powerpoint/2010/main" val="420931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FAWS worksheet Current Operations and Manual Warehouse Ops."/>
          <p:cNvPicPr>
            <a:picLocks noChangeAspect="1"/>
          </p:cNvPicPr>
          <p:nvPr/>
        </p:nvPicPr>
        <p:blipFill>
          <a:blip r:embed="rId3"/>
          <a:stretch>
            <a:fillRect/>
          </a:stretch>
        </p:blipFill>
        <p:spPr>
          <a:xfrm>
            <a:off x="685800" y="4495800"/>
            <a:ext cx="7733333" cy="2209524"/>
          </a:xfrm>
          <a:prstGeom prst="rect">
            <a:avLst/>
          </a:prstGeom>
        </p:spPr>
      </p:pic>
      <p:sp>
        <p:nvSpPr>
          <p:cNvPr id="2" name="TextBox 1"/>
          <p:cNvSpPr txBox="1"/>
          <p:nvPr/>
        </p:nvSpPr>
        <p:spPr>
          <a:xfrm>
            <a:off x="348781" y="41112"/>
            <a:ext cx="8703204" cy="1446550"/>
          </a:xfrm>
          <a:prstGeom prst="rect">
            <a:avLst/>
          </a:prstGeom>
          <a:noFill/>
        </p:spPr>
        <p:txBody>
          <a:bodyPr wrap="square" rtlCol="0">
            <a:spAutoFit/>
          </a:bodyPr>
          <a:lstStyle/>
          <a:p>
            <a:r>
              <a:rPr lang="en-US" sz="4400" b="1" dirty="0">
                <a:solidFill>
                  <a:prstClr val="white"/>
                </a:solidFill>
                <a:latin typeface="Myriad Pro" pitchFamily="34" charset="0"/>
              </a:rPr>
              <a:t>Current Operations Costs </a:t>
            </a:r>
            <a:r>
              <a:rPr lang="en-US" sz="2800" b="1" dirty="0">
                <a:solidFill>
                  <a:prstClr val="white"/>
                </a:solidFill>
                <a:latin typeface="Myriad Pro" pitchFamily="34" charset="0"/>
              </a:rPr>
              <a:t>(Cont.)</a:t>
            </a:r>
          </a:p>
          <a:p>
            <a:endParaRPr lang="en-US" sz="4400" b="1" dirty="0">
              <a:solidFill>
                <a:prstClr val="white"/>
              </a:solidFill>
              <a:latin typeface="Myriad Pro" pitchFamily="34" charset="0"/>
            </a:endParaRPr>
          </a:p>
        </p:txBody>
      </p:sp>
      <p:sp>
        <p:nvSpPr>
          <p:cNvPr id="3" name="Slide Number Placeholder 2"/>
          <p:cNvSpPr>
            <a:spLocks noGrp="1"/>
          </p:cNvSpPr>
          <p:nvPr>
            <p:ph type="sldNum" sz="quarter" idx="12"/>
          </p:nvPr>
        </p:nvSpPr>
        <p:spPr>
          <a:xfrm>
            <a:off x="6606339" y="6224003"/>
            <a:ext cx="2133600" cy="365125"/>
          </a:xfrm>
        </p:spPr>
        <p:txBody>
          <a:bodyPr/>
          <a:lstStyle/>
          <a:p>
            <a:fld id="{173C4BC9-FA3D-451C-A1F1-A470131E0844}" type="slidenum">
              <a:rPr lang="en-US" smtClean="0">
                <a:solidFill>
                  <a:prstClr val="black"/>
                </a:solidFill>
              </a:rPr>
              <a:pPr/>
              <a:t>36</a:t>
            </a:fld>
            <a:endParaRPr lang="en-US" dirty="0">
              <a:solidFill>
                <a:prstClr val="black"/>
              </a:solidFill>
            </a:endParaRPr>
          </a:p>
        </p:txBody>
      </p:sp>
      <p:sp>
        <p:nvSpPr>
          <p:cNvPr id="20" name="Rounded Rectangle 19"/>
          <p:cNvSpPr/>
          <p:nvPr/>
        </p:nvSpPr>
        <p:spPr>
          <a:xfrm>
            <a:off x="6248399" y="1417097"/>
            <a:ext cx="2803585" cy="3002503"/>
          </a:xfrm>
          <a:prstGeom prst="roundRect">
            <a:avLst/>
          </a:prstGeom>
          <a:solidFill>
            <a:srgbClr val="E7EBF1"/>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prstClr val="black"/>
                </a:solidFill>
              </a:rPr>
              <a:t>Average Current Operations Costs – </a:t>
            </a:r>
            <a:r>
              <a:rPr lang="en-US" dirty="0">
                <a:solidFill>
                  <a:prstClr val="black"/>
                </a:solidFill>
              </a:rPr>
              <a:t>Automatically calculates based on total average of all years.</a:t>
            </a:r>
          </a:p>
          <a:p>
            <a:endParaRPr lang="en-US" sz="800" dirty="0">
              <a:solidFill>
                <a:prstClr val="black"/>
              </a:solidFill>
            </a:endParaRPr>
          </a:p>
          <a:p>
            <a:r>
              <a:rPr lang="en-US" dirty="0">
                <a:solidFill>
                  <a:prstClr val="black"/>
                </a:solidFill>
              </a:rPr>
              <a:t>Identify the number of years of current annual operations costs to accurately calculate  averages.</a:t>
            </a:r>
          </a:p>
        </p:txBody>
      </p:sp>
      <p:sp>
        <p:nvSpPr>
          <p:cNvPr id="6" name="Rounded Rectangle 5"/>
          <p:cNvSpPr/>
          <p:nvPr/>
        </p:nvSpPr>
        <p:spPr>
          <a:xfrm>
            <a:off x="685800" y="6335465"/>
            <a:ext cx="7728419" cy="42004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403225" algn="ctr"/>
            <a:r>
              <a:rPr lang="en-US" dirty="0"/>
              <a:t>Note:  Up to ten years of current annual operations costs may be entered.</a:t>
            </a:r>
          </a:p>
        </p:txBody>
      </p:sp>
      <p:pic>
        <p:nvPicPr>
          <p:cNvPr id="12" name="Picture 2" descr="Note: Up to 10 years of current annual operations costs may be enter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6366633"/>
            <a:ext cx="384663" cy="35495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8369" y="838200"/>
            <a:ext cx="5943600" cy="3784327"/>
          </a:xfrm>
          <a:prstGeom prst="roundRect">
            <a:avLst/>
          </a:prstGeom>
          <a:solidFill>
            <a:srgbClr val="E7EBF1"/>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prstClr val="black"/>
                </a:solidFill>
              </a:rPr>
              <a:t>Current Annual Operations Costs – </a:t>
            </a:r>
            <a:r>
              <a:rPr lang="en-US" dirty="0">
                <a:solidFill>
                  <a:prstClr val="black"/>
                </a:solidFill>
              </a:rPr>
              <a:t>Number of positions and associated costs for entire multi-year operations cycle.  Show cost of current operations as if the project is not undertaken and operations continue in their current state.  Note:  If costs are consistent on a FY basis, only one year needs to be shown.</a:t>
            </a:r>
          </a:p>
          <a:p>
            <a:endParaRPr lang="en-US" sz="800" dirty="0">
              <a:solidFill>
                <a:prstClr val="black"/>
              </a:solidFill>
            </a:endParaRPr>
          </a:p>
          <a:p>
            <a:r>
              <a:rPr lang="en-US" b="1" dirty="0">
                <a:solidFill>
                  <a:prstClr val="black"/>
                </a:solidFill>
              </a:rPr>
              <a:t>Positions</a:t>
            </a:r>
            <a:r>
              <a:rPr lang="en-US" dirty="0">
                <a:solidFill>
                  <a:prstClr val="black"/>
                </a:solidFill>
              </a:rPr>
              <a:t> – Number of positions for each classification, identify partial positions (e.g., 0.1) as needed.</a:t>
            </a:r>
          </a:p>
          <a:p>
            <a:endParaRPr lang="en-US" sz="800" dirty="0">
              <a:solidFill>
                <a:prstClr val="black"/>
              </a:solidFill>
            </a:endParaRPr>
          </a:p>
          <a:p>
            <a:r>
              <a:rPr lang="en-US" b="1" dirty="0">
                <a:solidFill>
                  <a:prstClr val="black"/>
                </a:solidFill>
              </a:rPr>
              <a:t>Dollars</a:t>
            </a:r>
            <a:r>
              <a:rPr lang="en-US" dirty="0">
                <a:solidFill>
                  <a:prstClr val="black"/>
                </a:solidFill>
              </a:rPr>
              <a:t> – Automatically calculates annual salary based on monthly salary, benefits, and number of positions.  If the optional benefits rate was used, the “Dollars” total with include the combined salary plus benefits.</a:t>
            </a:r>
          </a:p>
        </p:txBody>
      </p:sp>
      <p:cxnSp>
        <p:nvCxnSpPr>
          <p:cNvPr id="21" name="Straight Arrow Connector 20">
            <a:extLst>
              <a:ext uri="{C183D7F6-B498-43B3-948B-1728B52AA6E4}">
                <adec:decorative xmlns:adec="http://schemas.microsoft.com/office/drawing/2017/decorative" val="1"/>
              </a:ext>
            </a:extLst>
          </p:cNvPr>
          <p:cNvCxnSpPr>
            <a:stCxn id="20" idx="2"/>
          </p:cNvCxnSpPr>
          <p:nvPr/>
        </p:nvCxnSpPr>
        <p:spPr>
          <a:xfrm>
            <a:off x="7650192" y="4419600"/>
            <a:ext cx="427008" cy="45720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3" name="Left Brace 12">
            <a:extLst>
              <a:ext uri="{C183D7F6-B498-43B3-948B-1728B52AA6E4}">
                <adec:decorative xmlns:adec="http://schemas.microsoft.com/office/drawing/2017/decorative" val="1"/>
              </a:ext>
            </a:extLst>
          </p:cNvPr>
          <p:cNvSpPr/>
          <p:nvPr/>
        </p:nvSpPr>
        <p:spPr>
          <a:xfrm rot="5400000">
            <a:off x="5434928" y="4214497"/>
            <a:ext cx="346365" cy="1124146"/>
          </a:xfrm>
          <a:prstGeom prst="leftBrace">
            <a:avLst/>
          </a:prstGeom>
          <a:ln w="5080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5" name="Title 4">
            <a:extLst>
              <a:ext uri="{FF2B5EF4-FFF2-40B4-BE49-F238E27FC236}">
                <a16:creationId xmlns:a16="http://schemas.microsoft.com/office/drawing/2014/main" id="{3968B118-EC39-41D3-92DC-6812755DB27F}"/>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t>Current Operations Costs (Cont.)</a:t>
            </a:r>
          </a:p>
        </p:txBody>
      </p:sp>
    </p:spTree>
    <p:extLst>
      <p:ext uri="{BB962C8B-B14F-4D97-AF65-F5344CB8AC3E}">
        <p14:creationId xmlns:p14="http://schemas.microsoft.com/office/powerpoint/2010/main" val="378361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FAWS worksheet image of Operation Expenses and Equipment spreadhseet"/>
          <p:cNvPicPr>
            <a:picLocks noChangeAspect="1"/>
          </p:cNvPicPr>
          <p:nvPr/>
        </p:nvPicPr>
        <p:blipFill>
          <a:blip r:embed="rId3"/>
          <a:stretch>
            <a:fillRect/>
          </a:stretch>
        </p:blipFill>
        <p:spPr>
          <a:xfrm>
            <a:off x="91911" y="3527955"/>
            <a:ext cx="7723809" cy="3057143"/>
          </a:xfrm>
          <a:prstGeom prst="rect">
            <a:avLst/>
          </a:prstGeom>
        </p:spPr>
      </p:pic>
      <p:sp>
        <p:nvSpPr>
          <p:cNvPr id="2" name="TextBox 1"/>
          <p:cNvSpPr txBox="1"/>
          <p:nvPr/>
        </p:nvSpPr>
        <p:spPr>
          <a:xfrm>
            <a:off x="348781" y="41112"/>
            <a:ext cx="8703204" cy="1446550"/>
          </a:xfrm>
          <a:prstGeom prst="rect">
            <a:avLst/>
          </a:prstGeom>
          <a:noFill/>
        </p:spPr>
        <p:txBody>
          <a:bodyPr wrap="square" rtlCol="0">
            <a:spAutoFit/>
          </a:bodyPr>
          <a:lstStyle/>
          <a:p>
            <a:r>
              <a:rPr lang="en-US" sz="4400" b="1" dirty="0">
                <a:solidFill>
                  <a:prstClr val="white"/>
                </a:solidFill>
                <a:latin typeface="Myriad Pro" pitchFamily="34" charset="0"/>
              </a:rPr>
              <a:t>Current Operations Costs </a:t>
            </a:r>
            <a:r>
              <a:rPr lang="en-US" sz="2800" b="1" dirty="0">
                <a:solidFill>
                  <a:prstClr val="white"/>
                </a:solidFill>
                <a:latin typeface="Myriad Pro" pitchFamily="34" charset="0"/>
              </a:rPr>
              <a:t>(Cont.)</a:t>
            </a:r>
          </a:p>
          <a:p>
            <a:endParaRPr lang="en-US" sz="4400" b="1" dirty="0">
              <a:solidFill>
                <a:prstClr val="white"/>
              </a:solidFill>
              <a:latin typeface="Myriad Pro" pitchFamily="34" charset="0"/>
            </a:endParaRPr>
          </a:p>
        </p:txBody>
      </p:sp>
      <p:sp>
        <p:nvSpPr>
          <p:cNvPr id="3" name="Slide Number Placeholder 2"/>
          <p:cNvSpPr>
            <a:spLocks noGrp="1"/>
          </p:cNvSpPr>
          <p:nvPr>
            <p:ph type="sldNum" sz="quarter" idx="12"/>
          </p:nvPr>
        </p:nvSpPr>
        <p:spPr>
          <a:xfrm>
            <a:off x="6606339" y="6569075"/>
            <a:ext cx="2133600" cy="365125"/>
          </a:xfrm>
        </p:spPr>
        <p:txBody>
          <a:bodyPr/>
          <a:lstStyle/>
          <a:p>
            <a:fld id="{173C4BC9-FA3D-451C-A1F1-A470131E0844}" type="slidenum">
              <a:rPr lang="en-US" smtClean="0">
                <a:solidFill>
                  <a:prstClr val="black"/>
                </a:solidFill>
              </a:rPr>
              <a:pPr/>
              <a:t>37</a:t>
            </a:fld>
            <a:endParaRPr lang="en-US" dirty="0">
              <a:solidFill>
                <a:prstClr val="black"/>
              </a:solidFill>
            </a:endParaRPr>
          </a:p>
        </p:txBody>
      </p:sp>
      <p:cxnSp>
        <p:nvCxnSpPr>
          <p:cNvPr id="11" name="Straight Arrow Connector 10">
            <a:extLst>
              <a:ext uri="{C183D7F6-B498-43B3-948B-1728B52AA6E4}">
                <adec:decorative xmlns:adec="http://schemas.microsoft.com/office/drawing/2017/decorative" val="1"/>
              </a:ext>
            </a:extLst>
          </p:cNvPr>
          <p:cNvCxnSpPr/>
          <p:nvPr/>
        </p:nvCxnSpPr>
        <p:spPr>
          <a:xfrm>
            <a:off x="914400" y="2514600"/>
            <a:ext cx="0" cy="93171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 name="Rounded Rectangle 7"/>
          <p:cNvSpPr/>
          <p:nvPr/>
        </p:nvSpPr>
        <p:spPr>
          <a:xfrm>
            <a:off x="76200" y="1417098"/>
            <a:ext cx="5943600" cy="1402302"/>
          </a:xfrm>
          <a:prstGeom prst="roundRect">
            <a:avLst/>
          </a:prstGeom>
          <a:solidFill>
            <a:srgbClr val="E7EBF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prstClr val="black"/>
                </a:solidFill>
              </a:rPr>
              <a:t>Operating Expenses and Equipment (OE&amp;E) – </a:t>
            </a:r>
            <a:r>
              <a:rPr lang="en-US" dirty="0">
                <a:solidFill>
                  <a:prstClr val="black"/>
                </a:solidFill>
              </a:rPr>
              <a:t>Expenses that occur through normal business operations.  Categories broken down by items of expense used in the BCP fiscal sheets.  Additional items may be added but must comply with FI$Cal definitions and cost codes.</a:t>
            </a:r>
          </a:p>
        </p:txBody>
      </p:sp>
      <p:sp>
        <p:nvSpPr>
          <p:cNvPr id="10" name="Rounded Rectangular Callout 9"/>
          <p:cNvSpPr/>
          <p:nvPr/>
        </p:nvSpPr>
        <p:spPr>
          <a:xfrm>
            <a:off x="6400800" y="1219200"/>
            <a:ext cx="2743200" cy="3523867"/>
          </a:xfrm>
          <a:prstGeom prst="wedgeRoundRectCallout">
            <a:avLst>
              <a:gd name="adj1" fmla="val 609"/>
              <a:gd name="adj2" fmla="val 77760"/>
              <a:gd name="adj3" fmla="val 16667"/>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black"/>
                </a:solidFill>
              </a:rPr>
              <a:t>Note:  </a:t>
            </a:r>
          </a:p>
          <a:p>
            <a:pPr algn="ctr"/>
            <a:r>
              <a:rPr lang="en-US" b="1" dirty="0">
                <a:solidFill>
                  <a:prstClr val="black"/>
                </a:solidFill>
              </a:rPr>
              <a:t>“Local Assistance” – </a:t>
            </a:r>
            <a:r>
              <a:rPr lang="en-US" dirty="0">
                <a:solidFill>
                  <a:prstClr val="black"/>
                </a:solidFill>
              </a:rPr>
              <a:t>Expenditures of state funds provided to counties, cities, and special districts. This may not be applicable to most projects.  The Local Assistance (rows 198 – 203) are currently hidden and may be unhidden as needed.</a:t>
            </a:r>
          </a:p>
          <a:p>
            <a:pPr algn="ctr"/>
            <a:endParaRPr lang="en-US" dirty="0"/>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141274" y="5780986"/>
            <a:ext cx="5757052" cy="870632"/>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rot="5400000">
            <a:off x="3422889" y="3826190"/>
            <a:ext cx="732694" cy="415673"/>
          </a:xfrm>
          <a:prstGeom prst="rect">
            <a:avLst/>
          </a:prstGeom>
        </p:spPr>
      </p:pic>
      <p:cxnSp>
        <p:nvCxnSpPr>
          <p:cNvPr id="13" name="Straight Connector 12">
            <a:extLst>
              <a:ext uri="{C183D7F6-B498-43B3-948B-1728B52AA6E4}">
                <adec:decorative xmlns:adec="http://schemas.microsoft.com/office/drawing/2017/decorative" val="1"/>
              </a:ext>
            </a:extLst>
          </p:cNvPr>
          <p:cNvCxnSpPr>
            <a:stCxn id="6" idx="0"/>
          </p:cNvCxnSpPr>
          <p:nvPr/>
        </p:nvCxnSpPr>
        <p:spPr>
          <a:xfrm flipV="1">
            <a:off x="3997073" y="3329185"/>
            <a:ext cx="696933" cy="704842"/>
          </a:xfrm>
          <a:prstGeom prst="line">
            <a:avLst/>
          </a:prstGeom>
        </p:spPr>
        <p:style>
          <a:lnRef idx="3">
            <a:schemeClr val="accent2"/>
          </a:lnRef>
          <a:fillRef idx="0">
            <a:schemeClr val="accent2"/>
          </a:fillRef>
          <a:effectRef idx="2">
            <a:schemeClr val="accent2"/>
          </a:effectRef>
          <a:fontRef idx="minor">
            <a:schemeClr val="tx1"/>
          </a:fontRef>
        </p:style>
      </p:cxnSp>
      <p:sp>
        <p:nvSpPr>
          <p:cNvPr id="15" name="Rounded Rectangle 14"/>
          <p:cNvSpPr/>
          <p:nvPr/>
        </p:nvSpPr>
        <p:spPr>
          <a:xfrm>
            <a:off x="3487037" y="2928291"/>
            <a:ext cx="2079685" cy="434163"/>
          </a:xfrm>
          <a:prstGeom prst="roundRect">
            <a:avLst/>
          </a:prstGeom>
          <a:solidFill>
            <a:srgbClr val="E7EBF1"/>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prstClr val="black"/>
                </a:solidFill>
              </a:rPr>
              <a:t>Staff related OE&amp;E</a:t>
            </a:r>
            <a:endParaRPr lang="en-US" dirty="0">
              <a:solidFill>
                <a:prstClr val="black"/>
              </a:solidFill>
            </a:endParaRPr>
          </a:p>
        </p:txBody>
      </p:sp>
      <p:sp>
        <p:nvSpPr>
          <p:cNvPr id="4" name="Title 3">
            <a:extLst>
              <a:ext uri="{FF2B5EF4-FFF2-40B4-BE49-F238E27FC236}">
                <a16:creationId xmlns:a16="http://schemas.microsoft.com/office/drawing/2014/main" id="{50F0EE57-DBD6-4750-9E3C-BE336AF89880}"/>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solidFill>
                  <a:prstClr val="white"/>
                </a:solidFill>
              </a:rPr>
              <a:t>Current Operations Costs </a:t>
            </a:r>
            <a:r>
              <a:rPr lang="en-US" sz="2800" dirty="0">
                <a:solidFill>
                  <a:prstClr val="white"/>
                </a:solidFill>
              </a:rPr>
              <a:t>(Cont.)</a:t>
            </a:r>
            <a:br>
              <a:rPr lang="en-US" sz="2800" dirty="0">
                <a:solidFill>
                  <a:prstClr val="white"/>
                </a:solidFill>
              </a:rPr>
            </a:br>
            <a:endParaRPr lang="en-US" dirty="0"/>
          </a:p>
        </p:txBody>
      </p:sp>
    </p:spTree>
    <p:extLst>
      <p:ext uri="{BB962C8B-B14F-4D97-AF65-F5344CB8AC3E}">
        <p14:creationId xmlns:p14="http://schemas.microsoft.com/office/powerpoint/2010/main" val="399681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C183D7F6-B498-43B3-948B-1728B52AA6E4}">
                <adec:decorative xmlns:adec="http://schemas.microsoft.com/office/drawing/2017/decorative" val="1"/>
              </a:ext>
            </a:extLst>
          </p:cNvPr>
          <p:cNvPicPr>
            <a:picLocks noChangeAspect="1"/>
          </p:cNvPicPr>
          <p:nvPr/>
        </p:nvPicPr>
        <p:blipFill rotWithShape="1">
          <a:blip r:embed="rId2"/>
          <a:srcRect l="42465" b="58776"/>
          <a:stretch/>
        </p:blipFill>
        <p:spPr>
          <a:xfrm flipH="1">
            <a:off x="0" y="5258964"/>
            <a:ext cx="3276600" cy="1631884"/>
          </a:xfrm>
          <a:prstGeom prst="rect">
            <a:avLst/>
          </a:prstGeom>
        </p:spPr>
      </p:pic>
      <p:sp>
        <p:nvSpPr>
          <p:cNvPr id="9" name="Rectangular Callout 8"/>
          <p:cNvSpPr/>
          <p:nvPr/>
        </p:nvSpPr>
        <p:spPr>
          <a:xfrm>
            <a:off x="128651" y="4206586"/>
            <a:ext cx="4022383" cy="1492045"/>
          </a:xfrm>
          <a:prstGeom prst="wedge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lvl="1"/>
            <a:r>
              <a:rPr lang="en-US" b="1" dirty="0">
                <a:solidFill>
                  <a:srgbClr val="FFFF00"/>
                </a:solidFill>
              </a:rPr>
              <a:t>Hide Rows and/or Columns Not Used. </a:t>
            </a:r>
            <a:r>
              <a:rPr lang="en-US" dirty="0"/>
              <a:t>For ease of viewing, hide rows and columns not used.  This makes it easier to identify sections with information.</a:t>
            </a:r>
          </a:p>
        </p:txBody>
      </p:sp>
      <p:sp>
        <p:nvSpPr>
          <p:cNvPr id="2" name="Slide Number Placeholder 1"/>
          <p:cNvSpPr>
            <a:spLocks noGrp="1"/>
          </p:cNvSpPr>
          <p:nvPr>
            <p:ph type="sldNum" sz="quarter" idx="12"/>
          </p:nvPr>
        </p:nvSpPr>
        <p:spPr/>
        <p:txBody>
          <a:bodyPr/>
          <a:lstStyle/>
          <a:p>
            <a:fld id="{537B69E7-B530-423D-B364-4C707692CCF9}" type="slidenum">
              <a:rPr lang="en-US" smtClean="0"/>
              <a:t>38</a:t>
            </a:fld>
            <a:endParaRPr lang="en-US" dirty="0"/>
          </a:p>
        </p:txBody>
      </p:sp>
      <p:sp>
        <p:nvSpPr>
          <p:cNvPr id="8" name="Rectangular Callout 7"/>
          <p:cNvSpPr/>
          <p:nvPr/>
        </p:nvSpPr>
        <p:spPr>
          <a:xfrm flipH="1">
            <a:off x="128651" y="2475727"/>
            <a:ext cx="3886200" cy="1447801"/>
          </a:xfrm>
          <a:prstGeom prst="wedgeRectCallout">
            <a:avLst>
              <a:gd name="adj1" fmla="val -20833"/>
              <a:gd name="adj2" fmla="val 61578"/>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lvl="1">
              <a:tabLst>
                <a:tab pos="168275" algn="l"/>
              </a:tabLst>
            </a:pPr>
            <a:r>
              <a:rPr lang="en-US" b="1" dirty="0">
                <a:solidFill>
                  <a:srgbClr val="FFFF00"/>
                </a:solidFill>
              </a:rPr>
              <a:t>New “Comments” Field.</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t> A new comment field was added at the bottom of each sheet for additional information related to your worksheets.</a:t>
            </a:r>
          </a:p>
          <a:p>
            <a:pPr marL="168275" lvl="1">
              <a:tabLst>
                <a:tab pos="168275" algn="l"/>
              </a:tabLst>
            </a:pPr>
            <a:endParaRPr lang="en-US" sz="800" dirty="0"/>
          </a:p>
        </p:txBody>
      </p:sp>
      <p:sp>
        <p:nvSpPr>
          <p:cNvPr id="3" name="Title 2"/>
          <p:cNvSpPr>
            <a:spLocks noGrp="1"/>
          </p:cNvSpPr>
          <p:nvPr>
            <p:ph type="title"/>
          </p:nvPr>
        </p:nvSpPr>
        <p:spPr>
          <a:xfrm>
            <a:off x="609600" y="-76200"/>
            <a:ext cx="8077200" cy="1143000"/>
          </a:xfrm>
        </p:spPr>
        <p:txBody>
          <a:bodyPr>
            <a:normAutofit fontScale="90000"/>
          </a:bodyPr>
          <a:lstStyle/>
          <a:p>
            <a:r>
              <a:rPr lang="en-US" dirty="0"/>
              <a:t>Quick Tips</a:t>
            </a:r>
            <a:br>
              <a:rPr lang="en-US" dirty="0"/>
            </a:br>
            <a:r>
              <a:rPr lang="en-US" sz="3300" dirty="0">
                <a:solidFill>
                  <a:srgbClr val="00B0F0"/>
                </a:solidFill>
              </a:rPr>
              <a:t>Current Operations Costs Worksheet</a:t>
            </a:r>
            <a:endParaRPr lang="en-US" dirty="0"/>
          </a:p>
        </p:txBody>
      </p:sp>
      <p:grpSp>
        <p:nvGrpSpPr>
          <p:cNvPr id="13" name="Group 12" descr="Faws worksheet image example of adding a new comment to a cell."/>
          <p:cNvGrpSpPr/>
          <p:nvPr/>
        </p:nvGrpSpPr>
        <p:grpSpPr>
          <a:xfrm>
            <a:off x="4438914" y="3621839"/>
            <a:ext cx="4228571" cy="2927350"/>
            <a:chOff x="4458229" y="3429000"/>
            <a:chExt cx="4228571" cy="2927350"/>
          </a:xfrm>
        </p:grpSpPr>
        <p:pic>
          <p:nvPicPr>
            <p:cNvPr id="5" name="Picture 4"/>
            <p:cNvPicPr>
              <a:picLocks noChangeAspect="1"/>
            </p:cNvPicPr>
            <p:nvPr/>
          </p:nvPicPr>
          <p:blipFill>
            <a:blip r:embed="rId3"/>
            <a:stretch>
              <a:fillRect/>
            </a:stretch>
          </p:blipFill>
          <p:spPr>
            <a:xfrm>
              <a:off x="4458229" y="4870636"/>
              <a:ext cx="4228571" cy="1485714"/>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4"/>
            <a:stretch>
              <a:fillRect/>
            </a:stretch>
          </p:blipFill>
          <p:spPr>
            <a:xfrm>
              <a:off x="4481275" y="3429000"/>
              <a:ext cx="4205525" cy="1356983"/>
            </a:xfrm>
            <a:prstGeom prst="rect">
              <a:avLst/>
            </a:prstGeom>
            <a:ln>
              <a:noFill/>
            </a:ln>
            <a:effectLst>
              <a:outerShdw blurRad="190500" algn="tl" rotWithShape="0">
                <a:srgbClr val="000000">
                  <a:alpha val="70000"/>
                </a:srgbClr>
              </a:outerShdw>
            </a:effectLst>
          </p:spPr>
        </p:pic>
      </p:grpSp>
      <p:sp>
        <p:nvSpPr>
          <p:cNvPr id="12" name="Rectangular Callout 5">
            <a:extLst>
              <a:ext uri="{FF2B5EF4-FFF2-40B4-BE49-F238E27FC236}">
                <a16:creationId xmlns:a16="http://schemas.microsoft.com/office/drawing/2014/main" id="{1E4D575D-EB18-4E40-93ED-1AB10B3B7E3A}"/>
              </a:ext>
            </a:extLst>
          </p:cNvPr>
          <p:cNvSpPr/>
          <p:nvPr/>
        </p:nvSpPr>
        <p:spPr>
          <a:xfrm>
            <a:off x="128651" y="1012254"/>
            <a:ext cx="8839200" cy="1180416"/>
          </a:xfrm>
          <a:prstGeom prst="wedge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lvl="1"/>
            <a:r>
              <a:rPr lang="en-US" b="1" dirty="0">
                <a:solidFill>
                  <a:srgbClr val="FFFF00"/>
                </a:solidFill>
              </a:rPr>
              <a:t>Use Mid-Range Salary.  </a:t>
            </a:r>
            <a:r>
              <a:rPr lang="en-US" dirty="0"/>
              <a:t>Use the classification’s mid-range salary for positions needed during your project planning and future operations.  This will help to align costs with any Budget Change Proposals (BCPs) needed.  For more information, contact your Budget staff.</a:t>
            </a:r>
          </a:p>
        </p:txBody>
      </p:sp>
      <p:sp>
        <p:nvSpPr>
          <p:cNvPr id="7" name="Rectangular Callout 6"/>
          <p:cNvSpPr/>
          <p:nvPr/>
        </p:nvSpPr>
        <p:spPr>
          <a:xfrm flipH="1">
            <a:off x="4114799" y="2269137"/>
            <a:ext cx="4876800" cy="1180416"/>
          </a:xfrm>
          <a:prstGeom prst="wedgeRectCallout">
            <a:avLst>
              <a:gd name="adj1" fmla="val -21101"/>
              <a:gd name="adj2" fmla="val 6655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lvl="1">
              <a:tabLst>
                <a:tab pos="168275" algn="l"/>
              </a:tabLst>
            </a:pPr>
            <a:r>
              <a:rPr lang="en-US" b="1" dirty="0">
                <a:solidFill>
                  <a:srgbClr val="FFFF00"/>
                </a:solidFill>
              </a:rPr>
              <a:t>Use the “New Comment” function in Excel to add a brief explanation.</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a:t> To do this, go to the Review menu tab and select New Comment.  Include information helpful to explain contents.</a:t>
            </a:r>
          </a:p>
        </p:txBody>
      </p:sp>
    </p:spTree>
    <p:extLst>
      <p:ext uri="{BB962C8B-B14F-4D97-AF65-F5344CB8AC3E}">
        <p14:creationId xmlns:p14="http://schemas.microsoft.com/office/powerpoint/2010/main" val="2948267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1" y="76200"/>
            <a:ext cx="8229600" cy="1066800"/>
          </a:xfrm>
        </p:spPr>
        <p:txBody>
          <a:bodyPr>
            <a:normAutofit/>
          </a:bodyPr>
          <a:lstStyle/>
          <a:p>
            <a:pPr algn="ctr"/>
            <a:r>
              <a:rPr lang="en-US" sz="4000" dirty="0"/>
              <a:t>FAWS TRAINING EXERCISE</a:t>
            </a:r>
          </a:p>
        </p:txBody>
      </p:sp>
      <p:sp>
        <p:nvSpPr>
          <p:cNvPr id="24" name="Slide Number Placeholder 23"/>
          <p:cNvSpPr>
            <a:spLocks noGrp="1"/>
          </p:cNvSpPr>
          <p:nvPr>
            <p:ph type="sldNum" sz="quarter" idx="12"/>
          </p:nvPr>
        </p:nvSpPr>
        <p:spPr/>
        <p:txBody>
          <a:bodyPr/>
          <a:lstStyle/>
          <a:p>
            <a:fld id="{537B69E7-B530-423D-B364-4C707692CCF9}" type="slidenum">
              <a:rPr lang="en-US" smtClean="0"/>
              <a:t>39</a:t>
            </a:fld>
            <a:endParaRPr lang="en-US" dirty="0"/>
          </a:p>
        </p:txBody>
      </p:sp>
      <p:graphicFrame>
        <p:nvGraphicFramePr>
          <p:cNvPr id="3" name="Diagram 2" descr="Title slide: Faws Training Exercise">
            <a:extLst>
              <a:ext uri="{FF2B5EF4-FFF2-40B4-BE49-F238E27FC236}">
                <a16:creationId xmlns:a16="http://schemas.microsoft.com/office/drawing/2014/main" id="{FF5EA34B-DE96-4FD3-9A94-393CFFA6C0B1}"/>
              </a:ext>
            </a:extLst>
          </p:cNvPr>
          <p:cNvGraphicFramePr/>
          <p:nvPr>
            <p:extLst>
              <p:ext uri="{D42A27DB-BD31-4B8C-83A1-F6EECF244321}">
                <p14:modId xmlns:p14="http://schemas.microsoft.com/office/powerpoint/2010/main" val="342372538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220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1" y="76200"/>
            <a:ext cx="8229600" cy="1066800"/>
          </a:xfrm>
        </p:spPr>
        <p:txBody>
          <a:bodyPr>
            <a:normAutofit/>
          </a:bodyPr>
          <a:lstStyle/>
          <a:p>
            <a:pPr algn="ctr"/>
            <a:r>
              <a:rPr lang="en-US" sz="4000" dirty="0"/>
              <a:t>JUNE 24 TRAINING</a:t>
            </a:r>
          </a:p>
        </p:txBody>
      </p:sp>
      <p:sp>
        <p:nvSpPr>
          <p:cNvPr id="24" name="Slide Number Placeholder 23"/>
          <p:cNvSpPr>
            <a:spLocks noGrp="1"/>
          </p:cNvSpPr>
          <p:nvPr>
            <p:ph type="sldNum" sz="quarter" idx="12"/>
          </p:nvPr>
        </p:nvSpPr>
        <p:spPr/>
        <p:txBody>
          <a:bodyPr/>
          <a:lstStyle/>
          <a:p>
            <a:fld id="{537B69E7-B530-423D-B364-4C707692CCF9}" type="slidenum">
              <a:rPr lang="en-US" smtClean="0"/>
              <a:t>4</a:t>
            </a:fld>
            <a:endParaRPr lang="en-US" dirty="0"/>
          </a:p>
        </p:txBody>
      </p:sp>
      <p:graphicFrame>
        <p:nvGraphicFramePr>
          <p:cNvPr id="3" name="Diagram 2" descr="Second day training focused on">
            <a:extLst>
              <a:ext uri="{FF2B5EF4-FFF2-40B4-BE49-F238E27FC236}">
                <a16:creationId xmlns:a16="http://schemas.microsoft.com/office/drawing/2014/main" id="{FF5EA34B-DE96-4FD3-9A94-393CFFA6C0B1}"/>
              </a:ext>
            </a:extLst>
          </p:cNvPr>
          <p:cNvGraphicFramePr/>
          <p:nvPr>
            <p:extLst>
              <p:ext uri="{D42A27DB-BD31-4B8C-83A1-F6EECF244321}">
                <p14:modId xmlns:p14="http://schemas.microsoft.com/office/powerpoint/2010/main" val="417142537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4198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B69E7-B530-423D-B364-4C707692CCF9}" type="slidenum">
              <a:rPr lang="en-US" smtClean="0"/>
              <a:t>40</a:t>
            </a:fld>
            <a:endParaRPr lang="en-US" dirty="0"/>
          </a:p>
        </p:txBody>
      </p:sp>
      <p:sp>
        <p:nvSpPr>
          <p:cNvPr id="3" name="Title 2"/>
          <p:cNvSpPr>
            <a:spLocks noGrp="1"/>
          </p:cNvSpPr>
          <p:nvPr>
            <p:ph type="title"/>
          </p:nvPr>
        </p:nvSpPr>
        <p:spPr>
          <a:xfrm>
            <a:off x="609600" y="-76200"/>
            <a:ext cx="8077200" cy="1143000"/>
          </a:xfrm>
        </p:spPr>
        <p:txBody>
          <a:bodyPr>
            <a:normAutofit fontScale="90000"/>
          </a:bodyPr>
          <a:lstStyle/>
          <a:p>
            <a:r>
              <a:rPr lang="en-US" dirty="0"/>
              <a:t>EXERCISE 1</a:t>
            </a:r>
            <a:br>
              <a:rPr lang="en-US" dirty="0"/>
            </a:br>
            <a:r>
              <a:rPr lang="en-US" sz="3300" dirty="0">
                <a:solidFill>
                  <a:srgbClr val="00B0F0"/>
                </a:solidFill>
              </a:rPr>
              <a:t>Current Operations Costs Worksheet</a:t>
            </a:r>
            <a:endParaRPr lang="en-US" dirty="0"/>
          </a:p>
        </p:txBody>
      </p:sp>
      <p:sp>
        <p:nvSpPr>
          <p:cNvPr id="4" name="TextBox 3"/>
          <p:cNvSpPr txBox="1"/>
          <p:nvPr/>
        </p:nvSpPr>
        <p:spPr>
          <a:xfrm>
            <a:off x="0" y="1143000"/>
            <a:ext cx="9120809" cy="5693866"/>
          </a:xfrm>
          <a:prstGeom prst="rect">
            <a:avLst/>
          </a:prstGeom>
          <a:solidFill>
            <a:schemeClr val="bg1"/>
          </a:solidFill>
        </p:spPr>
        <p:txBody>
          <a:bodyPr wrap="square" rtlCol="0">
            <a:spAutoFit/>
          </a:bodyPr>
          <a:lstStyle/>
          <a:p>
            <a:r>
              <a:rPr lang="en-US" sz="2600" dirty="0"/>
              <a:t>The Department of People Services proposes to improve access to records by digitizing paper records and closing down its records warehouse.  The Records Unit currently has 10 full time and five (5) half time warehouse workers (mid-salary $3,699), as well as one (1) Staff Services Manager I (mid-salary $6,796) and two (2) Office Technicians (General) (mid-salary $3,455) (all permanent).  The cost for benefits is 30%.</a:t>
            </a:r>
          </a:p>
          <a:p>
            <a:r>
              <a:rPr lang="en-US" sz="2600" dirty="0"/>
              <a:t>Rent for the warehouse is $10,000 per month, utilities are $1,000 per month, and the cost to maintain the microfiche machine is $1,000 per month.  The warehouse purchases 100 boxes of paper per year at the cost of $20 per box.  </a:t>
            </a:r>
          </a:p>
          <a:p>
            <a:endParaRPr lang="en-US" sz="2600" dirty="0"/>
          </a:p>
          <a:p>
            <a:r>
              <a:rPr lang="en-US" sz="2600" dirty="0"/>
              <a:t>Note:  There are no fluctuating on-going costs from Fiscal Year (FY) to FY.</a:t>
            </a:r>
          </a:p>
        </p:txBody>
      </p:sp>
    </p:spTree>
    <p:extLst>
      <p:ext uri="{BB962C8B-B14F-4D97-AF65-F5344CB8AC3E}">
        <p14:creationId xmlns:p14="http://schemas.microsoft.com/office/powerpoint/2010/main" val="3944998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B69E7-B530-423D-B364-4C707692CCF9}" type="slidenum">
              <a:rPr lang="en-US" smtClean="0"/>
              <a:t>41</a:t>
            </a:fld>
            <a:endParaRPr lang="en-US" dirty="0"/>
          </a:p>
        </p:txBody>
      </p:sp>
      <p:sp>
        <p:nvSpPr>
          <p:cNvPr id="3" name="Title 2"/>
          <p:cNvSpPr>
            <a:spLocks noGrp="1"/>
          </p:cNvSpPr>
          <p:nvPr>
            <p:ph type="title"/>
          </p:nvPr>
        </p:nvSpPr>
        <p:spPr>
          <a:xfrm>
            <a:off x="609600" y="-76200"/>
            <a:ext cx="8077200" cy="1143000"/>
          </a:xfrm>
        </p:spPr>
        <p:txBody>
          <a:bodyPr>
            <a:normAutofit fontScale="90000"/>
          </a:bodyPr>
          <a:lstStyle/>
          <a:p>
            <a:r>
              <a:rPr lang="en-US" dirty="0"/>
              <a:t>Exercise 1 - Results</a:t>
            </a:r>
            <a:br>
              <a:rPr lang="en-US" dirty="0"/>
            </a:br>
            <a:r>
              <a:rPr lang="en-US" sz="3300" dirty="0">
                <a:solidFill>
                  <a:srgbClr val="00B0F0"/>
                </a:solidFill>
              </a:rPr>
              <a:t>Current Operations Costs Worksheet</a:t>
            </a:r>
            <a:endParaRPr lang="en-US" dirty="0"/>
          </a:p>
        </p:txBody>
      </p:sp>
      <p:sp>
        <p:nvSpPr>
          <p:cNvPr id="4" name="TextBox 3"/>
          <p:cNvSpPr txBox="1"/>
          <p:nvPr/>
        </p:nvSpPr>
        <p:spPr>
          <a:xfrm>
            <a:off x="152400" y="909400"/>
            <a:ext cx="1524000" cy="523220"/>
          </a:xfrm>
          <a:prstGeom prst="rect">
            <a:avLst/>
          </a:prstGeom>
          <a:noFill/>
        </p:spPr>
        <p:txBody>
          <a:bodyPr wrap="square" rtlCol="0">
            <a:spAutoFit/>
          </a:bodyPr>
          <a:lstStyle/>
          <a:p>
            <a:r>
              <a:rPr lang="en-US" sz="2800" dirty="0"/>
              <a:t>Results:</a:t>
            </a:r>
          </a:p>
        </p:txBody>
      </p:sp>
      <p:pic>
        <p:nvPicPr>
          <p:cNvPr id="7" name="Picture 6" descr="Faws worksheet image of Cost Operations Worksheet">
            <a:extLst>
              <a:ext uri="{FF2B5EF4-FFF2-40B4-BE49-F238E27FC236}">
                <a16:creationId xmlns:a16="http://schemas.microsoft.com/office/drawing/2014/main" id="{083D1B59-552D-4256-AA7E-6B0F511F1CD0}"/>
              </a:ext>
            </a:extLst>
          </p:cNvPr>
          <p:cNvPicPr>
            <a:picLocks noChangeAspect="1"/>
          </p:cNvPicPr>
          <p:nvPr/>
        </p:nvPicPr>
        <p:blipFill>
          <a:blip r:embed="rId3"/>
          <a:stretch>
            <a:fillRect/>
          </a:stretch>
        </p:blipFill>
        <p:spPr>
          <a:xfrm>
            <a:off x="1222713" y="1412981"/>
            <a:ext cx="6850974" cy="5212532"/>
          </a:xfrm>
          <a:prstGeom prst="rect">
            <a:avLst/>
          </a:prstGeom>
        </p:spPr>
      </p:pic>
    </p:spTree>
    <p:extLst>
      <p:ext uri="{BB962C8B-B14F-4D97-AF65-F5344CB8AC3E}">
        <p14:creationId xmlns:p14="http://schemas.microsoft.com/office/powerpoint/2010/main" val="4089109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1" y="76200"/>
            <a:ext cx="8229600" cy="1066800"/>
          </a:xfrm>
        </p:spPr>
        <p:txBody>
          <a:bodyPr>
            <a:normAutofit/>
          </a:bodyPr>
          <a:lstStyle/>
          <a:p>
            <a:pPr algn="ctr"/>
            <a:r>
              <a:rPr lang="en-US" sz="4000" dirty="0"/>
              <a:t>FAWS HANDS-ON</a:t>
            </a:r>
          </a:p>
        </p:txBody>
      </p:sp>
      <p:sp>
        <p:nvSpPr>
          <p:cNvPr id="24" name="Slide Number Placeholder 23"/>
          <p:cNvSpPr>
            <a:spLocks noGrp="1"/>
          </p:cNvSpPr>
          <p:nvPr>
            <p:ph type="sldNum" sz="quarter" idx="12"/>
          </p:nvPr>
        </p:nvSpPr>
        <p:spPr/>
        <p:txBody>
          <a:bodyPr/>
          <a:lstStyle/>
          <a:p>
            <a:fld id="{537B69E7-B530-423D-B364-4C707692CCF9}" type="slidenum">
              <a:rPr lang="en-US" smtClean="0"/>
              <a:t>42</a:t>
            </a:fld>
            <a:endParaRPr lang="en-US" dirty="0"/>
          </a:p>
        </p:txBody>
      </p:sp>
      <p:graphicFrame>
        <p:nvGraphicFramePr>
          <p:cNvPr id="3" name="Diagram 2" descr="Title slide: Faws Planning/Project Costs">
            <a:extLst>
              <a:ext uri="{FF2B5EF4-FFF2-40B4-BE49-F238E27FC236}">
                <a16:creationId xmlns:a16="http://schemas.microsoft.com/office/drawing/2014/main" id="{FF5EA34B-DE96-4FD3-9A94-393CFFA6C0B1}"/>
              </a:ext>
            </a:extLst>
          </p:cNvPr>
          <p:cNvGraphicFramePr/>
          <p:nvPr>
            <p:extLst>
              <p:ext uri="{D42A27DB-BD31-4B8C-83A1-F6EECF244321}">
                <p14:modId xmlns:p14="http://schemas.microsoft.com/office/powerpoint/2010/main" val="298620551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216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65782"/>
            <a:ext cx="9144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yriad Pro" pitchFamily="34" charset="0"/>
                <a:ea typeface="+mj-ea"/>
                <a:cs typeface="+mj-cs"/>
              </a:rPr>
              <a:t>Project Costs Worksheets</a:t>
            </a:r>
          </a:p>
        </p:txBody>
      </p:sp>
      <p:sp>
        <p:nvSpPr>
          <p:cNvPr id="3" name="Slide Number Placeholder 2"/>
          <p:cNvSpPr>
            <a:spLocks noGrp="1"/>
          </p:cNvSpPr>
          <p:nvPr>
            <p:ph type="sldNum" sz="quarter" idx="12"/>
          </p:nvPr>
        </p:nvSpPr>
        <p:spPr/>
        <p:txBody>
          <a:bodyPr/>
          <a:lstStyle/>
          <a:p>
            <a:fld id="{173C4BC9-FA3D-451C-A1F1-A470131E0844}" type="slidenum">
              <a:rPr lang="en-US" smtClean="0">
                <a:solidFill>
                  <a:prstClr val="black"/>
                </a:solidFill>
              </a:rPr>
              <a:pPr/>
              <a:t>43</a:t>
            </a:fld>
            <a:endParaRPr lang="en-US" dirty="0">
              <a:solidFill>
                <a:prstClr val="black"/>
              </a:solidFill>
            </a:endParaRPr>
          </a:p>
        </p:txBody>
      </p:sp>
      <p:sp>
        <p:nvSpPr>
          <p:cNvPr id="4" name="Rectangle 3"/>
          <p:cNvSpPr/>
          <p:nvPr/>
        </p:nvSpPr>
        <p:spPr>
          <a:xfrm>
            <a:off x="838200" y="1828800"/>
            <a:ext cx="7543800" cy="1785104"/>
          </a:xfrm>
          <a:prstGeom prst="rect">
            <a:avLst/>
          </a:prstGeom>
        </p:spPr>
        <p:txBody>
          <a:bodyPr wrap="square">
            <a:spAutoFit/>
          </a:bodyPr>
          <a:lstStyle/>
          <a:p>
            <a:r>
              <a:rPr lang="en-US" sz="2200" b="1" dirty="0">
                <a:solidFill>
                  <a:srgbClr val="0070C0"/>
                </a:solidFill>
              </a:rPr>
              <a:t>Intent: </a:t>
            </a:r>
            <a:r>
              <a:rPr lang="en-US" sz="2200" dirty="0">
                <a:solidFill>
                  <a:srgbClr val="002060"/>
                </a:solidFill>
              </a:rPr>
              <a:t>Estimate the one-time project </a:t>
            </a:r>
            <a:r>
              <a:rPr lang="en-US" sz="2200" b="1" dirty="0">
                <a:solidFill>
                  <a:srgbClr val="002060"/>
                </a:solidFill>
              </a:rPr>
              <a:t>cost of implementing each alternative solution</a:t>
            </a:r>
            <a:r>
              <a:rPr lang="en-US" sz="2200" dirty="0">
                <a:solidFill>
                  <a:srgbClr val="002060"/>
                </a:solidFill>
              </a:rPr>
              <a:t> under consideration.</a:t>
            </a:r>
          </a:p>
          <a:p>
            <a:endParaRPr lang="en-US" sz="2200" dirty="0">
              <a:solidFill>
                <a:srgbClr val="002060"/>
              </a:solidFill>
            </a:endParaRPr>
          </a:p>
          <a:p>
            <a:r>
              <a:rPr lang="en-US" sz="2200" b="1" dirty="0">
                <a:solidFill>
                  <a:srgbClr val="0070C0"/>
                </a:solidFill>
              </a:rPr>
              <a:t>Outcome: </a:t>
            </a:r>
            <a:r>
              <a:rPr lang="en-US" sz="2200" dirty="0">
                <a:solidFill>
                  <a:srgbClr val="002060"/>
                </a:solidFill>
                <a:latin typeface="Calibri" panose="020F0502020204030204" pitchFamily="34" charset="0"/>
                <a:cs typeface="Times New Roman" panose="02020603050405020304" pitchFamily="18" charset="0"/>
              </a:rPr>
              <a:t>Provides one-time cost information to evaluate the relative merit of each proposed alternative.</a:t>
            </a:r>
            <a:endParaRPr lang="en-US" sz="2200" dirty="0">
              <a:solidFill>
                <a:srgbClr val="002060"/>
              </a:solidFill>
            </a:endParaRPr>
          </a:p>
        </p:txBody>
      </p:sp>
    </p:spTree>
    <p:extLst>
      <p:ext uri="{BB962C8B-B14F-4D97-AF65-F5344CB8AC3E}">
        <p14:creationId xmlns:p14="http://schemas.microsoft.com/office/powerpoint/2010/main" val="2959627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ws worksheet Project Costs spredsheet image"/>
          <p:cNvPicPr>
            <a:picLocks noChangeAspect="1"/>
          </p:cNvPicPr>
          <p:nvPr/>
        </p:nvPicPr>
        <p:blipFill>
          <a:blip r:embed="rId3"/>
          <a:stretch>
            <a:fillRect/>
          </a:stretch>
        </p:blipFill>
        <p:spPr>
          <a:xfrm>
            <a:off x="29065" y="4062876"/>
            <a:ext cx="9109005" cy="2453038"/>
          </a:xfrm>
          <a:prstGeom prst="rect">
            <a:avLst/>
          </a:prstGeom>
        </p:spPr>
      </p:pic>
      <p:sp>
        <p:nvSpPr>
          <p:cNvPr id="2" name="TextBox 1"/>
          <p:cNvSpPr txBox="1"/>
          <p:nvPr/>
        </p:nvSpPr>
        <p:spPr>
          <a:xfrm>
            <a:off x="348781" y="41112"/>
            <a:ext cx="7365389" cy="1446550"/>
          </a:xfrm>
          <a:prstGeom prst="rect">
            <a:avLst/>
          </a:prstGeom>
          <a:noFill/>
        </p:spPr>
        <p:txBody>
          <a:bodyPr wrap="square" rtlCol="0">
            <a:spAutoFit/>
          </a:bodyPr>
          <a:lstStyle/>
          <a:p>
            <a:r>
              <a:rPr lang="en-US" sz="4400" b="1" dirty="0">
                <a:solidFill>
                  <a:prstClr val="white"/>
                </a:solidFill>
                <a:latin typeface="Myriad Pro" pitchFamily="34" charset="0"/>
              </a:rPr>
              <a:t>Project Costs </a:t>
            </a:r>
            <a:r>
              <a:rPr lang="en-US" sz="2800" b="1" dirty="0">
                <a:solidFill>
                  <a:prstClr val="white"/>
                </a:solidFill>
                <a:latin typeface="Myriad Pro" pitchFamily="34" charset="0"/>
              </a:rPr>
              <a:t>(Cont.)</a:t>
            </a:r>
          </a:p>
          <a:p>
            <a:endParaRPr lang="en-US" sz="4400" b="1" dirty="0">
              <a:solidFill>
                <a:prstClr val="white"/>
              </a:solidFill>
              <a:latin typeface="Myriad Pro" pitchFamily="34" charset="0"/>
            </a:endParaRPr>
          </a:p>
        </p:txBody>
      </p:sp>
      <p:sp>
        <p:nvSpPr>
          <p:cNvPr id="3" name="Slide Number Placeholder 2"/>
          <p:cNvSpPr>
            <a:spLocks noGrp="1"/>
          </p:cNvSpPr>
          <p:nvPr>
            <p:ph type="sldNum" sz="quarter" idx="12"/>
          </p:nvPr>
        </p:nvSpPr>
        <p:spPr>
          <a:xfrm>
            <a:off x="6606339" y="6477000"/>
            <a:ext cx="2133600" cy="365125"/>
          </a:xfrm>
        </p:spPr>
        <p:txBody>
          <a:bodyPr/>
          <a:lstStyle/>
          <a:p>
            <a:fld id="{173C4BC9-FA3D-451C-A1F1-A470131E0844}" type="slidenum">
              <a:rPr lang="en-US" smtClean="0">
                <a:solidFill>
                  <a:prstClr val="black"/>
                </a:solidFill>
              </a:rPr>
              <a:pPr/>
              <a:t>44</a:t>
            </a:fld>
            <a:endParaRPr lang="en-US" dirty="0">
              <a:solidFill>
                <a:prstClr val="black"/>
              </a:solidFill>
            </a:endParaRPr>
          </a:p>
        </p:txBody>
      </p:sp>
      <p:cxnSp>
        <p:nvCxnSpPr>
          <p:cNvPr id="19" name="Straight Arrow Connector 18">
            <a:extLst>
              <a:ext uri="{C183D7F6-B498-43B3-948B-1728B52AA6E4}">
                <adec:decorative xmlns:adec="http://schemas.microsoft.com/office/drawing/2017/decorative" val="1"/>
              </a:ext>
            </a:extLst>
          </p:cNvPr>
          <p:cNvCxnSpPr/>
          <p:nvPr/>
        </p:nvCxnSpPr>
        <p:spPr>
          <a:xfrm>
            <a:off x="3733800" y="3568390"/>
            <a:ext cx="0" cy="71607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4" name="Straight Arrow Connector 23">
            <a:extLst>
              <a:ext uri="{C183D7F6-B498-43B3-948B-1728B52AA6E4}">
                <adec:decorative xmlns:adec="http://schemas.microsoft.com/office/drawing/2017/decorative" val="1"/>
              </a:ext>
            </a:extLst>
          </p:cNvPr>
          <p:cNvCxnSpPr>
            <a:cxnSpLocks/>
          </p:cNvCxnSpPr>
          <p:nvPr/>
        </p:nvCxnSpPr>
        <p:spPr>
          <a:xfrm>
            <a:off x="7239000" y="3133977"/>
            <a:ext cx="0" cy="122525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Rounded Rectangle 17"/>
          <p:cNvSpPr/>
          <p:nvPr/>
        </p:nvSpPr>
        <p:spPr>
          <a:xfrm>
            <a:off x="609600" y="1447800"/>
            <a:ext cx="4343400" cy="2204361"/>
          </a:xfrm>
          <a:prstGeom prst="roundRect">
            <a:avLst/>
          </a:prstGeom>
          <a:solidFill>
            <a:srgbClr val="E7EBF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prstClr val="black"/>
                </a:solidFill>
              </a:rPr>
              <a:t>Planning Costs - </a:t>
            </a:r>
            <a:r>
              <a:rPr lang="en-US" dirty="0">
                <a:solidFill>
                  <a:prstClr val="black"/>
                </a:solidFill>
              </a:rPr>
              <a:t>Year-by-year costs associated with planning activities conducted in Stage 2 Alternatives Analysis </a:t>
            </a:r>
            <a:r>
              <a:rPr lang="en-US" dirty="0"/>
              <a:t>through Stage 4 Project Readiness and Approval </a:t>
            </a:r>
            <a:r>
              <a:rPr lang="en-US" dirty="0">
                <a:solidFill>
                  <a:prstClr val="black"/>
                </a:solidFill>
              </a:rPr>
              <a:t>(one-time costs).</a:t>
            </a:r>
            <a:r>
              <a:rPr lang="en-US" dirty="0"/>
              <a:t> </a:t>
            </a:r>
          </a:p>
          <a:p>
            <a:pPr marL="233363" algn="ctr"/>
            <a:r>
              <a:rPr lang="en-US" dirty="0">
                <a:solidFill>
                  <a:prstClr val="black"/>
                </a:solidFill>
              </a:rPr>
              <a:t>Note:  Up to five planning years may be included. </a:t>
            </a:r>
          </a:p>
        </p:txBody>
      </p:sp>
      <p:pic>
        <p:nvPicPr>
          <p:cNvPr id="12"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3094115"/>
            <a:ext cx="384663" cy="354954"/>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5261181" y="1487662"/>
            <a:ext cx="3650837" cy="1646315"/>
          </a:xfrm>
          <a:prstGeom prst="roundRect">
            <a:avLst/>
          </a:prstGeom>
          <a:solidFill>
            <a:srgbClr val="E7EBF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prstClr val="black"/>
                </a:solidFill>
              </a:rPr>
              <a:t>Project Costs </a:t>
            </a:r>
            <a:r>
              <a:rPr lang="en-US" dirty="0">
                <a:solidFill>
                  <a:prstClr val="black"/>
                </a:solidFill>
              </a:rPr>
              <a:t>– Year-by-year cost to implement the project (one-time costs).</a:t>
            </a:r>
          </a:p>
          <a:p>
            <a:pPr algn="ctr"/>
            <a:endParaRPr lang="en-US" dirty="0">
              <a:solidFill>
                <a:prstClr val="black"/>
              </a:solidFill>
            </a:endParaRPr>
          </a:p>
          <a:p>
            <a:pPr marL="233363" algn="ctr"/>
            <a:r>
              <a:rPr lang="en-US" dirty="0">
                <a:solidFill>
                  <a:prstClr val="black"/>
                </a:solidFill>
              </a:rPr>
              <a:t>Note:  Up to ten project years may be included.</a:t>
            </a:r>
          </a:p>
        </p:txBody>
      </p:sp>
      <p:pic>
        <p:nvPicPr>
          <p:cNvPr id="13" name="Picture 2">
            <a:extLs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4500" y="2670354"/>
            <a:ext cx="384663" cy="354954"/>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EE8E5E42-EBC9-468E-A737-9013CF776B9F}"/>
              </a:ext>
              <a:ext uri="{C183D7F6-B498-43B3-948B-1728B52AA6E4}">
                <adec:decorative xmlns:adec="http://schemas.microsoft.com/office/drawing/2017/decorative" val="1"/>
              </a:ext>
            </a:extLst>
          </p:cNvPr>
          <p:cNvSpPr/>
          <p:nvPr/>
        </p:nvSpPr>
        <p:spPr>
          <a:xfrm>
            <a:off x="4800600" y="4953000"/>
            <a:ext cx="1447800" cy="210941"/>
          </a:xfrm>
          <a:prstGeom prst="ellipse">
            <a:avLst/>
          </a:prstGeom>
          <a:noFill/>
          <a:ln w="57150" cap="flat" cmpd="sng" algn="ctr">
            <a:solidFill>
              <a:srgbClr val="FFFF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ln w="38100">
                <a:solidFill>
                  <a:schemeClr val="tx1"/>
                </a:solidFill>
              </a:ln>
            </a:endParaRPr>
          </a:p>
        </p:txBody>
      </p:sp>
      <p:sp>
        <p:nvSpPr>
          <p:cNvPr id="14" name="Rounded Rectangle 22">
            <a:extLst>
              <a:ext uri="{FF2B5EF4-FFF2-40B4-BE49-F238E27FC236}">
                <a16:creationId xmlns:a16="http://schemas.microsoft.com/office/drawing/2014/main" id="{DC2D3E99-D533-4730-B23F-66B7BA3C21F5}"/>
              </a:ext>
            </a:extLst>
          </p:cNvPr>
          <p:cNvSpPr/>
          <p:nvPr/>
        </p:nvSpPr>
        <p:spPr>
          <a:xfrm>
            <a:off x="4346256" y="3494518"/>
            <a:ext cx="2584557" cy="814536"/>
          </a:xfrm>
          <a:prstGeom prst="roundRect">
            <a:avLst/>
          </a:prstGeom>
          <a:solidFill>
            <a:srgbClr val="FFFF0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prstClr val="black"/>
                </a:solidFill>
              </a:rPr>
              <a:t>Helpful Tip…Enter the known or estimated Fiscal Year dates</a:t>
            </a:r>
            <a:r>
              <a:rPr lang="en-US" dirty="0">
                <a:solidFill>
                  <a:prstClr val="black"/>
                </a:solidFill>
              </a:rPr>
              <a:t>.</a:t>
            </a:r>
          </a:p>
        </p:txBody>
      </p:sp>
      <p:sp>
        <p:nvSpPr>
          <p:cNvPr id="6" name="Title 5">
            <a:extLst>
              <a:ext uri="{FF2B5EF4-FFF2-40B4-BE49-F238E27FC236}">
                <a16:creationId xmlns:a16="http://schemas.microsoft.com/office/drawing/2014/main" id="{22AA3FA5-5D10-4018-9D29-8401443B9452}"/>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solidFill>
                  <a:prstClr val="white"/>
                </a:solidFill>
              </a:rPr>
              <a:t>Project Costs </a:t>
            </a:r>
            <a:r>
              <a:rPr lang="en-US" sz="2800" dirty="0">
                <a:solidFill>
                  <a:prstClr val="white"/>
                </a:solidFill>
              </a:rPr>
              <a:t>(Cont.)</a:t>
            </a:r>
            <a:br>
              <a:rPr lang="en-US" sz="2800" dirty="0">
                <a:solidFill>
                  <a:prstClr val="white"/>
                </a:solidFill>
              </a:rPr>
            </a:br>
            <a:endParaRPr lang="en-US" dirty="0"/>
          </a:p>
        </p:txBody>
      </p:sp>
    </p:spTree>
    <p:extLst>
      <p:ext uri="{BB962C8B-B14F-4D97-AF65-F5344CB8AC3E}">
        <p14:creationId xmlns:p14="http://schemas.microsoft.com/office/powerpoint/2010/main" val="62174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ws worksheet Project Costs Alternative spreadsheet image"/>
          <p:cNvPicPr>
            <a:picLocks noChangeAspect="1"/>
          </p:cNvPicPr>
          <p:nvPr/>
        </p:nvPicPr>
        <p:blipFill>
          <a:blip r:embed="rId3"/>
          <a:stretch>
            <a:fillRect/>
          </a:stretch>
        </p:blipFill>
        <p:spPr>
          <a:xfrm>
            <a:off x="121129" y="838200"/>
            <a:ext cx="5527430" cy="5257800"/>
          </a:xfrm>
          <a:prstGeom prst="rect">
            <a:avLst/>
          </a:prstGeom>
        </p:spPr>
      </p:pic>
      <p:sp>
        <p:nvSpPr>
          <p:cNvPr id="2" name="Title 1"/>
          <p:cNvSpPr txBox="1">
            <a:spLocks noGrp="1"/>
          </p:cNvSpPr>
          <p:nvPr>
            <p:ph type="title" idx="4294967295"/>
          </p:nvPr>
        </p:nvSpPr>
        <p:spPr>
          <a:xfrm>
            <a:off x="348781" y="41112"/>
            <a:ext cx="7365389"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yriad Pro" pitchFamily="34" charset="0"/>
                <a:ea typeface="+mn-ea"/>
                <a:cs typeface="+mn-cs"/>
              </a:rPr>
              <a:t>Project Costs </a:t>
            </a:r>
            <a:r>
              <a:rPr kumimoji="0" lang="en-US" sz="2800" b="1" i="0" u="none" strike="noStrike" kern="1200" cap="none" spc="0" normalizeH="0" baseline="0" noProof="0" dirty="0">
                <a:ln>
                  <a:noFill/>
                </a:ln>
                <a:solidFill>
                  <a:prstClr val="white"/>
                </a:solidFill>
                <a:effectLst/>
                <a:uLnTx/>
                <a:uFillTx/>
                <a:latin typeface="Myriad Pro" pitchFamily="34" charset="0"/>
                <a:ea typeface="+mn-ea"/>
                <a:cs typeface="+mn-cs"/>
              </a:rPr>
              <a:t>(Cont.)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Myriad Pro" pitchFamily="34" charset="0"/>
              <a:ea typeface="+mn-ea"/>
              <a:cs typeface="+mn-cs"/>
            </a:endParaRPr>
          </a:p>
        </p:txBody>
      </p:sp>
      <p:sp>
        <p:nvSpPr>
          <p:cNvPr id="3" name="Slide Number Placeholder 2"/>
          <p:cNvSpPr>
            <a:spLocks noGrp="1"/>
          </p:cNvSpPr>
          <p:nvPr>
            <p:ph type="sldNum" sz="quarter" idx="12"/>
          </p:nvPr>
        </p:nvSpPr>
        <p:spPr>
          <a:xfrm>
            <a:off x="6606339" y="6477000"/>
            <a:ext cx="2133600" cy="365125"/>
          </a:xfrm>
        </p:spPr>
        <p:txBody>
          <a:bodyPr/>
          <a:lstStyle/>
          <a:p>
            <a:fld id="{173C4BC9-FA3D-451C-A1F1-A470131E0844}" type="slidenum">
              <a:rPr lang="en-US" smtClean="0">
                <a:solidFill>
                  <a:prstClr val="black"/>
                </a:solidFill>
              </a:rPr>
              <a:pPr/>
              <a:t>45</a:t>
            </a:fld>
            <a:endParaRPr lang="en-US" dirty="0">
              <a:solidFill>
                <a:prstClr val="black"/>
              </a:solidFill>
            </a:endParaRPr>
          </a:p>
        </p:txBody>
      </p:sp>
      <p:cxnSp>
        <p:nvCxnSpPr>
          <p:cNvPr id="19" name="Straight Arrow Connector 18">
            <a:extLst>
              <a:ext uri="{C183D7F6-B498-43B3-948B-1728B52AA6E4}">
                <adec:decorative xmlns:adec="http://schemas.microsoft.com/office/drawing/2017/decorative" val="1"/>
              </a:ext>
            </a:extLst>
          </p:cNvPr>
          <p:cNvCxnSpPr/>
          <p:nvPr/>
        </p:nvCxnSpPr>
        <p:spPr>
          <a:xfrm flipH="1">
            <a:off x="5199077" y="2438400"/>
            <a:ext cx="1109084"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8" name="Rounded Rectangle 17"/>
          <p:cNvSpPr/>
          <p:nvPr/>
        </p:nvSpPr>
        <p:spPr>
          <a:xfrm>
            <a:off x="5686659" y="1451005"/>
            <a:ext cx="3350603" cy="158631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b="1" dirty="0">
                <a:solidFill>
                  <a:prstClr val="black"/>
                </a:solidFill>
              </a:rPr>
              <a:t>Existing Staff to Be Redirected – </a:t>
            </a:r>
          </a:p>
          <a:p>
            <a:r>
              <a:rPr lang="en-US" dirty="0">
                <a:solidFill>
                  <a:prstClr val="black"/>
                </a:solidFill>
              </a:rPr>
              <a:t>Classifications of existing business program or IT staff resources to be redirected to the project.</a:t>
            </a:r>
          </a:p>
        </p:txBody>
      </p:sp>
      <p:cxnSp>
        <p:nvCxnSpPr>
          <p:cNvPr id="15" name="Straight Arrow Connector 14">
            <a:extLst>
              <a:ext uri="{C183D7F6-B498-43B3-948B-1728B52AA6E4}">
                <adec:decorative xmlns:adec="http://schemas.microsoft.com/office/drawing/2017/decorative" val="1"/>
              </a:ext>
            </a:extLst>
          </p:cNvPr>
          <p:cNvCxnSpPr/>
          <p:nvPr/>
        </p:nvCxnSpPr>
        <p:spPr>
          <a:xfrm flipH="1">
            <a:off x="5270301" y="5029200"/>
            <a:ext cx="1064704"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23" name="Rounded Rectangle 22"/>
          <p:cNvSpPr/>
          <p:nvPr/>
        </p:nvSpPr>
        <p:spPr>
          <a:xfrm>
            <a:off x="5686659" y="4343400"/>
            <a:ext cx="3350603" cy="1586317"/>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b="1" dirty="0">
                <a:solidFill>
                  <a:prstClr val="black"/>
                </a:solidFill>
              </a:rPr>
              <a:t>New Staff </a:t>
            </a:r>
            <a:r>
              <a:rPr lang="en-US" dirty="0">
                <a:solidFill>
                  <a:prstClr val="black"/>
                </a:solidFill>
              </a:rPr>
              <a:t>– </a:t>
            </a:r>
          </a:p>
          <a:p>
            <a:r>
              <a:rPr lang="en-US" dirty="0">
                <a:solidFill>
                  <a:prstClr val="black"/>
                </a:solidFill>
              </a:rPr>
              <a:t>Classifications of new business program or IT staff resources needed for the project.</a:t>
            </a:r>
          </a:p>
        </p:txBody>
      </p:sp>
    </p:spTree>
    <p:extLst>
      <p:ext uri="{BB962C8B-B14F-4D97-AF65-F5344CB8AC3E}">
        <p14:creationId xmlns:p14="http://schemas.microsoft.com/office/powerpoint/2010/main" val="100622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48781" y="41112"/>
            <a:ext cx="7365389"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yriad Pro" pitchFamily="34" charset="0"/>
                <a:ea typeface="+mn-ea"/>
                <a:cs typeface="+mn-cs"/>
              </a:rPr>
              <a:t>Project Costs </a:t>
            </a:r>
            <a:r>
              <a:rPr kumimoji="0" lang="en-US" sz="2800" b="1" i="0" u="none" strike="noStrike" kern="1200" cap="none" spc="0" normalizeH="0" baseline="0" noProof="0" dirty="0">
                <a:ln>
                  <a:noFill/>
                </a:ln>
                <a:solidFill>
                  <a:prstClr val="white"/>
                </a:solidFill>
                <a:effectLst/>
                <a:uLnTx/>
                <a:uFillTx/>
                <a:latin typeface="Myriad Pro" pitchFamily="34" charset="0"/>
                <a:ea typeface="+mn-ea"/>
                <a:cs typeface="+mn-cs"/>
              </a:rPr>
              <a:t>(Cont.)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Myriad Pro" pitchFamily="34" charset="0"/>
              <a:ea typeface="+mn-ea"/>
              <a:cs typeface="+mn-cs"/>
            </a:endParaRPr>
          </a:p>
        </p:txBody>
      </p:sp>
      <p:sp>
        <p:nvSpPr>
          <p:cNvPr id="3" name="Slide Number Placeholder 2"/>
          <p:cNvSpPr>
            <a:spLocks noGrp="1"/>
          </p:cNvSpPr>
          <p:nvPr>
            <p:ph type="sldNum" sz="quarter" idx="12"/>
          </p:nvPr>
        </p:nvSpPr>
        <p:spPr>
          <a:xfrm>
            <a:off x="6606339" y="6477000"/>
            <a:ext cx="2133600" cy="365125"/>
          </a:xfrm>
        </p:spPr>
        <p:txBody>
          <a:bodyPr/>
          <a:lstStyle/>
          <a:p>
            <a:fld id="{173C4BC9-FA3D-451C-A1F1-A470131E0844}" type="slidenum">
              <a:rPr lang="en-US" smtClean="0">
                <a:solidFill>
                  <a:prstClr val="black"/>
                </a:solidFill>
              </a:rPr>
              <a:pPr/>
              <a:t>46</a:t>
            </a:fld>
            <a:endParaRPr lang="en-US" dirty="0">
              <a:solidFill>
                <a:prstClr val="black"/>
              </a:solidFill>
            </a:endParaRPr>
          </a:p>
        </p:txBody>
      </p:sp>
      <p:cxnSp>
        <p:nvCxnSpPr>
          <p:cNvPr id="19" name="Straight Arrow Connector 18">
            <a:extLst>
              <a:ext uri="{C183D7F6-B498-43B3-948B-1728B52AA6E4}">
                <adec:decorative xmlns:adec="http://schemas.microsoft.com/office/drawing/2017/decorative" val="1"/>
              </a:ext>
            </a:extLst>
          </p:cNvPr>
          <p:cNvCxnSpPr/>
          <p:nvPr/>
        </p:nvCxnSpPr>
        <p:spPr>
          <a:xfrm>
            <a:off x="1981200" y="3056265"/>
            <a:ext cx="0" cy="1152956"/>
          </a:xfrm>
          <a:prstGeom prst="straightConnector1">
            <a:avLst/>
          </a:prstGeom>
          <a:ln w="107950">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228600" y="1573818"/>
            <a:ext cx="8637046" cy="2133599"/>
          </a:xfrm>
          <a:prstGeom prst="round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endParaRPr lang="en-US" b="1" dirty="0">
              <a:solidFill>
                <a:prstClr val="black"/>
              </a:solidFill>
            </a:endParaRPr>
          </a:p>
          <a:p>
            <a:r>
              <a:rPr lang="en-US" b="1" dirty="0">
                <a:solidFill>
                  <a:prstClr val="black"/>
                </a:solidFill>
              </a:rPr>
              <a:t>Annual Savings/Revenue Adjustments – </a:t>
            </a:r>
          </a:p>
          <a:p>
            <a:r>
              <a:rPr lang="en-US" dirty="0">
                <a:solidFill>
                  <a:prstClr val="black"/>
                </a:solidFill>
              </a:rPr>
              <a:t>Cost Savings, Cost Avoidances, Increased Program Revenues for each alternative solution under consideration. </a:t>
            </a:r>
          </a:p>
          <a:p>
            <a:endParaRPr lang="en-US" dirty="0">
              <a:solidFill>
                <a:prstClr val="black"/>
              </a:solidFill>
            </a:endParaRPr>
          </a:p>
          <a:p>
            <a:r>
              <a:rPr lang="en-US" b="1" dirty="0">
                <a:solidFill>
                  <a:prstClr val="black"/>
                </a:solidFill>
              </a:rPr>
              <a:t>Simple </a:t>
            </a:r>
            <a:r>
              <a:rPr lang="en-US" dirty="0">
                <a:solidFill>
                  <a:prstClr val="black"/>
                </a:solidFill>
              </a:rPr>
              <a:t>Return on Investment (ROI) and Net Cost or Benefit are automatically calculated.</a:t>
            </a:r>
          </a:p>
          <a:p>
            <a:pPr marL="630238"/>
            <a:endParaRPr lang="en-US" dirty="0">
              <a:solidFill>
                <a:prstClr val="black"/>
              </a:solidFill>
            </a:endParaRPr>
          </a:p>
          <a:p>
            <a:pPr marL="457200"/>
            <a:r>
              <a:rPr lang="en-US" dirty="0">
                <a:solidFill>
                  <a:prstClr val="black"/>
                </a:solidFill>
              </a:rPr>
              <a:t>Note:  Entry required to show Cost Avoidances or Increased Program Revenues.</a:t>
            </a:r>
          </a:p>
          <a:p>
            <a:endParaRPr lang="en-US" dirty="0">
              <a:solidFill>
                <a:prstClr val="black"/>
              </a:solidFill>
            </a:endParaRPr>
          </a:p>
        </p:txBody>
      </p:sp>
      <p:pic>
        <p:nvPicPr>
          <p:cNvPr id="10"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277789"/>
            <a:ext cx="384663" cy="3549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Faws worksheet Annual Savings/Revenue Adjustments view"/>
          <p:cNvPicPr>
            <a:picLocks noChangeAspect="1"/>
          </p:cNvPicPr>
          <p:nvPr/>
        </p:nvPicPr>
        <p:blipFill rotWithShape="1">
          <a:blip r:embed="rId4"/>
          <a:srcRect l="862"/>
          <a:stretch/>
        </p:blipFill>
        <p:spPr>
          <a:xfrm>
            <a:off x="228600" y="4293774"/>
            <a:ext cx="8766454" cy="1596868"/>
          </a:xfrm>
          <a:prstGeom prst="rect">
            <a:avLst/>
          </a:prstGeom>
        </p:spPr>
      </p:pic>
    </p:spTree>
    <p:extLst>
      <p:ext uri="{BB962C8B-B14F-4D97-AF65-F5344CB8AC3E}">
        <p14:creationId xmlns:p14="http://schemas.microsoft.com/office/powerpoint/2010/main" val="262604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ular Callout 8"/>
          <p:cNvSpPr/>
          <p:nvPr/>
        </p:nvSpPr>
        <p:spPr>
          <a:xfrm>
            <a:off x="1052990" y="3289047"/>
            <a:ext cx="3789124" cy="1662406"/>
          </a:xfrm>
          <a:prstGeom prst="wedge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lvl="1"/>
            <a:r>
              <a:rPr lang="en-US" b="1" dirty="0">
                <a:solidFill>
                  <a:srgbClr val="FFFF00"/>
                </a:solidFill>
              </a:rPr>
              <a:t>Label each alternative.  </a:t>
            </a:r>
            <a:r>
              <a:rPr lang="en-US" dirty="0"/>
              <a:t>Since each alternative Project Cost and Future Operations Costs worksheet is formatted similarly, make sure to appropriately label each alternative.</a:t>
            </a:r>
          </a:p>
        </p:txBody>
      </p:sp>
      <p:pic>
        <p:nvPicPr>
          <p:cNvPr id="11" name="Picture 10">
            <a:extLst>
              <a:ext uri="{C183D7F6-B498-43B3-948B-1728B52AA6E4}">
                <adec:decorative xmlns:adec="http://schemas.microsoft.com/office/drawing/2017/decorative" val="1"/>
              </a:ext>
            </a:extLst>
          </p:cNvPr>
          <p:cNvPicPr>
            <a:picLocks noChangeAspect="1"/>
          </p:cNvPicPr>
          <p:nvPr/>
        </p:nvPicPr>
        <p:blipFill rotWithShape="1">
          <a:blip r:embed="rId2"/>
          <a:srcRect l="42465" b="58776"/>
          <a:stretch/>
        </p:blipFill>
        <p:spPr>
          <a:xfrm flipH="1">
            <a:off x="0" y="5238883"/>
            <a:ext cx="3276600" cy="1631884"/>
          </a:xfrm>
          <a:prstGeom prst="rect">
            <a:avLst/>
          </a:prstGeom>
        </p:spPr>
      </p:pic>
      <p:sp>
        <p:nvSpPr>
          <p:cNvPr id="10" name="Title 1"/>
          <p:cNvSpPr>
            <a:spLocks noGrp="1"/>
          </p:cNvSpPr>
          <p:nvPr>
            <p:ph type="title"/>
          </p:nvPr>
        </p:nvSpPr>
        <p:spPr>
          <a:xfrm>
            <a:off x="838200" y="120716"/>
            <a:ext cx="7162800" cy="793684"/>
          </a:xfrm>
        </p:spPr>
        <p:txBody>
          <a:bodyPr>
            <a:normAutofit fontScale="90000"/>
          </a:bodyPr>
          <a:lstStyle/>
          <a:p>
            <a:r>
              <a:rPr lang="en-US" dirty="0"/>
              <a:t>Essential Practices</a:t>
            </a:r>
            <a:br>
              <a:rPr lang="en-US" dirty="0"/>
            </a:br>
            <a:r>
              <a:rPr lang="en-US" sz="3300" dirty="0">
                <a:solidFill>
                  <a:srgbClr val="00B0F0"/>
                </a:solidFill>
              </a:rPr>
              <a:t>Project Costs Worksheet</a:t>
            </a:r>
          </a:p>
        </p:txBody>
      </p:sp>
      <p:sp>
        <p:nvSpPr>
          <p:cNvPr id="2" name="Slide Number Placeholder 1"/>
          <p:cNvSpPr>
            <a:spLocks noGrp="1"/>
          </p:cNvSpPr>
          <p:nvPr>
            <p:ph type="sldNum" sz="quarter" idx="12"/>
          </p:nvPr>
        </p:nvSpPr>
        <p:spPr/>
        <p:txBody>
          <a:bodyPr/>
          <a:lstStyle/>
          <a:p>
            <a:fld id="{537B69E7-B530-423D-B364-4C707692CCF9}" type="slidenum">
              <a:rPr lang="en-US" smtClean="0"/>
              <a:t>47</a:t>
            </a:fld>
            <a:endParaRPr lang="en-US" dirty="0"/>
          </a:p>
        </p:txBody>
      </p:sp>
      <p:sp>
        <p:nvSpPr>
          <p:cNvPr id="6" name="Rectangular Callout 5"/>
          <p:cNvSpPr/>
          <p:nvPr/>
        </p:nvSpPr>
        <p:spPr>
          <a:xfrm>
            <a:off x="4953000" y="1252330"/>
            <a:ext cx="4011894" cy="2133600"/>
          </a:xfrm>
          <a:prstGeom prst="wedge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lvl="1"/>
            <a:r>
              <a:rPr lang="en-US" b="1" dirty="0">
                <a:solidFill>
                  <a:srgbClr val="FFFF00"/>
                </a:solidFill>
              </a:rPr>
              <a:t>Labels for Fiscal Years.  </a:t>
            </a:r>
            <a:r>
              <a:rPr lang="en-US" dirty="0"/>
              <a:t>Since each proposal may cover multiple budget years, use the dropdown to label the fiscal years (FYs) of Project Costs to be included (in FY YYYY/YY format).  The FYs should align with any Budget Change Proposals (BCPs) needed.</a:t>
            </a:r>
          </a:p>
        </p:txBody>
      </p:sp>
      <p:sp>
        <p:nvSpPr>
          <p:cNvPr id="8" name="Rectangular Callout 5">
            <a:extLst>
              <a:ext uri="{FF2B5EF4-FFF2-40B4-BE49-F238E27FC236}">
                <a16:creationId xmlns:a16="http://schemas.microsoft.com/office/drawing/2014/main" id="{253CDD96-B9E6-4C8E-B6D1-62D421A46852}"/>
              </a:ext>
            </a:extLst>
          </p:cNvPr>
          <p:cNvSpPr/>
          <p:nvPr/>
        </p:nvSpPr>
        <p:spPr>
          <a:xfrm>
            <a:off x="159228" y="1312707"/>
            <a:ext cx="4572000" cy="1662406"/>
          </a:xfrm>
          <a:prstGeom prst="wedge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lvl="1"/>
            <a:r>
              <a:rPr lang="en-US" b="1" dirty="0">
                <a:solidFill>
                  <a:srgbClr val="FFFF00"/>
                </a:solidFill>
              </a:rPr>
              <a:t>Use Mid-Range Salary.  </a:t>
            </a:r>
            <a:r>
              <a:rPr lang="en-US" dirty="0"/>
              <a:t>Use the classification’s mid-range salary for positions needed during your project planning and future operations.  This should align with any Budget Change Proposals (BCPs) needed.  For more information, contact your Budget staff.</a:t>
            </a:r>
          </a:p>
        </p:txBody>
      </p:sp>
      <p:sp>
        <p:nvSpPr>
          <p:cNvPr id="12" name="Rectangular Callout 5">
            <a:extLst>
              <a:ext uri="{FF2B5EF4-FFF2-40B4-BE49-F238E27FC236}">
                <a16:creationId xmlns:a16="http://schemas.microsoft.com/office/drawing/2014/main" id="{020016E8-06D8-4F54-AFB3-A0C3BA151AD7}"/>
              </a:ext>
            </a:extLst>
          </p:cNvPr>
          <p:cNvSpPr/>
          <p:nvPr/>
        </p:nvSpPr>
        <p:spPr>
          <a:xfrm>
            <a:off x="4953000" y="3723860"/>
            <a:ext cx="4011894" cy="2372730"/>
          </a:xfrm>
          <a:prstGeom prst="wedgeRect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lvl="1"/>
            <a:r>
              <a:rPr lang="en-US" b="1" dirty="0">
                <a:solidFill>
                  <a:srgbClr val="FFFF00"/>
                </a:solidFill>
              </a:rPr>
              <a:t>Change decimal to two places after decimal point (as needed).  </a:t>
            </a:r>
            <a:r>
              <a:rPr lang="en-US" dirty="0"/>
              <a:t>Cells calculate based on entry; however, for viewing purposes, it is helpful to change the “Positions“ cells to two places after the decimal (default only shows one place after decimal).</a:t>
            </a:r>
          </a:p>
        </p:txBody>
      </p:sp>
    </p:spTree>
    <p:extLst>
      <p:ext uri="{BB962C8B-B14F-4D97-AF65-F5344CB8AC3E}">
        <p14:creationId xmlns:p14="http://schemas.microsoft.com/office/powerpoint/2010/main" val="1289769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1" y="76200"/>
            <a:ext cx="8229600" cy="1066800"/>
          </a:xfrm>
        </p:spPr>
        <p:txBody>
          <a:bodyPr>
            <a:normAutofit/>
          </a:bodyPr>
          <a:lstStyle/>
          <a:p>
            <a:pPr algn="ctr"/>
            <a:r>
              <a:rPr lang="en-US" sz="4000" dirty="0"/>
              <a:t>FAWS TRAINING EXERCISE</a:t>
            </a:r>
          </a:p>
        </p:txBody>
      </p:sp>
      <p:sp>
        <p:nvSpPr>
          <p:cNvPr id="24" name="Slide Number Placeholder 23"/>
          <p:cNvSpPr>
            <a:spLocks noGrp="1"/>
          </p:cNvSpPr>
          <p:nvPr>
            <p:ph type="sldNum" sz="quarter" idx="12"/>
          </p:nvPr>
        </p:nvSpPr>
        <p:spPr/>
        <p:txBody>
          <a:bodyPr/>
          <a:lstStyle/>
          <a:p>
            <a:fld id="{537B69E7-B530-423D-B364-4C707692CCF9}" type="slidenum">
              <a:rPr lang="en-US" smtClean="0"/>
              <a:t>48</a:t>
            </a:fld>
            <a:endParaRPr lang="en-US" dirty="0"/>
          </a:p>
        </p:txBody>
      </p:sp>
      <p:graphicFrame>
        <p:nvGraphicFramePr>
          <p:cNvPr id="3" name="Diagram 2" descr="Title slide: Faws training exercise 2">
            <a:extLst>
              <a:ext uri="{FF2B5EF4-FFF2-40B4-BE49-F238E27FC236}">
                <a16:creationId xmlns:a16="http://schemas.microsoft.com/office/drawing/2014/main" id="{FF5EA34B-DE96-4FD3-9A94-393CFFA6C0B1}"/>
              </a:ext>
            </a:extLst>
          </p:cNvPr>
          <p:cNvGraphicFramePr/>
          <p:nvPr>
            <p:extLst>
              <p:ext uri="{D42A27DB-BD31-4B8C-83A1-F6EECF244321}">
                <p14:modId xmlns:p14="http://schemas.microsoft.com/office/powerpoint/2010/main" val="243191408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8666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838200" y="120716"/>
            <a:ext cx="7162800" cy="641284"/>
          </a:xfrm>
        </p:spPr>
        <p:txBody>
          <a:bodyPr>
            <a:normAutofit fontScale="90000"/>
          </a:bodyPr>
          <a:lstStyle/>
          <a:p>
            <a:r>
              <a:rPr lang="en-US" dirty="0"/>
              <a:t>Exercise 2 </a:t>
            </a:r>
            <a:r>
              <a:rPr lang="en-US" sz="3300" dirty="0">
                <a:solidFill>
                  <a:srgbClr val="00B0F0"/>
                </a:solidFill>
              </a:rPr>
              <a:t>Project Costs Worksheet</a:t>
            </a:r>
          </a:p>
        </p:txBody>
      </p:sp>
      <p:sp>
        <p:nvSpPr>
          <p:cNvPr id="2" name="Slide Number Placeholder 1"/>
          <p:cNvSpPr>
            <a:spLocks noGrp="1"/>
          </p:cNvSpPr>
          <p:nvPr>
            <p:ph type="sldNum" sz="quarter" idx="12"/>
          </p:nvPr>
        </p:nvSpPr>
        <p:spPr/>
        <p:txBody>
          <a:bodyPr/>
          <a:lstStyle/>
          <a:p>
            <a:fld id="{537B69E7-B530-423D-B364-4C707692CCF9}" type="slidenum">
              <a:rPr lang="en-US" smtClean="0"/>
              <a:t>49</a:t>
            </a:fld>
            <a:endParaRPr lang="en-US" dirty="0"/>
          </a:p>
        </p:txBody>
      </p:sp>
      <p:sp>
        <p:nvSpPr>
          <p:cNvPr id="3" name="Rectangle 2"/>
          <p:cNvSpPr/>
          <p:nvPr/>
        </p:nvSpPr>
        <p:spPr>
          <a:xfrm>
            <a:off x="0" y="1010245"/>
            <a:ext cx="9111916" cy="5847755"/>
          </a:xfrm>
          <a:prstGeom prst="rect">
            <a:avLst/>
          </a:prstGeom>
          <a:solidFill>
            <a:schemeClr val="bg1"/>
          </a:solidFill>
        </p:spPr>
        <p:txBody>
          <a:bodyPr wrap="square">
            <a:spAutoFit/>
          </a:bodyPr>
          <a:lstStyle/>
          <a:p>
            <a:r>
              <a:rPr lang="en-US"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DPS’s recommended alternative is to scan the paper records in the warehouse and store the records in a new electronic content management repository.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17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PLANNING</a:t>
            </a:r>
            <a:r>
              <a:rPr lang="en-US"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The project planning lasts nine (9) months (10/1/18 – 6/30/19) and includes one existing Staff Services Manager (SSM)  I ($6,320/mo.), one existing (1) IT Specialist I (mid-range $7,253), and a benefit rate of 30%.  For planning, the DPS hires an outside vendor ($75K for nine mos.) to assist with Stages 2 – 4 and also has CDT PAL Mgr. costs of $39,690 ($147*30 hrs. monthly*9 mos.)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17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PROJECT</a:t>
            </a:r>
            <a:r>
              <a:rPr lang="en-US"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The project to last two years, 10 months (7/1/19 – 4/30/22).  The DPS needs one new IT Specialist (mid-range $7,253) and one new IT Associate (mid-range $5,492) for the project duration.  The DPS will also redirect one SSM I (mid-range $6,320) and one Office Technician (mid-range $3,040) to work on the project.  The benefit rate continues to be 30%.  </a:t>
            </a:r>
            <a:r>
              <a:rPr lang="en-US" sz="17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Remember to prorate the staff time in FY 2021/22</a:t>
            </a:r>
            <a:r>
              <a:rPr lang="en-US"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total Pos./12*mos.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new repository software is $150K one time (in first project year) and $5K annually after for support. The needed scanning software costs $25K one time (in first project year) and $1K annually after for support.  The DPS needs to purchase five new scanners ($1500 each) and all of the storage/servers will be hosted by a cloud services provider at a rate of $2K/per mo. beginning in the first project year.  A vendor will be hired to scan all of the paper documents.  The vendor charges $5 to scan 100 sheets of paper.  There are one million sheets of paper (1,000,000/100 = 10,000 x $5 = $50K).  A system integrator is needed to configure the repository, scanning software, and setup the database at an estimated cost of $100K. </a:t>
            </a:r>
            <a:r>
              <a:rPr lang="en-US" sz="17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Prorate FY 2021/22 annual costs as appropriate</a:t>
            </a:r>
            <a:r>
              <a:rPr lang="en-US"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17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PM services provided by the CA-PMO ($125K/year; final year prorated for 10 mos. – ($125,000/12*10 or $104,167 and a CDT Oversight Mgr. estimated costs of $119,952 ($147*68*12) per year; final year prorated for 10 mos. – ($147*68*10 or $99,960).</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7773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1" y="76200"/>
            <a:ext cx="8229600" cy="1066800"/>
          </a:xfrm>
        </p:spPr>
        <p:txBody>
          <a:bodyPr>
            <a:normAutofit/>
          </a:bodyPr>
          <a:lstStyle/>
          <a:p>
            <a:pPr algn="ctr"/>
            <a:r>
              <a:rPr lang="en-US" sz="4000" dirty="0"/>
              <a:t>FAWS OVERVIEW</a:t>
            </a:r>
          </a:p>
        </p:txBody>
      </p:sp>
      <p:sp>
        <p:nvSpPr>
          <p:cNvPr id="24" name="Slide Number Placeholder 23"/>
          <p:cNvSpPr>
            <a:spLocks noGrp="1"/>
          </p:cNvSpPr>
          <p:nvPr>
            <p:ph type="sldNum" sz="quarter" idx="12"/>
          </p:nvPr>
        </p:nvSpPr>
        <p:spPr/>
        <p:txBody>
          <a:bodyPr/>
          <a:lstStyle/>
          <a:p>
            <a:fld id="{537B69E7-B530-423D-B364-4C707692CCF9}" type="slidenum">
              <a:rPr lang="en-US" smtClean="0"/>
              <a:t>5</a:t>
            </a:fld>
            <a:endParaRPr lang="en-US" dirty="0"/>
          </a:p>
        </p:txBody>
      </p:sp>
      <p:graphicFrame>
        <p:nvGraphicFramePr>
          <p:cNvPr id="3" name="Diagram 2" descr="cover slide">
            <a:extLst>
              <a:ext uri="{FF2B5EF4-FFF2-40B4-BE49-F238E27FC236}">
                <a16:creationId xmlns:a16="http://schemas.microsoft.com/office/drawing/2014/main" id="{FF5EA34B-DE96-4FD3-9A94-393CFFA6C0B1}"/>
              </a:ext>
            </a:extLst>
          </p:cNvPr>
          <p:cNvGraphicFramePr/>
          <p:nvPr>
            <p:extLst>
              <p:ext uri="{D42A27DB-BD31-4B8C-83A1-F6EECF244321}">
                <p14:modId xmlns:p14="http://schemas.microsoft.com/office/powerpoint/2010/main" val="426060224"/>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91276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B69E7-B530-423D-B364-4C707692CCF9}" type="slidenum">
              <a:rPr lang="en-US" smtClean="0"/>
              <a:t>50</a:t>
            </a:fld>
            <a:endParaRPr lang="en-US" dirty="0"/>
          </a:p>
        </p:txBody>
      </p:sp>
      <p:sp>
        <p:nvSpPr>
          <p:cNvPr id="3" name="Title 2"/>
          <p:cNvSpPr>
            <a:spLocks noGrp="1"/>
          </p:cNvSpPr>
          <p:nvPr>
            <p:ph type="title"/>
          </p:nvPr>
        </p:nvSpPr>
        <p:spPr>
          <a:xfrm>
            <a:off x="609600" y="-76200"/>
            <a:ext cx="8077200" cy="1143000"/>
          </a:xfrm>
        </p:spPr>
        <p:txBody>
          <a:bodyPr>
            <a:normAutofit fontScale="90000"/>
          </a:bodyPr>
          <a:lstStyle/>
          <a:p>
            <a:r>
              <a:rPr lang="en-US" dirty="0"/>
              <a:t>Exercise 2 – Results (1 of 2)</a:t>
            </a:r>
            <a:br>
              <a:rPr lang="en-US" dirty="0"/>
            </a:br>
            <a:r>
              <a:rPr lang="en-US" sz="3300" dirty="0">
                <a:solidFill>
                  <a:srgbClr val="00B0F0"/>
                </a:solidFill>
              </a:rPr>
              <a:t>Project Costs Worksheet</a:t>
            </a:r>
            <a:endParaRPr lang="en-US" dirty="0"/>
          </a:p>
        </p:txBody>
      </p:sp>
      <p:pic>
        <p:nvPicPr>
          <p:cNvPr id="8" name="Picture 7" descr="Faws worksheet Project Costs and Alternative Costs"/>
          <p:cNvPicPr>
            <a:picLocks noChangeAspect="1"/>
          </p:cNvPicPr>
          <p:nvPr/>
        </p:nvPicPr>
        <p:blipFill>
          <a:blip r:embed="rId3"/>
          <a:stretch>
            <a:fillRect/>
          </a:stretch>
        </p:blipFill>
        <p:spPr>
          <a:xfrm>
            <a:off x="381000" y="495300"/>
            <a:ext cx="8229600" cy="6290082"/>
          </a:xfrm>
          <a:prstGeom prst="rect">
            <a:avLst/>
          </a:prstGeom>
        </p:spPr>
      </p:pic>
    </p:spTree>
    <p:extLst>
      <p:ext uri="{BB962C8B-B14F-4D97-AF65-F5344CB8AC3E}">
        <p14:creationId xmlns:p14="http://schemas.microsoft.com/office/powerpoint/2010/main" val="4116261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B69E7-B530-423D-B364-4C707692CCF9}" type="slidenum">
              <a:rPr lang="en-US" smtClean="0"/>
              <a:t>51</a:t>
            </a:fld>
            <a:endParaRPr lang="en-US" dirty="0"/>
          </a:p>
        </p:txBody>
      </p:sp>
      <p:sp>
        <p:nvSpPr>
          <p:cNvPr id="3" name="Title 2"/>
          <p:cNvSpPr>
            <a:spLocks noGrp="1"/>
          </p:cNvSpPr>
          <p:nvPr>
            <p:ph type="title"/>
          </p:nvPr>
        </p:nvSpPr>
        <p:spPr>
          <a:xfrm>
            <a:off x="609600" y="-76200"/>
            <a:ext cx="8077200" cy="1143000"/>
          </a:xfrm>
        </p:spPr>
        <p:txBody>
          <a:bodyPr>
            <a:normAutofit fontScale="90000"/>
          </a:bodyPr>
          <a:lstStyle/>
          <a:p>
            <a:r>
              <a:rPr lang="en-US" dirty="0"/>
              <a:t>EXERCISE 2 – RESULTS (2 of 2)</a:t>
            </a:r>
            <a:br>
              <a:rPr lang="en-US" dirty="0"/>
            </a:br>
            <a:r>
              <a:rPr lang="en-US" sz="3300" dirty="0">
                <a:solidFill>
                  <a:srgbClr val="00B0F0"/>
                </a:solidFill>
              </a:rPr>
              <a:t>Project Costs Worksheet</a:t>
            </a:r>
            <a:endParaRPr lang="en-US" dirty="0"/>
          </a:p>
        </p:txBody>
      </p:sp>
      <p:pic>
        <p:nvPicPr>
          <p:cNvPr id="6" name="Picture 5" descr="Faws worksheet Project Costs "/>
          <p:cNvPicPr>
            <a:picLocks noChangeAspect="1"/>
          </p:cNvPicPr>
          <p:nvPr/>
        </p:nvPicPr>
        <p:blipFill>
          <a:blip r:embed="rId3"/>
          <a:stretch>
            <a:fillRect/>
          </a:stretch>
        </p:blipFill>
        <p:spPr>
          <a:xfrm>
            <a:off x="29066" y="1326165"/>
            <a:ext cx="9092938" cy="5155976"/>
          </a:xfrm>
          <a:prstGeom prst="rect">
            <a:avLst/>
          </a:prstGeom>
        </p:spPr>
      </p:pic>
    </p:spTree>
    <p:extLst>
      <p:ext uri="{BB962C8B-B14F-4D97-AF65-F5344CB8AC3E}">
        <p14:creationId xmlns:p14="http://schemas.microsoft.com/office/powerpoint/2010/main" val="4631161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1" y="76200"/>
            <a:ext cx="8229600" cy="1066800"/>
          </a:xfrm>
        </p:spPr>
        <p:txBody>
          <a:bodyPr>
            <a:normAutofit/>
          </a:bodyPr>
          <a:lstStyle/>
          <a:p>
            <a:pPr algn="ctr"/>
            <a:r>
              <a:rPr lang="en-US" sz="4000" dirty="0"/>
              <a:t>FAWS HANDS-ON</a:t>
            </a:r>
          </a:p>
        </p:txBody>
      </p:sp>
      <p:sp>
        <p:nvSpPr>
          <p:cNvPr id="24" name="Slide Number Placeholder 23"/>
          <p:cNvSpPr>
            <a:spLocks noGrp="1"/>
          </p:cNvSpPr>
          <p:nvPr>
            <p:ph type="sldNum" sz="quarter" idx="12"/>
          </p:nvPr>
        </p:nvSpPr>
        <p:spPr/>
        <p:txBody>
          <a:bodyPr/>
          <a:lstStyle/>
          <a:p>
            <a:fld id="{537B69E7-B530-423D-B364-4C707692CCF9}" type="slidenum">
              <a:rPr lang="en-US" smtClean="0"/>
              <a:t>52</a:t>
            </a:fld>
            <a:endParaRPr lang="en-US" dirty="0"/>
          </a:p>
        </p:txBody>
      </p:sp>
      <p:graphicFrame>
        <p:nvGraphicFramePr>
          <p:cNvPr id="3" name="Diagram 2" descr="Title slide: Faws Hands on: Future Operations">
            <a:extLst>
              <a:ext uri="{FF2B5EF4-FFF2-40B4-BE49-F238E27FC236}">
                <a16:creationId xmlns:a16="http://schemas.microsoft.com/office/drawing/2014/main" id="{FF5EA34B-DE96-4FD3-9A94-393CFFA6C0B1}"/>
              </a:ext>
            </a:extLst>
          </p:cNvPr>
          <p:cNvGraphicFramePr/>
          <p:nvPr>
            <p:extLst>
              <p:ext uri="{D42A27DB-BD31-4B8C-83A1-F6EECF244321}">
                <p14:modId xmlns:p14="http://schemas.microsoft.com/office/powerpoint/2010/main" val="7746069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24999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65782"/>
            <a:ext cx="9144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yriad Pro" pitchFamily="34" charset="0"/>
                <a:ea typeface="+mj-ea"/>
                <a:cs typeface="+mj-cs"/>
              </a:rPr>
              <a:t>Future Operations Worksheets</a:t>
            </a:r>
          </a:p>
        </p:txBody>
      </p:sp>
      <p:sp>
        <p:nvSpPr>
          <p:cNvPr id="3" name="Slide Number Placeholder 2"/>
          <p:cNvSpPr>
            <a:spLocks noGrp="1"/>
          </p:cNvSpPr>
          <p:nvPr>
            <p:ph type="sldNum" sz="quarter" idx="12"/>
          </p:nvPr>
        </p:nvSpPr>
        <p:spPr/>
        <p:txBody>
          <a:bodyPr/>
          <a:lstStyle/>
          <a:p>
            <a:fld id="{173C4BC9-FA3D-451C-A1F1-A470131E0844}" type="slidenum">
              <a:rPr lang="en-US" smtClean="0">
                <a:solidFill>
                  <a:prstClr val="black"/>
                </a:solidFill>
              </a:rPr>
              <a:pPr/>
              <a:t>53</a:t>
            </a:fld>
            <a:endParaRPr lang="en-US" dirty="0">
              <a:solidFill>
                <a:prstClr val="black"/>
              </a:solidFill>
            </a:endParaRPr>
          </a:p>
        </p:txBody>
      </p:sp>
      <p:sp>
        <p:nvSpPr>
          <p:cNvPr id="4" name="Rectangle 3"/>
          <p:cNvSpPr/>
          <p:nvPr/>
        </p:nvSpPr>
        <p:spPr>
          <a:xfrm>
            <a:off x="838200" y="1828800"/>
            <a:ext cx="7543800" cy="2462213"/>
          </a:xfrm>
          <a:prstGeom prst="rect">
            <a:avLst/>
          </a:prstGeom>
        </p:spPr>
        <p:txBody>
          <a:bodyPr wrap="square">
            <a:spAutoFit/>
          </a:bodyPr>
          <a:lstStyle/>
          <a:p>
            <a:r>
              <a:rPr lang="en-US" sz="2200" b="1" dirty="0">
                <a:solidFill>
                  <a:srgbClr val="0070C0"/>
                </a:solidFill>
              </a:rPr>
              <a:t>Intent: </a:t>
            </a:r>
            <a:r>
              <a:rPr lang="en-US" sz="2200" b="1" dirty="0">
                <a:solidFill>
                  <a:srgbClr val="002060"/>
                </a:solidFill>
              </a:rPr>
              <a:t>Estimate and document the future costs </a:t>
            </a:r>
            <a:r>
              <a:rPr lang="en-US" sz="2200" dirty="0">
                <a:solidFill>
                  <a:srgbClr val="002060"/>
                </a:solidFill>
              </a:rPr>
              <a:t>for program operations and supporting information systems for each alternative solution.  </a:t>
            </a:r>
          </a:p>
          <a:p>
            <a:endParaRPr lang="en-US" sz="2200" dirty="0">
              <a:solidFill>
                <a:srgbClr val="002060"/>
              </a:solidFill>
            </a:endParaRPr>
          </a:p>
          <a:p>
            <a:r>
              <a:rPr lang="en-US" sz="2200" b="1" dirty="0">
                <a:solidFill>
                  <a:srgbClr val="0070C0"/>
                </a:solidFill>
              </a:rPr>
              <a:t>Outcome: </a:t>
            </a:r>
            <a:r>
              <a:rPr lang="en-US" sz="2200" dirty="0">
                <a:solidFill>
                  <a:srgbClr val="002060"/>
                </a:solidFill>
                <a:latin typeface="Calibri" panose="020F0502020204030204" pitchFamily="34" charset="0"/>
                <a:cs typeface="Times New Roman" panose="02020603050405020304" pitchFamily="18" charset="0"/>
              </a:rPr>
              <a:t>Presents the total cost of ownership for the proposed alternative and identifies the </a:t>
            </a:r>
            <a:r>
              <a:rPr lang="en-US" sz="2200" b="1" dirty="0">
                <a:solidFill>
                  <a:srgbClr val="002060"/>
                </a:solidFill>
                <a:latin typeface="Calibri" panose="020F0502020204030204" pitchFamily="34" charset="0"/>
                <a:cs typeface="Times New Roman" panose="02020603050405020304" pitchFamily="18" charset="0"/>
              </a:rPr>
              <a:t>difference between baseline operations costs and future operations costs</a:t>
            </a:r>
            <a:r>
              <a:rPr lang="en-US" sz="2200" dirty="0">
                <a:solidFill>
                  <a:srgbClr val="002060"/>
                </a:solidFill>
                <a:latin typeface="Calibri" panose="020F0502020204030204" pitchFamily="34" charset="0"/>
                <a:cs typeface="Times New Roman" panose="02020603050405020304" pitchFamily="18" charset="0"/>
              </a:rPr>
              <a:t>.</a:t>
            </a:r>
            <a:endParaRPr lang="en-US" sz="2200" dirty="0">
              <a:solidFill>
                <a:srgbClr val="002060"/>
              </a:solidFill>
            </a:endParaRPr>
          </a:p>
        </p:txBody>
      </p:sp>
    </p:spTree>
    <p:extLst>
      <p:ext uri="{BB962C8B-B14F-4D97-AF65-F5344CB8AC3E}">
        <p14:creationId xmlns:p14="http://schemas.microsoft.com/office/powerpoint/2010/main" val="325786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ws worksheet Future Operations Costs spreadsheet"/>
          <p:cNvPicPr>
            <a:picLocks noChangeAspect="1"/>
          </p:cNvPicPr>
          <p:nvPr/>
        </p:nvPicPr>
        <p:blipFill rotWithShape="1">
          <a:blip r:embed="rId3"/>
          <a:srcRect b="15448"/>
          <a:stretch/>
        </p:blipFill>
        <p:spPr>
          <a:xfrm>
            <a:off x="142255" y="2216567"/>
            <a:ext cx="8909730" cy="4501964"/>
          </a:xfrm>
          <a:prstGeom prst="rect">
            <a:avLst/>
          </a:prstGeom>
        </p:spPr>
      </p:pic>
      <p:sp>
        <p:nvSpPr>
          <p:cNvPr id="2" name="Title 1"/>
          <p:cNvSpPr txBox="1">
            <a:spLocks noGrp="1"/>
          </p:cNvSpPr>
          <p:nvPr>
            <p:ph type="title" idx="4294967295"/>
          </p:nvPr>
        </p:nvSpPr>
        <p:spPr>
          <a:xfrm>
            <a:off x="348781" y="41112"/>
            <a:ext cx="870320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yriad Pro" pitchFamily="34" charset="0"/>
                <a:ea typeface="+mn-ea"/>
                <a:cs typeface="+mn-cs"/>
              </a:rPr>
              <a:t>Future Operations Costs </a:t>
            </a:r>
            <a:r>
              <a:rPr kumimoji="0" lang="en-US" sz="2800" b="1" i="0" u="none" strike="noStrike" kern="1200" cap="none" spc="0" normalizeH="0" baseline="0" noProof="0" dirty="0">
                <a:ln>
                  <a:noFill/>
                </a:ln>
                <a:solidFill>
                  <a:prstClr val="white"/>
                </a:solidFill>
                <a:effectLst/>
                <a:uLnTx/>
                <a:uFillTx/>
                <a:latin typeface="Myriad Pro" pitchFamily="34" charset="0"/>
                <a:ea typeface="+mn-ea"/>
                <a:cs typeface="+mn-cs"/>
              </a:rPr>
              <a:t>(Cont.)</a:t>
            </a:r>
          </a:p>
        </p:txBody>
      </p:sp>
      <p:sp>
        <p:nvSpPr>
          <p:cNvPr id="3" name="Slide Number Placeholder 2"/>
          <p:cNvSpPr>
            <a:spLocks noGrp="1"/>
          </p:cNvSpPr>
          <p:nvPr>
            <p:ph type="sldNum" sz="quarter" idx="12"/>
          </p:nvPr>
        </p:nvSpPr>
        <p:spPr>
          <a:xfrm>
            <a:off x="6606339" y="6492875"/>
            <a:ext cx="2133600" cy="365125"/>
          </a:xfrm>
        </p:spPr>
        <p:txBody>
          <a:bodyPr/>
          <a:lstStyle/>
          <a:p>
            <a:fld id="{173C4BC9-FA3D-451C-A1F1-A470131E0844}" type="slidenum">
              <a:rPr lang="en-US" smtClean="0">
                <a:solidFill>
                  <a:prstClr val="black"/>
                </a:solidFill>
              </a:rPr>
              <a:pPr/>
              <a:t>54</a:t>
            </a:fld>
            <a:endParaRPr lang="en-US" dirty="0">
              <a:solidFill>
                <a:prstClr val="black"/>
              </a:solidFill>
            </a:endParaRPr>
          </a:p>
        </p:txBody>
      </p:sp>
      <p:sp>
        <p:nvSpPr>
          <p:cNvPr id="18" name="Rounded Rectangle 17"/>
          <p:cNvSpPr/>
          <p:nvPr/>
        </p:nvSpPr>
        <p:spPr>
          <a:xfrm>
            <a:off x="6159784" y="789939"/>
            <a:ext cx="2794697" cy="1604248"/>
          </a:xfrm>
          <a:prstGeom prst="roundRect">
            <a:avLst/>
          </a:prstGeom>
          <a:solidFill>
            <a:srgbClr val="E7EBF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prstClr val="black"/>
                </a:solidFill>
              </a:rPr>
              <a:t>Average Future Operations Costs </a:t>
            </a:r>
            <a:r>
              <a:rPr lang="en-US" dirty="0">
                <a:solidFill>
                  <a:prstClr val="black"/>
                </a:solidFill>
              </a:rPr>
              <a:t>– Average of multi-year operations cycles after alternative has been implemented.</a:t>
            </a:r>
          </a:p>
        </p:txBody>
      </p:sp>
      <p:grpSp>
        <p:nvGrpSpPr>
          <p:cNvPr id="31" name="Group 30" descr="Faws worksheet example"/>
          <p:cNvGrpSpPr/>
          <p:nvPr/>
        </p:nvGrpSpPr>
        <p:grpSpPr>
          <a:xfrm>
            <a:off x="142256" y="963218"/>
            <a:ext cx="5344144" cy="1856182"/>
            <a:chOff x="380999" y="1003875"/>
            <a:chExt cx="5344144" cy="1856182"/>
          </a:xfrm>
        </p:grpSpPr>
        <p:sp>
          <p:nvSpPr>
            <p:cNvPr id="8" name="Rounded Rectangle 7"/>
            <p:cNvSpPr/>
            <p:nvPr/>
          </p:nvSpPr>
          <p:spPr>
            <a:xfrm>
              <a:off x="380999" y="1003875"/>
              <a:ext cx="4572000" cy="1299213"/>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prstClr val="black"/>
                  </a:solidFill>
                </a:rPr>
                <a:t>IT Only Total (Future FYs) </a:t>
              </a:r>
              <a:r>
                <a:rPr lang="en-US" dirty="0">
                  <a:solidFill>
                    <a:prstClr val="black"/>
                  </a:solidFill>
                </a:rPr>
                <a:t>– Totals the IT salaries and benefits for all full FYs plus any Overtime, Holiday, Other, and all OE&amp;E.</a:t>
              </a:r>
            </a:p>
          </p:txBody>
        </p:sp>
        <p:cxnSp>
          <p:nvCxnSpPr>
            <p:cNvPr id="14" name="Elbow Connector 13"/>
            <p:cNvCxnSpPr>
              <a:stCxn id="8" idx="3"/>
            </p:cNvCxnSpPr>
            <p:nvPr/>
          </p:nvCxnSpPr>
          <p:spPr>
            <a:xfrm>
              <a:off x="4952999" y="1653482"/>
              <a:ext cx="772144" cy="1206575"/>
            </a:xfrm>
            <a:prstGeom prst="bentConnector2">
              <a:avLst/>
            </a:prstGeom>
            <a:ln>
              <a:tailEnd type="triangle"/>
            </a:ln>
          </p:spPr>
          <p:style>
            <a:lnRef idx="2">
              <a:schemeClr val="accent2"/>
            </a:lnRef>
            <a:fillRef idx="0">
              <a:schemeClr val="accent2"/>
            </a:fillRef>
            <a:effectRef idx="1">
              <a:schemeClr val="accent2"/>
            </a:effectRef>
            <a:fontRef idx="minor">
              <a:schemeClr val="tx1"/>
            </a:fontRef>
          </p:style>
        </p:cxnSp>
        <p:sp>
          <p:nvSpPr>
            <p:cNvPr id="13" name="Rounded Rectangle 12"/>
            <p:cNvSpPr/>
            <p:nvPr/>
          </p:nvSpPr>
          <p:spPr>
            <a:xfrm>
              <a:off x="381000" y="1003876"/>
              <a:ext cx="4572000" cy="1299213"/>
            </a:xfrm>
            <a:prstGeom prst="roundRect">
              <a:avLst/>
            </a:prstGeom>
            <a:solidFill>
              <a:srgbClr val="E7EBF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prstClr val="black"/>
                  </a:solidFill>
                </a:rPr>
                <a:t>IT Only Total (Future FYs) </a:t>
              </a:r>
              <a:r>
                <a:rPr lang="en-US" dirty="0">
                  <a:solidFill>
                    <a:prstClr val="black"/>
                  </a:solidFill>
                </a:rPr>
                <a:t>– Totals the IT positions, salaries and benefits for all full FYs plus any Overtime, Holiday, Other, and all OE&amp;E.</a:t>
              </a:r>
            </a:p>
          </p:txBody>
        </p:sp>
      </p:grpSp>
      <p:grpSp>
        <p:nvGrpSpPr>
          <p:cNvPr id="16" name="Group 15" descr="Faws worksheet example"/>
          <p:cNvGrpSpPr/>
          <p:nvPr/>
        </p:nvGrpSpPr>
        <p:grpSpPr>
          <a:xfrm>
            <a:off x="4240516" y="4493861"/>
            <a:ext cx="4731646" cy="1846920"/>
            <a:chOff x="838260" y="1041126"/>
            <a:chExt cx="4731646" cy="1846920"/>
          </a:xfrm>
        </p:grpSpPr>
        <p:cxnSp>
          <p:nvCxnSpPr>
            <p:cNvPr id="20" name="Elbow Connector 19"/>
            <p:cNvCxnSpPr/>
            <p:nvPr/>
          </p:nvCxnSpPr>
          <p:spPr>
            <a:xfrm rot="16200000" flipH="1">
              <a:off x="4667848" y="1985987"/>
              <a:ext cx="941778" cy="862339"/>
            </a:xfrm>
            <a:prstGeom prst="bentConnector3">
              <a:avLst>
                <a:gd name="adj1" fmla="val 49998"/>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838260" y="1041126"/>
              <a:ext cx="4572000" cy="129921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dirty="0">
                  <a:solidFill>
                    <a:prstClr val="black"/>
                  </a:solidFill>
                </a:rPr>
                <a:t>Enter Final M&amp;O FY </a:t>
              </a:r>
              <a:r>
                <a:rPr lang="en-US" dirty="0">
                  <a:solidFill>
                    <a:prstClr val="black"/>
                  </a:solidFill>
                </a:rPr>
                <a:t>– Once entered, automatically totals the IT salaries and benefits for the final FY plus any Overtime, Holiday, Other, and all OE&amp;E.</a:t>
              </a:r>
            </a:p>
          </p:txBody>
        </p:sp>
      </p:grpSp>
      <p:cxnSp>
        <p:nvCxnSpPr>
          <p:cNvPr id="24" name="Straight Arrow Connector 23">
            <a:extLst>
              <a:ext uri="{C183D7F6-B498-43B3-948B-1728B52AA6E4}">
                <adec:decorative xmlns:adec="http://schemas.microsoft.com/office/drawing/2017/decorative" val="1"/>
              </a:ext>
            </a:extLst>
          </p:cNvPr>
          <p:cNvCxnSpPr>
            <a:stCxn id="18" idx="2"/>
          </p:cNvCxnSpPr>
          <p:nvPr/>
        </p:nvCxnSpPr>
        <p:spPr>
          <a:xfrm>
            <a:off x="7557133" y="2394187"/>
            <a:ext cx="1033324" cy="228845"/>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a:extLst>
              <a:ext uri="{C183D7F6-B498-43B3-948B-1728B52AA6E4}">
                <adec:decorative xmlns:adec="http://schemas.microsoft.com/office/drawing/2017/decorative" val="1"/>
              </a:ext>
            </a:extLst>
          </p:cNvPr>
          <p:cNvCxnSpPr/>
          <p:nvPr/>
        </p:nvCxnSpPr>
        <p:spPr>
          <a:xfrm flipH="1" flipV="1">
            <a:off x="6858000" y="3200400"/>
            <a:ext cx="76202" cy="129346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pic>
        <p:nvPicPr>
          <p:cNvPr id="5" name="Picture 4" descr="Faws worksheet &quot;helpful hint&quot;">
            <a:extLst>
              <a:ext uri="{FF2B5EF4-FFF2-40B4-BE49-F238E27FC236}">
                <a16:creationId xmlns:a16="http://schemas.microsoft.com/office/drawing/2014/main" id="{DCBA5DE8-87E3-46C4-8C6B-394DA98B9836}"/>
              </a:ext>
            </a:extLst>
          </p:cNvPr>
          <p:cNvPicPr>
            <a:picLocks noChangeAspect="1"/>
          </p:cNvPicPr>
          <p:nvPr/>
        </p:nvPicPr>
        <p:blipFill>
          <a:blip r:embed="rId4"/>
          <a:stretch>
            <a:fillRect/>
          </a:stretch>
        </p:blipFill>
        <p:spPr>
          <a:xfrm>
            <a:off x="1148671" y="2077098"/>
            <a:ext cx="2484236" cy="1044509"/>
          </a:xfrm>
          <a:prstGeom prst="rect">
            <a:avLst/>
          </a:prstGeom>
        </p:spPr>
      </p:pic>
      <p:pic>
        <p:nvPicPr>
          <p:cNvPr id="6" name="Picture 5">
            <a:extLst>
              <a:ext uri="{FF2B5EF4-FFF2-40B4-BE49-F238E27FC236}">
                <a16:creationId xmlns:a16="http://schemas.microsoft.com/office/drawing/2014/main" id="{BA25E57D-8AEC-42CF-A0CE-BA67B96EFB3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286001" y="2971801"/>
            <a:ext cx="762002" cy="502698"/>
          </a:xfrm>
          <a:prstGeom prst="rect">
            <a:avLst/>
          </a:prstGeom>
        </p:spPr>
      </p:pic>
    </p:spTree>
    <p:extLst>
      <p:ext uri="{BB962C8B-B14F-4D97-AF65-F5344CB8AC3E}">
        <p14:creationId xmlns:p14="http://schemas.microsoft.com/office/powerpoint/2010/main" val="144377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00F785-833A-4653-A2BC-3ED4553164A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4400" y="1656856"/>
            <a:ext cx="7128903" cy="3866727"/>
          </a:xfrm>
          <a:prstGeom prst="rect">
            <a:avLst/>
          </a:prstGeom>
        </p:spPr>
      </p:pic>
      <p:sp>
        <p:nvSpPr>
          <p:cNvPr id="2" name="TextBox 1"/>
          <p:cNvSpPr txBox="1"/>
          <p:nvPr/>
        </p:nvSpPr>
        <p:spPr>
          <a:xfrm>
            <a:off x="348781" y="41112"/>
            <a:ext cx="8703204" cy="1446550"/>
          </a:xfrm>
          <a:prstGeom prst="rect">
            <a:avLst/>
          </a:prstGeom>
          <a:noFill/>
        </p:spPr>
        <p:txBody>
          <a:bodyPr wrap="square" rtlCol="0">
            <a:spAutoFit/>
          </a:bodyPr>
          <a:lstStyle/>
          <a:p>
            <a:r>
              <a:rPr lang="en-US" sz="4400" b="1" dirty="0">
                <a:solidFill>
                  <a:prstClr val="white"/>
                </a:solidFill>
                <a:latin typeface="Myriad Pro" pitchFamily="34" charset="0"/>
              </a:rPr>
              <a:t>Optional Benefit Rate (%) Use </a:t>
            </a:r>
            <a:endParaRPr lang="en-US" sz="2800" b="1" dirty="0">
              <a:solidFill>
                <a:prstClr val="white"/>
              </a:solidFill>
              <a:latin typeface="Myriad Pro" pitchFamily="34" charset="0"/>
            </a:endParaRPr>
          </a:p>
          <a:p>
            <a:endParaRPr lang="en-US" sz="4400" b="1" dirty="0">
              <a:solidFill>
                <a:prstClr val="white"/>
              </a:solidFill>
              <a:latin typeface="Myriad Pro" pitchFamily="34" charset="0"/>
            </a:endParaRPr>
          </a:p>
        </p:txBody>
      </p:sp>
      <p:sp>
        <p:nvSpPr>
          <p:cNvPr id="3" name="Slide Number Placeholder 2"/>
          <p:cNvSpPr>
            <a:spLocks noGrp="1"/>
          </p:cNvSpPr>
          <p:nvPr>
            <p:ph type="sldNum" sz="quarter" idx="12"/>
          </p:nvPr>
        </p:nvSpPr>
        <p:spPr>
          <a:xfrm>
            <a:off x="6606339" y="6224003"/>
            <a:ext cx="2133600" cy="365125"/>
          </a:xfrm>
        </p:spPr>
        <p:txBody>
          <a:bodyPr/>
          <a:lstStyle/>
          <a:p>
            <a:fld id="{173C4BC9-FA3D-451C-A1F1-A470131E0844}" type="slidenum">
              <a:rPr lang="en-US" smtClean="0">
                <a:solidFill>
                  <a:prstClr val="black"/>
                </a:solidFill>
              </a:rPr>
              <a:pPr/>
              <a:t>55</a:t>
            </a:fld>
            <a:endParaRPr lang="en-US" dirty="0">
              <a:solidFill>
                <a:prstClr val="black"/>
              </a:solidFill>
            </a:endParaRPr>
          </a:p>
        </p:txBody>
      </p:sp>
      <p:sp>
        <p:nvSpPr>
          <p:cNvPr id="18" name="Rounded Rectangle 17"/>
          <p:cNvSpPr/>
          <p:nvPr/>
        </p:nvSpPr>
        <p:spPr>
          <a:xfrm>
            <a:off x="438368" y="4913389"/>
            <a:ext cx="8309077" cy="1903499"/>
          </a:xfrm>
          <a:prstGeom prst="roundRect">
            <a:avLst/>
          </a:prstGeom>
          <a:solidFill>
            <a:srgbClr val="E7EBF1"/>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1600" b="1" dirty="0">
                <a:solidFill>
                  <a:prstClr val="black"/>
                </a:solidFill>
              </a:rPr>
              <a:t>When both are entered, the lookup table multiplies the total salary ($7253 * positions * 12 months * 30%) and then adds an additional 30% on the total IT salaries, which inflates the total Annual Fut. Ops. IT Costs (M&amp;O Costs).  </a:t>
            </a:r>
          </a:p>
          <a:p>
            <a:endParaRPr lang="en-US" sz="1600" b="1" dirty="0">
              <a:solidFill>
                <a:prstClr val="black"/>
              </a:solidFill>
            </a:endParaRPr>
          </a:p>
          <a:p>
            <a:r>
              <a:rPr lang="en-US" sz="1600" b="1" dirty="0">
                <a:solidFill>
                  <a:prstClr val="black"/>
                </a:solidFill>
              </a:rPr>
              <a:t>In this example, the IT position earns $7253 per month or $87,036 for a full FY.  By adding the Optional Benefits Rate AND the Dept. Benefits Rate, the IT positions total FY salary includes an inflated 30+%.</a:t>
            </a:r>
            <a:endParaRPr lang="en-US" sz="1600" dirty="0">
              <a:solidFill>
                <a:prstClr val="black"/>
              </a:solidFill>
            </a:endParaRPr>
          </a:p>
        </p:txBody>
      </p:sp>
      <p:cxnSp>
        <p:nvCxnSpPr>
          <p:cNvPr id="11" name="Straight Arrow Connector 10">
            <a:extLst>
              <a:ext uri="{C183D7F6-B498-43B3-948B-1728B52AA6E4}">
                <adec:decorative xmlns:adec="http://schemas.microsoft.com/office/drawing/2017/decorative" val="1"/>
              </a:ext>
            </a:extLst>
          </p:cNvPr>
          <p:cNvCxnSpPr>
            <a:cxnSpLocks/>
          </p:cNvCxnSpPr>
          <p:nvPr/>
        </p:nvCxnSpPr>
        <p:spPr>
          <a:xfrm>
            <a:off x="2059115" y="1823582"/>
            <a:ext cx="1065085" cy="19663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C183D7F6-B498-43B3-948B-1728B52AA6E4}">
                <adec:decorative xmlns:adec="http://schemas.microsoft.com/office/drawing/2017/decorative" val="1"/>
              </a:ext>
            </a:extLst>
          </p:cNvPr>
          <p:cNvCxnSpPr>
            <a:cxnSpLocks/>
          </p:cNvCxnSpPr>
          <p:nvPr/>
        </p:nvCxnSpPr>
        <p:spPr>
          <a:xfrm flipH="1">
            <a:off x="3685330" y="1591285"/>
            <a:ext cx="395187" cy="298618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2" name="Oval 21">
            <a:extLst>
              <a:ext uri="{C183D7F6-B498-43B3-948B-1728B52AA6E4}">
                <adec:decorative xmlns:adec="http://schemas.microsoft.com/office/drawing/2017/decorative" val="1"/>
              </a:ext>
            </a:extLst>
          </p:cNvPr>
          <p:cNvSpPr/>
          <p:nvPr/>
        </p:nvSpPr>
        <p:spPr>
          <a:xfrm>
            <a:off x="5462049" y="4379313"/>
            <a:ext cx="1166061" cy="3677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2560" y="1146693"/>
            <a:ext cx="8979425" cy="676889"/>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prstClr val="black"/>
                </a:solidFill>
              </a:rPr>
              <a:t>Important!  If you use the Optional Benefit Rate, make sure you have not entered in both the “Optional Benefit Rate” and “Dept. Benefits Rate (% of Salaries/Wages)”:</a:t>
            </a:r>
            <a:endParaRPr lang="en-US" dirty="0">
              <a:solidFill>
                <a:prstClr val="black"/>
              </a:solidFill>
            </a:endParaRPr>
          </a:p>
        </p:txBody>
      </p:sp>
      <p:sp>
        <p:nvSpPr>
          <p:cNvPr id="4" name="Title 3">
            <a:extLst>
              <a:ext uri="{FF2B5EF4-FFF2-40B4-BE49-F238E27FC236}">
                <a16:creationId xmlns:a16="http://schemas.microsoft.com/office/drawing/2014/main" id="{9EA84AC7-91CC-418E-97C3-950DE89BE4ED}"/>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solidFill>
                  <a:prstClr val="white"/>
                </a:solidFill>
              </a:rPr>
              <a:t>Optional Benefit Rate (%) Use </a:t>
            </a:r>
            <a:br>
              <a:rPr lang="en-US" sz="2800" dirty="0">
                <a:solidFill>
                  <a:prstClr val="white"/>
                </a:solidFill>
              </a:rPr>
            </a:br>
            <a:endParaRPr lang="en-US" dirty="0"/>
          </a:p>
        </p:txBody>
      </p:sp>
    </p:spTree>
    <p:extLst>
      <p:ext uri="{BB962C8B-B14F-4D97-AF65-F5344CB8AC3E}">
        <p14:creationId xmlns:p14="http://schemas.microsoft.com/office/powerpoint/2010/main" val="273191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781" y="41112"/>
            <a:ext cx="8703204" cy="1446550"/>
          </a:xfrm>
          <a:prstGeom prst="rect">
            <a:avLst/>
          </a:prstGeom>
          <a:noFill/>
        </p:spPr>
        <p:txBody>
          <a:bodyPr wrap="square" rtlCol="0">
            <a:spAutoFit/>
          </a:bodyPr>
          <a:lstStyle/>
          <a:p>
            <a:r>
              <a:rPr lang="en-US" sz="4400" b="1" dirty="0">
                <a:solidFill>
                  <a:prstClr val="white"/>
                </a:solidFill>
                <a:latin typeface="Myriad Pro" pitchFamily="34" charset="0"/>
              </a:rPr>
              <a:t>Optional Benefit Rate (%) Use </a:t>
            </a:r>
            <a:endParaRPr lang="en-US" sz="2800" b="1" dirty="0">
              <a:solidFill>
                <a:prstClr val="white"/>
              </a:solidFill>
              <a:latin typeface="Myriad Pro" pitchFamily="34" charset="0"/>
            </a:endParaRPr>
          </a:p>
          <a:p>
            <a:endParaRPr lang="en-US" sz="4400" b="1" dirty="0">
              <a:solidFill>
                <a:prstClr val="white"/>
              </a:solidFill>
              <a:latin typeface="Myriad Pro" pitchFamily="34" charset="0"/>
            </a:endParaRPr>
          </a:p>
        </p:txBody>
      </p:sp>
      <p:sp>
        <p:nvSpPr>
          <p:cNvPr id="3" name="Slide Number Placeholder 2"/>
          <p:cNvSpPr>
            <a:spLocks noGrp="1"/>
          </p:cNvSpPr>
          <p:nvPr>
            <p:ph type="sldNum" sz="quarter" idx="12"/>
          </p:nvPr>
        </p:nvSpPr>
        <p:spPr>
          <a:xfrm>
            <a:off x="6606339" y="6224003"/>
            <a:ext cx="2133600" cy="365125"/>
          </a:xfrm>
        </p:spPr>
        <p:txBody>
          <a:bodyPr/>
          <a:lstStyle/>
          <a:p>
            <a:fld id="{173C4BC9-FA3D-451C-A1F1-A470131E0844}" type="slidenum">
              <a:rPr lang="en-US" smtClean="0">
                <a:solidFill>
                  <a:prstClr val="black"/>
                </a:solidFill>
              </a:rPr>
              <a:pPr/>
              <a:t>56</a:t>
            </a:fld>
            <a:endParaRPr lang="en-US" dirty="0">
              <a:solidFill>
                <a:prstClr val="black"/>
              </a:solidFill>
            </a:endParaRPr>
          </a:p>
        </p:txBody>
      </p:sp>
      <p:sp>
        <p:nvSpPr>
          <p:cNvPr id="8" name="Rounded Rectangle 7"/>
          <p:cNvSpPr/>
          <p:nvPr/>
        </p:nvSpPr>
        <p:spPr>
          <a:xfrm>
            <a:off x="72560" y="1144359"/>
            <a:ext cx="8979425" cy="953888"/>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prstClr val="black"/>
                </a:solidFill>
              </a:rPr>
              <a:t>Important!  If you use the Optional Benefit Rate in the Future Ops worksheet, make sure you have not entered both an “Optional Benefit Rate” and a “Dept. Benefits Rate (% of Salaries/Wages)”:</a:t>
            </a:r>
            <a:endParaRPr lang="en-US" dirty="0">
              <a:solidFill>
                <a:prstClr val="black"/>
              </a:solidFill>
            </a:endParaRPr>
          </a:p>
        </p:txBody>
      </p:sp>
      <p:pic>
        <p:nvPicPr>
          <p:cNvPr id="9" name="Picture 8" descr="Faws worksheet Executive Cost Summary spreadhseet">
            <a:extLst>
              <a:ext uri="{FF2B5EF4-FFF2-40B4-BE49-F238E27FC236}">
                <a16:creationId xmlns:a16="http://schemas.microsoft.com/office/drawing/2014/main" id="{7EA78BC5-B018-4C96-9DDA-6CB33D8D221F}"/>
              </a:ext>
            </a:extLst>
          </p:cNvPr>
          <p:cNvPicPr>
            <a:picLocks noChangeAspect="1"/>
          </p:cNvPicPr>
          <p:nvPr/>
        </p:nvPicPr>
        <p:blipFill>
          <a:blip r:embed="rId3"/>
          <a:stretch>
            <a:fillRect/>
          </a:stretch>
        </p:blipFill>
        <p:spPr>
          <a:xfrm>
            <a:off x="1698927" y="2580469"/>
            <a:ext cx="5608806" cy="1531753"/>
          </a:xfrm>
          <a:prstGeom prst="rect">
            <a:avLst/>
          </a:prstGeom>
        </p:spPr>
      </p:pic>
      <p:pic>
        <p:nvPicPr>
          <p:cNvPr id="12" name="Picture 11" descr="Faws worksheet Executive Cost Summary spreadsheet">
            <a:extLst>
              <a:ext uri="{FF2B5EF4-FFF2-40B4-BE49-F238E27FC236}">
                <a16:creationId xmlns:a16="http://schemas.microsoft.com/office/drawing/2014/main" id="{3DCA044F-45CA-4D53-9F90-651664855A76}"/>
              </a:ext>
            </a:extLst>
          </p:cNvPr>
          <p:cNvPicPr>
            <a:picLocks noChangeAspect="1"/>
          </p:cNvPicPr>
          <p:nvPr/>
        </p:nvPicPr>
        <p:blipFill>
          <a:blip r:embed="rId4"/>
          <a:stretch>
            <a:fillRect/>
          </a:stretch>
        </p:blipFill>
        <p:spPr>
          <a:xfrm>
            <a:off x="1698927" y="5220884"/>
            <a:ext cx="5616427" cy="1470787"/>
          </a:xfrm>
          <a:prstGeom prst="rect">
            <a:avLst/>
          </a:prstGeom>
        </p:spPr>
      </p:pic>
      <p:sp>
        <p:nvSpPr>
          <p:cNvPr id="14" name="TextBox 13">
            <a:extLst>
              <a:ext uri="{FF2B5EF4-FFF2-40B4-BE49-F238E27FC236}">
                <a16:creationId xmlns:a16="http://schemas.microsoft.com/office/drawing/2014/main" id="{4B972150-7D40-49C0-89FF-4E5F48669466}"/>
              </a:ext>
            </a:extLst>
          </p:cNvPr>
          <p:cNvSpPr txBox="1"/>
          <p:nvPr/>
        </p:nvSpPr>
        <p:spPr>
          <a:xfrm>
            <a:off x="1600200" y="2130185"/>
            <a:ext cx="5707533" cy="369332"/>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a:solidFill>
                  <a:schemeClr val="tx1"/>
                </a:solidFill>
              </a:rPr>
              <a:t>WITH ONLY ONE BENEFIT % INCLUDED:</a:t>
            </a:r>
          </a:p>
        </p:txBody>
      </p:sp>
      <p:sp>
        <p:nvSpPr>
          <p:cNvPr id="21" name="TextBox 20">
            <a:extLst>
              <a:ext uri="{FF2B5EF4-FFF2-40B4-BE49-F238E27FC236}">
                <a16:creationId xmlns:a16="http://schemas.microsoft.com/office/drawing/2014/main" id="{94668713-69F9-4B2A-B72F-5CA453981943}"/>
              </a:ext>
            </a:extLst>
          </p:cNvPr>
          <p:cNvSpPr txBox="1"/>
          <p:nvPr/>
        </p:nvSpPr>
        <p:spPr>
          <a:xfrm>
            <a:off x="1649563" y="4542615"/>
            <a:ext cx="5707533" cy="646331"/>
          </a:xfrm>
          <a:prstGeom prst="rect">
            <a:avLst/>
          </a:prstGeom>
          <a:solidFill>
            <a:srgbClr val="D50909"/>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dirty="0"/>
              <a:t>WITH BOTH THE OPTIONAL BENEFIT RATE &amp; DEPT. BENEFITS RATE INCLUDED:</a:t>
            </a:r>
          </a:p>
        </p:txBody>
      </p:sp>
      <p:sp>
        <p:nvSpPr>
          <p:cNvPr id="15" name="&quot;Not Allowed&quot; Symbol 14">
            <a:extLst>
              <a:ext uri="{FF2B5EF4-FFF2-40B4-BE49-F238E27FC236}">
                <a16:creationId xmlns:a16="http://schemas.microsoft.com/office/drawing/2014/main" id="{17D3AB6D-642E-4E5F-A9C8-AAF07094A8A4}"/>
              </a:ext>
              <a:ext uri="{C183D7F6-B498-43B3-948B-1728B52AA6E4}">
                <adec:decorative xmlns:adec="http://schemas.microsoft.com/office/drawing/2017/decorative" val="1"/>
              </a:ext>
            </a:extLst>
          </p:cNvPr>
          <p:cNvSpPr/>
          <p:nvPr/>
        </p:nvSpPr>
        <p:spPr>
          <a:xfrm>
            <a:off x="348781" y="4542615"/>
            <a:ext cx="1175219" cy="1171026"/>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Plus Sign 15">
            <a:extLst>
              <a:ext uri="{FF2B5EF4-FFF2-40B4-BE49-F238E27FC236}">
                <a16:creationId xmlns:a16="http://schemas.microsoft.com/office/drawing/2014/main" id="{C1161843-8B4A-4545-A8B8-59150A6DD771}"/>
              </a:ext>
              <a:ext uri="{C183D7F6-B498-43B3-948B-1728B52AA6E4}">
                <adec:decorative xmlns:adec="http://schemas.microsoft.com/office/drawing/2017/decorative" val="1"/>
              </a:ext>
            </a:extLst>
          </p:cNvPr>
          <p:cNvSpPr/>
          <p:nvPr/>
        </p:nvSpPr>
        <p:spPr>
          <a:xfrm>
            <a:off x="216187" y="2490872"/>
            <a:ext cx="1350146" cy="1531753"/>
          </a:xfrm>
          <a:prstGeom prst="mathPlus">
            <a:avLst/>
          </a:prstGeom>
          <a:solidFill>
            <a:srgbClr val="007A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4AA04B1-DD27-4F03-A256-C5E776C6BAED}"/>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solidFill>
                  <a:prstClr val="white"/>
                </a:solidFill>
              </a:rPr>
              <a:t>Optional Benefit Rate (%) Use </a:t>
            </a:r>
            <a:br>
              <a:rPr lang="en-US" sz="2800" dirty="0">
                <a:solidFill>
                  <a:prstClr val="white"/>
                </a:solidFill>
              </a:rPr>
            </a:br>
            <a:endParaRPr lang="en-US" dirty="0"/>
          </a:p>
        </p:txBody>
      </p:sp>
    </p:spTree>
    <p:extLst>
      <p:ext uri="{BB962C8B-B14F-4D97-AF65-F5344CB8AC3E}">
        <p14:creationId xmlns:p14="http://schemas.microsoft.com/office/powerpoint/2010/main" val="182021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ws worksheet Expenses and Equipment spreadsheet example">
            <a:extLst>
              <a:ext uri="{FF2B5EF4-FFF2-40B4-BE49-F238E27FC236}">
                <a16:creationId xmlns:a16="http://schemas.microsoft.com/office/drawing/2014/main" id="{CC8312DE-C527-4B71-9A0D-857164627189}"/>
              </a:ext>
            </a:extLst>
          </p:cNvPr>
          <p:cNvPicPr>
            <a:picLocks noChangeAspect="1"/>
          </p:cNvPicPr>
          <p:nvPr/>
        </p:nvPicPr>
        <p:blipFill>
          <a:blip r:embed="rId3"/>
          <a:stretch>
            <a:fillRect/>
          </a:stretch>
        </p:blipFill>
        <p:spPr>
          <a:xfrm>
            <a:off x="1433863" y="1840693"/>
            <a:ext cx="7618122" cy="3888812"/>
          </a:xfrm>
          <a:prstGeom prst="rect">
            <a:avLst/>
          </a:prstGeom>
        </p:spPr>
      </p:pic>
      <p:cxnSp>
        <p:nvCxnSpPr>
          <p:cNvPr id="13" name="Straight Arrow Connector 12">
            <a:extLst>
              <a:ext uri="{C183D7F6-B498-43B3-948B-1728B52AA6E4}">
                <adec:decorative xmlns:adec="http://schemas.microsoft.com/office/drawing/2017/decorative" val="1"/>
              </a:ext>
            </a:extLst>
          </p:cNvPr>
          <p:cNvCxnSpPr>
            <a:cxnSpLocks/>
          </p:cNvCxnSpPr>
          <p:nvPr/>
        </p:nvCxnSpPr>
        <p:spPr>
          <a:xfrm>
            <a:off x="5562600" y="1690139"/>
            <a:ext cx="489319" cy="42382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C183D7F6-B498-43B3-948B-1728B52AA6E4}">
                <adec:decorative xmlns:adec="http://schemas.microsoft.com/office/drawing/2017/decorative" val="1"/>
              </a:ext>
            </a:extLst>
          </p:cNvPr>
          <p:cNvCxnSpPr>
            <a:cxnSpLocks/>
          </p:cNvCxnSpPr>
          <p:nvPr/>
        </p:nvCxnSpPr>
        <p:spPr>
          <a:xfrm>
            <a:off x="6358638" y="1642073"/>
            <a:ext cx="495401" cy="4401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 name="Title 1"/>
          <p:cNvSpPr txBox="1">
            <a:spLocks noGrp="1"/>
          </p:cNvSpPr>
          <p:nvPr>
            <p:ph type="title" idx="4294967295"/>
          </p:nvPr>
        </p:nvSpPr>
        <p:spPr>
          <a:xfrm>
            <a:off x="348781" y="41112"/>
            <a:ext cx="870320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yriad Pro" pitchFamily="34" charset="0"/>
                <a:ea typeface="+mn-ea"/>
                <a:cs typeface="+mn-cs"/>
              </a:rPr>
              <a:t>Optional IT OE&amp;E Only Columns</a:t>
            </a:r>
          </a:p>
        </p:txBody>
      </p:sp>
      <p:sp>
        <p:nvSpPr>
          <p:cNvPr id="3" name="Slide Number Placeholder 2"/>
          <p:cNvSpPr>
            <a:spLocks noGrp="1"/>
          </p:cNvSpPr>
          <p:nvPr>
            <p:ph type="sldNum" sz="quarter" idx="12"/>
          </p:nvPr>
        </p:nvSpPr>
        <p:spPr>
          <a:xfrm>
            <a:off x="6606339" y="6224003"/>
            <a:ext cx="2133600" cy="365125"/>
          </a:xfrm>
        </p:spPr>
        <p:txBody>
          <a:bodyPr/>
          <a:lstStyle/>
          <a:p>
            <a:fld id="{173C4BC9-FA3D-451C-A1F1-A470131E0844}" type="slidenum">
              <a:rPr lang="en-US" smtClean="0">
                <a:solidFill>
                  <a:prstClr val="black"/>
                </a:solidFill>
              </a:rPr>
              <a:pPr/>
              <a:t>57</a:t>
            </a:fld>
            <a:endParaRPr lang="en-US" dirty="0">
              <a:solidFill>
                <a:prstClr val="black"/>
              </a:solidFill>
            </a:endParaRPr>
          </a:p>
        </p:txBody>
      </p:sp>
      <p:sp>
        <p:nvSpPr>
          <p:cNvPr id="22" name="Oval 21">
            <a:extLst>
              <a:ext uri="{C183D7F6-B498-43B3-948B-1728B52AA6E4}">
                <adec:decorative xmlns:adec="http://schemas.microsoft.com/office/drawing/2017/decorative" val="1"/>
              </a:ext>
            </a:extLst>
          </p:cNvPr>
          <p:cNvSpPr/>
          <p:nvPr/>
        </p:nvSpPr>
        <p:spPr>
          <a:xfrm>
            <a:off x="6172200" y="4581167"/>
            <a:ext cx="1498657" cy="1362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0" y="1904999"/>
            <a:ext cx="1921639" cy="3901778"/>
          </a:xfrm>
          <a:prstGeom prst="roundRect">
            <a:avLst/>
          </a:prstGeom>
          <a:solidFill>
            <a:srgbClr val="E7EBF1"/>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1600" b="1" dirty="0">
                <a:solidFill>
                  <a:prstClr val="black"/>
                </a:solidFill>
              </a:rPr>
              <a:t>In this example, the department had already included the Software Services (for repository/software support) with program-related costs.   </a:t>
            </a:r>
          </a:p>
          <a:p>
            <a:r>
              <a:rPr lang="en-US" sz="1600" b="1" dirty="0">
                <a:solidFill>
                  <a:prstClr val="black"/>
                </a:solidFill>
              </a:rPr>
              <a:t>If used, all totals must be re-entered in the blue columns that are needed for the IT solution.</a:t>
            </a:r>
            <a:endParaRPr lang="en-US" sz="1600" dirty="0">
              <a:solidFill>
                <a:prstClr val="black"/>
              </a:solidFill>
            </a:endParaRPr>
          </a:p>
        </p:txBody>
      </p:sp>
      <p:sp>
        <p:nvSpPr>
          <p:cNvPr id="8" name="Rounded Rectangle 7"/>
          <p:cNvSpPr/>
          <p:nvPr/>
        </p:nvSpPr>
        <p:spPr>
          <a:xfrm>
            <a:off x="114893" y="679007"/>
            <a:ext cx="8979425" cy="1094611"/>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prstClr val="black"/>
                </a:solidFill>
              </a:rPr>
              <a:t>Important!  Only use the “Optional” blue section if the Operating Expenses and Equipment amounts lists are NOT to be included in your ongoing future operational costs.  In most cases, no entry will be needed in the “(Optional) Enter Total IT OE&amp;E Costs Only” and “Optional) Enter IT OE&amp;E for FINAL M&amp;O IT Only”.</a:t>
            </a:r>
            <a:endParaRPr lang="en-US" dirty="0">
              <a:solidFill>
                <a:prstClr val="black"/>
              </a:solidFill>
            </a:endParaRPr>
          </a:p>
        </p:txBody>
      </p:sp>
    </p:spTree>
    <p:extLst>
      <p:ext uri="{BB962C8B-B14F-4D97-AF65-F5344CB8AC3E}">
        <p14:creationId xmlns:p14="http://schemas.microsoft.com/office/powerpoint/2010/main" val="124419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48781" y="41112"/>
            <a:ext cx="870320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yriad Pro" pitchFamily="34" charset="0"/>
                <a:ea typeface="+mn-ea"/>
                <a:cs typeface="+mn-cs"/>
              </a:rPr>
              <a:t>Optional IT OE&amp;E Only Columns</a:t>
            </a:r>
          </a:p>
        </p:txBody>
      </p:sp>
      <p:sp>
        <p:nvSpPr>
          <p:cNvPr id="3" name="Slide Number Placeholder 2"/>
          <p:cNvSpPr>
            <a:spLocks noGrp="1"/>
          </p:cNvSpPr>
          <p:nvPr>
            <p:ph type="sldNum" sz="quarter" idx="12"/>
          </p:nvPr>
        </p:nvSpPr>
        <p:spPr>
          <a:xfrm>
            <a:off x="6606339" y="6224003"/>
            <a:ext cx="2133600" cy="365125"/>
          </a:xfrm>
        </p:spPr>
        <p:txBody>
          <a:bodyPr/>
          <a:lstStyle/>
          <a:p>
            <a:fld id="{173C4BC9-FA3D-451C-A1F1-A470131E0844}" type="slidenum">
              <a:rPr lang="en-US" smtClean="0">
                <a:solidFill>
                  <a:prstClr val="black"/>
                </a:solidFill>
              </a:rPr>
              <a:pPr/>
              <a:t>58</a:t>
            </a:fld>
            <a:endParaRPr lang="en-US" dirty="0">
              <a:solidFill>
                <a:prstClr val="black"/>
              </a:solidFill>
            </a:endParaRPr>
          </a:p>
        </p:txBody>
      </p:sp>
      <p:sp>
        <p:nvSpPr>
          <p:cNvPr id="8" name="Rounded Rectangle 7"/>
          <p:cNvSpPr/>
          <p:nvPr/>
        </p:nvSpPr>
        <p:spPr>
          <a:xfrm>
            <a:off x="72560" y="842491"/>
            <a:ext cx="8979425" cy="1255756"/>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prstClr val="black"/>
                </a:solidFill>
              </a:rPr>
              <a:t>Important!  If you use the Optional IT OE&amp;E Only columns AA &amp; AC, you must MANUALLY enter the OE&amp;E totals for all future years (Column AA) and the final M&amp;O year (Column AC) in the blue columns of the Future Ops worksheet.  No entry is needed if all OE&amp;E costs listed in the Future Ops sheet are to be included.</a:t>
            </a:r>
            <a:endParaRPr lang="en-US" dirty="0">
              <a:solidFill>
                <a:prstClr val="black"/>
              </a:solidFill>
            </a:endParaRPr>
          </a:p>
        </p:txBody>
      </p:sp>
      <p:pic>
        <p:nvPicPr>
          <p:cNvPr id="9" name="Picture 8" descr="Faws worksheet Executive Cost Summary spreadsheet example">
            <a:extLst>
              <a:ext uri="{FF2B5EF4-FFF2-40B4-BE49-F238E27FC236}">
                <a16:creationId xmlns:a16="http://schemas.microsoft.com/office/drawing/2014/main" id="{7EA78BC5-B018-4C96-9DDA-6CB33D8D221F}"/>
              </a:ext>
            </a:extLst>
          </p:cNvPr>
          <p:cNvPicPr>
            <a:picLocks noChangeAspect="1"/>
          </p:cNvPicPr>
          <p:nvPr/>
        </p:nvPicPr>
        <p:blipFill>
          <a:blip r:embed="rId3"/>
          <a:stretch>
            <a:fillRect/>
          </a:stretch>
        </p:blipFill>
        <p:spPr>
          <a:xfrm>
            <a:off x="1649563" y="2808454"/>
            <a:ext cx="5608806" cy="1531753"/>
          </a:xfrm>
          <a:prstGeom prst="rect">
            <a:avLst/>
          </a:prstGeom>
        </p:spPr>
      </p:pic>
      <p:sp>
        <p:nvSpPr>
          <p:cNvPr id="14" name="TextBox 13">
            <a:extLst>
              <a:ext uri="{FF2B5EF4-FFF2-40B4-BE49-F238E27FC236}">
                <a16:creationId xmlns:a16="http://schemas.microsoft.com/office/drawing/2014/main" id="{4B972150-7D40-49C0-89FF-4E5F48669466}"/>
              </a:ext>
            </a:extLst>
          </p:cNvPr>
          <p:cNvSpPr txBox="1"/>
          <p:nvPr/>
        </p:nvSpPr>
        <p:spPr>
          <a:xfrm>
            <a:off x="1600200" y="2162123"/>
            <a:ext cx="6096000" cy="646331"/>
          </a:xfrm>
          <a:prstGeom prst="rect">
            <a:avLst/>
          </a:prstGeom>
          <a:solidFill>
            <a:srgbClr val="00B05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a:solidFill>
                  <a:schemeClr val="tx1"/>
                </a:solidFill>
              </a:rPr>
              <a:t>TOTAL FUTURE COSTS WITHOUT THE OPTIONAL OE&amp;E COLUMNS USED (NO ENTRY IN BLUE COLUMNS):</a:t>
            </a:r>
          </a:p>
        </p:txBody>
      </p:sp>
      <p:sp>
        <p:nvSpPr>
          <p:cNvPr id="21" name="TextBox 20">
            <a:extLst>
              <a:ext uri="{FF2B5EF4-FFF2-40B4-BE49-F238E27FC236}">
                <a16:creationId xmlns:a16="http://schemas.microsoft.com/office/drawing/2014/main" id="{94668713-69F9-4B2A-B72F-5CA453981943}"/>
              </a:ext>
            </a:extLst>
          </p:cNvPr>
          <p:cNvSpPr txBox="1"/>
          <p:nvPr/>
        </p:nvSpPr>
        <p:spPr>
          <a:xfrm>
            <a:off x="1649563" y="4542615"/>
            <a:ext cx="6096000" cy="646331"/>
          </a:xfrm>
          <a:prstGeom prst="rect">
            <a:avLst/>
          </a:prstGeom>
          <a:solidFill>
            <a:schemeClr val="accent5">
              <a:lumMod val="75000"/>
            </a:schemeClr>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dirty="0"/>
              <a:t>TOTAL FUTURE COSTS WITH THE OPTIONAL OE&amp;E COLUMNS USED:</a:t>
            </a:r>
          </a:p>
        </p:txBody>
      </p:sp>
      <p:pic>
        <p:nvPicPr>
          <p:cNvPr id="11" name="Picture 10" descr="Faws worksheet Executive Cost Summary spreadsheet example">
            <a:extLst>
              <a:ext uri="{FF2B5EF4-FFF2-40B4-BE49-F238E27FC236}">
                <a16:creationId xmlns:a16="http://schemas.microsoft.com/office/drawing/2014/main" id="{ECAFE573-6A35-44D9-86D4-E804457046B2}"/>
              </a:ext>
            </a:extLst>
          </p:cNvPr>
          <p:cNvPicPr>
            <a:picLocks noChangeAspect="1"/>
          </p:cNvPicPr>
          <p:nvPr/>
        </p:nvPicPr>
        <p:blipFill>
          <a:blip r:embed="rId4"/>
          <a:stretch>
            <a:fillRect/>
          </a:stretch>
        </p:blipFill>
        <p:spPr>
          <a:xfrm>
            <a:off x="1649563" y="5188946"/>
            <a:ext cx="5462625" cy="1476385"/>
          </a:xfrm>
          <a:prstGeom prst="rect">
            <a:avLst/>
          </a:prstGeom>
        </p:spPr>
      </p:pic>
    </p:spTree>
    <p:extLst>
      <p:ext uri="{BB962C8B-B14F-4D97-AF65-F5344CB8AC3E}">
        <p14:creationId xmlns:p14="http://schemas.microsoft.com/office/powerpoint/2010/main" val="5110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ws worksheet Executive Cost Summary spreadsheet example">
            <a:extLst>
              <a:ext uri="{FF2B5EF4-FFF2-40B4-BE49-F238E27FC236}">
                <a16:creationId xmlns:a16="http://schemas.microsoft.com/office/drawing/2014/main" id="{CC8312DE-C527-4B71-9A0D-857164627189}"/>
              </a:ext>
            </a:extLst>
          </p:cNvPr>
          <p:cNvPicPr>
            <a:picLocks noChangeAspect="1"/>
          </p:cNvPicPr>
          <p:nvPr/>
        </p:nvPicPr>
        <p:blipFill>
          <a:blip r:embed="rId3"/>
          <a:stretch>
            <a:fillRect/>
          </a:stretch>
        </p:blipFill>
        <p:spPr>
          <a:xfrm>
            <a:off x="1473143" y="2019381"/>
            <a:ext cx="7643522" cy="3901778"/>
          </a:xfrm>
          <a:prstGeom prst="rect">
            <a:avLst/>
          </a:prstGeom>
        </p:spPr>
      </p:pic>
      <p:cxnSp>
        <p:nvCxnSpPr>
          <p:cNvPr id="13" name="Straight Arrow Connector 12">
            <a:extLst>
              <a:ext uri="{C183D7F6-B498-43B3-948B-1728B52AA6E4}">
                <adec:decorative xmlns:adec="http://schemas.microsoft.com/office/drawing/2017/decorative" val="1"/>
              </a:ext>
            </a:extLst>
          </p:cNvPr>
          <p:cNvCxnSpPr>
            <a:cxnSpLocks/>
          </p:cNvCxnSpPr>
          <p:nvPr/>
        </p:nvCxnSpPr>
        <p:spPr>
          <a:xfrm>
            <a:off x="5562600" y="1690139"/>
            <a:ext cx="489319" cy="42382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C183D7F6-B498-43B3-948B-1728B52AA6E4}">
                <adec:decorative xmlns:adec="http://schemas.microsoft.com/office/drawing/2017/decorative" val="1"/>
              </a:ext>
            </a:extLst>
          </p:cNvPr>
          <p:cNvCxnSpPr>
            <a:cxnSpLocks/>
          </p:cNvCxnSpPr>
          <p:nvPr/>
        </p:nvCxnSpPr>
        <p:spPr>
          <a:xfrm>
            <a:off x="6358638" y="1642073"/>
            <a:ext cx="495401" cy="44015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 name="Title 1"/>
          <p:cNvSpPr txBox="1">
            <a:spLocks noGrp="1"/>
          </p:cNvSpPr>
          <p:nvPr>
            <p:ph type="title" idx="4294967295"/>
          </p:nvPr>
        </p:nvSpPr>
        <p:spPr>
          <a:xfrm>
            <a:off x="348781" y="41112"/>
            <a:ext cx="8703204"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Myriad Pro" pitchFamily="34" charset="0"/>
                <a:ea typeface="+mn-ea"/>
                <a:cs typeface="+mn-cs"/>
              </a:rPr>
              <a:t>Optional IT OE&amp;E Only Columns</a:t>
            </a:r>
          </a:p>
        </p:txBody>
      </p:sp>
      <p:sp>
        <p:nvSpPr>
          <p:cNvPr id="3" name="Slide Number Placeholder 2"/>
          <p:cNvSpPr>
            <a:spLocks noGrp="1"/>
          </p:cNvSpPr>
          <p:nvPr>
            <p:ph type="sldNum" sz="quarter" idx="12"/>
          </p:nvPr>
        </p:nvSpPr>
        <p:spPr>
          <a:xfrm>
            <a:off x="6606339" y="6224003"/>
            <a:ext cx="2133600" cy="365125"/>
          </a:xfrm>
        </p:spPr>
        <p:txBody>
          <a:bodyPr/>
          <a:lstStyle/>
          <a:p>
            <a:fld id="{173C4BC9-FA3D-451C-A1F1-A470131E0844}" type="slidenum">
              <a:rPr lang="en-US" smtClean="0">
                <a:solidFill>
                  <a:prstClr val="black"/>
                </a:solidFill>
              </a:rPr>
              <a:pPr/>
              <a:t>59</a:t>
            </a:fld>
            <a:endParaRPr lang="en-US" dirty="0">
              <a:solidFill>
                <a:prstClr val="black"/>
              </a:solidFill>
            </a:endParaRPr>
          </a:p>
        </p:txBody>
      </p:sp>
      <p:sp>
        <p:nvSpPr>
          <p:cNvPr id="22" name="Oval 21">
            <a:extLst>
              <a:ext uri="{C183D7F6-B498-43B3-948B-1728B52AA6E4}">
                <adec:decorative xmlns:adec="http://schemas.microsoft.com/office/drawing/2017/decorative" val="1"/>
              </a:ext>
            </a:extLst>
          </p:cNvPr>
          <p:cNvSpPr/>
          <p:nvPr/>
        </p:nvSpPr>
        <p:spPr>
          <a:xfrm>
            <a:off x="6104710" y="4419600"/>
            <a:ext cx="1498657" cy="1362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Faws worksheet Executive Cost Summary spreadsheet example">
            <a:extLst>
              <a:ext uri="{FF2B5EF4-FFF2-40B4-BE49-F238E27FC236}">
                <a16:creationId xmlns:a16="http://schemas.microsoft.com/office/drawing/2014/main" id="{2D7BEC2D-2325-4928-BA3F-1FBDBCF051C4}"/>
              </a:ext>
            </a:extLst>
          </p:cNvPr>
          <p:cNvPicPr>
            <a:picLocks noChangeAspect="1"/>
          </p:cNvPicPr>
          <p:nvPr/>
        </p:nvPicPr>
        <p:blipFill>
          <a:blip r:embed="rId4"/>
          <a:stretch>
            <a:fillRect/>
          </a:stretch>
        </p:blipFill>
        <p:spPr>
          <a:xfrm>
            <a:off x="99975" y="4231936"/>
            <a:ext cx="5462625" cy="1476385"/>
          </a:xfrm>
          <a:prstGeom prst="rect">
            <a:avLst/>
          </a:prstGeom>
        </p:spPr>
      </p:pic>
      <p:pic>
        <p:nvPicPr>
          <p:cNvPr id="20" name="Picture 19" descr="Faws worksheet Executive Cost Summary spreadsheet example">
            <a:extLst>
              <a:ext uri="{FF2B5EF4-FFF2-40B4-BE49-F238E27FC236}">
                <a16:creationId xmlns:a16="http://schemas.microsoft.com/office/drawing/2014/main" id="{5C582ADD-B487-49B5-AAE4-0F70DDAD74D4}"/>
              </a:ext>
            </a:extLst>
          </p:cNvPr>
          <p:cNvPicPr>
            <a:picLocks noChangeAspect="1"/>
          </p:cNvPicPr>
          <p:nvPr/>
        </p:nvPicPr>
        <p:blipFill>
          <a:blip r:embed="rId5"/>
          <a:stretch>
            <a:fillRect/>
          </a:stretch>
        </p:blipFill>
        <p:spPr>
          <a:xfrm>
            <a:off x="114893" y="2460399"/>
            <a:ext cx="5646909" cy="1447925"/>
          </a:xfrm>
          <a:prstGeom prst="rect">
            <a:avLst/>
          </a:prstGeom>
        </p:spPr>
      </p:pic>
      <p:sp>
        <p:nvSpPr>
          <p:cNvPr id="8" name="Rounded Rectangle 7"/>
          <p:cNvSpPr/>
          <p:nvPr/>
        </p:nvSpPr>
        <p:spPr>
          <a:xfrm>
            <a:off x="114893" y="679007"/>
            <a:ext cx="8979425" cy="1094611"/>
          </a:xfrm>
          <a:prstGeom prst="roundRect">
            <a:avLst/>
          </a:prstGeom>
          <a:solidFill>
            <a:srgbClr val="FFFF66"/>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prstClr val="black"/>
                </a:solidFill>
              </a:rPr>
              <a:t>Important!  Only use the “Optional” blue section if the Operating Expenses and Equipment amounts lists are NOT to be included in your ongoing future operational costs.  In most cases, no entry will be needed in the “(Optional) Enter Total IT OE&amp;E Costs Only” and “Optional) Enter IT OE&amp;E for FINAL M&amp;O IT Only”.</a:t>
            </a:r>
            <a:endParaRPr lang="en-US" dirty="0">
              <a:solidFill>
                <a:prstClr val="black"/>
              </a:solidFill>
            </a:endParaRPr>
          </a:p>
        </p:txBody>
      </p:sp>
    </p:spTree>
    <p:extLst>
      <p:ext uri="{BB962C8B-B14F-4D97-AF65-F5344CB8AC3E}">
        <p14:creationId xmlns:p14="http://schemas.microsoft.com/office/powerpoint/2010/main" val="59523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177225"/>
            <a:ext cx="9144000"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Myriad Pro" pitchFamily="34" charset="0"/>
                <a:ea typeface="+mj-ea"/>
                <a:cs typeface="+mj-cs"/>
              </a:rPr>
              <a:t>Financial Analysis Worksheets (FAWs)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Myriad Pro" pitchFamily="34" charset="0"/>
                <a:ea typeface="+mj-ea"/>
                <a:cs typeface="+mj-cs"/>
              </a:rPr>
              <a:t>Overview</a:t>
            </a:r>
          </a:p>
        </p:txBody>
      </p:sp>
      <p:sp>
        <p:nvSpPr>
          <p:cNvPr id="3" name="Slide Number Placeholder 2"/>
          <p:cNvSpPr>
            <a:spLocks noGrp="1"/>
          </p:cNvSpPr>
          <p:nvPr>
            <p:ph type="sldNum" sz="quarter" idx="12"/>
          </p:nvPr>
        </p:nvSpPr>
        <p:spPr/>
        <p:txBody>
          <a:bodyPr/>
          <a:lstStyle/>
          <a:p>
            <a:fld id="{173C4BC9-FA3D-451C-A1F1-A470131E0844}" type="slidenum">
              <a:rPr lang="en-US" smtClean="0">
                <a:solidFill>
                  <a:prstClr val="black"/>
                </a:solidFill>
              </a:rPr>
              <a:pPr/>
              <a:t>6</a:t>
            </a:fld>
            <a:endParaRPr lang="en-US" dirty="0">
              <a:solidFill>
                <a:prstClr val="black"/>
              </a:solidFill>
            </a:endParaRPr>
          </a:p>
        </p:txBody>
      </p:sp>
      <p:sp>
        <p:nvSpPr>
          <p:cNvPr id="4" name="Rectangle 3"/>
          <p:cNvSpPr/>
          <p:nvPr/>
        </p:nvSpPr>
        <p:spPr>
          <a:xfrm>
            <a:off x="152400" y="1473885"/>
            <a:ext cx="8839200" cy="5262979"/>
          </a:xfrm>
          <a:prstGeom prst="rect">
            <a:avLst/>
          </a:prstGeom>
        </p:spPr>
        <p:txBody>
          <a:bodyPr wrap="square">
            <a:spAutoFit/>
          </a:bodyPr>
          <a:lstStyle/>
          <a:p>
            <a:r>
              <a:rPr lang="en-US" sz="2100" b="1" dirty="0">
                <a:solidFill>
                  <a:srgbClr val="0070C0"/>
                </a:solidFill>
              </a:rPr>
              <a:t>Intent:</a:t>
            </a:r>
            <a:r>
              <a:rPr lang="en-US" sz="2100" dirty="0">
                <a:solidFill>
                  <a:srgbClr val="0070C0"/>
                </a:solidFill>
              </a:rPr>
              <a:t> </a:t>
            </a:r>
            <a:r>
              <a:rPr lang="en-US" sz="2100" dirty="0">
                <a:solidFill>
                  <a:srgbClr val="002060"/>
                </a:solidFill>
              </a:rPr>
              <a:t>Document the financial analysis conducted and </a:t>
            </a:r>
            <a:r>
              <a:rPr lang="en-US" sz="2100" b="1" dirty="0">
                <a:solidFill>
                  <a:srgbClr val="002060"/>
                </a:solidFill>
              </a:rPr>
              <a:t>compare the current operations costs</a:t>
            </a:r>
            <a:r>
              <a:rPr lang="en-US" sz="2100" dirty="0">
                <a:solidFill>
                  <a:srgbClr val="002060"/>
                </a:solidFill>
              </a:rPr>
              <a:t> to the </a:t>
            </a:r>
            <a:r>
              <a:rPr lang="en-US" sz="2100" b="1" dirty="0">
                <a:solidFill>
                  <a:srgbClr val="002060"/>
                </a:solidFill>
              </a:rPr>
              <a:t>proposed alternative costs and financial benefits</a:t>
            </a:r>
            <a:r>
              <a:rPr lang="en-US" sz="2100" dirty="0">
                <a:solidFill>
                  <a:srgbClr val="002060"/>
                </a:solidFill>
              </a:rPr>
              <a:t>, including:</a:t>
            </a:r>
          </a:p>
          <a:p>
            <a:pPr marL="800100" lvl="1" indent="-342900">
              <a:buFont typeface="Arial" panose="020B0604020202020204" pitchFamily="34" charset="0"/>
              <a:buChar char="•"/>
            </a:pPr>
            <a:r>
              <a:rPr lang="en-US" sz="2100" b="1" dirty="0">
                <a:solidFill>
                  <a:srgbClr val="002060"/>
                </a:solidFill>
              </a:rPr>
              <a:t>Overall Staff Size (Current &amp; New)</a:t>
            </a:r>
          </a:p>
          <a:p>
            <a:pPr marL="800100" lvl="1" indent="-342900">
              <a:buFont typeface="Arial" panose="020B0604020202020204" pitchFamily="34" charset="0"/>
              <a:buChar char="•"/>
            </a:pPr>
            <a:r>
              <a:rPr lang="en-US" sz="2100" b="1" dirty="0">
                <a:solidFill>
                  <a:srgbClr val="002060"/>
                </a:solidFill>
              </a:rPr>
              <a:t>Planning &amp; Ongoing Costs</a:t>
            </a:r>
            <a:endParaRPr lang="en-US" sz="2100" dirty="0">
              <a:solidFill>
                <a:srgbClr val="002060"/>
              </a:solidFill>
            </a:endParaRPr>
          </a:p>
          <a:p>
            <a:pPr marL="800100" lvl="1" indent="-342900">
              <a:buFont typeface="Arial" panose="020B0604020202020204" pitchFamily="34" charset="0"/>
              <a:buChar char="•"/>
            </a:pPr>
            <a:r>
              <a:rPr lang="en-US" sz="2100" b="1" dirty="0">
                <a:solidFill>
                  <a:srgbClr val="002060"/>
                </a:solidFill>
              </a:rPr>
              <a:t>Number of Fiscal Years (FYs) to Implement, i.e., Planning thru M&amp;O (M&amp;O = Implemented for one complete FY)</a:t>
            </a:r>
          </a:p>
          <a:p>
            <a:pPr marL="800100" lvl="1" indent="-342900">
              <a:buFont typeface="Arial" panose="020B0604020202020204" pitchFamily="34" charset="0"/>
              <a:buChar char="•"/>
            </a:pPr>
            <a:r>
              <a:rPr lang="en-US" sz="2100" b="1" dirty="0">
                <a:solidFill>
                  <a:srgbClr val="002060"/>
                </a:solidFill>
              </a:rPr>
              <a:t>Financial Resources</a:t>
            </a:r>
            <a:r>
              <a:rPr lang="en-US" sz="2100" dirty="0">
                <a:solidFill>
                  <a:srgbClr val="002060"/>
                </a:solidFill>
              </a:rPr>
              <a:t> </a:t>
            </a:r>
            <a:r>
              <a:rPr lang="en-US" sz="2100" b="1" dirty="0">
                <a:solidFill>
                  <a:srgbClr val="002060"/>
                </a:solidFill>
              </a:rPr>
              <a:t>Source(s) Needed</a:t>
            </a:r>
          </a:p>
          <a:p>
            <a:pPr marL="800100" lvl="1" indent="-342900">
              <a:buFont typeface="Arial" panose="020B0604020202020204" pitchFamily="34" charset="0"/>
              <a:buChar char="•"/>
            </a:pPr>
            <a:r>
              <a:rPr lang="en-US" sz="2100" b="1" dirty="0">
                <a:solidFill>
                  <a:srgbClr val="002060"/>
                </a:solidFill>
              </a:rPr>
              <a:t>Alternatives Considered</a:t>
            </a:r>
          </a:p>
          <a:p>
            <a:endParaRPr lang="en-US" sz="2100" b="1" dirty="0">
              <a:solidFill>
                <a:srgbClr val="002060"/>
              </a:solidFill>
            </a:endParaRPr>
          </a:p>
          <a:p>
            <a:r>
              <a:rPr lang="en-US" sz="2100" b="1" dirty="0">
                <a:solidFill>
                  <a:srgbClr val="0070C0"/>
                </a:solidFill>
              </a:rPr>
              <a:t>Outcome: </a:t>
            </a:r>
            <a:r>
              <a:rPr lang="en-US" sz="2100" dirty="0">
                <a:solidFill>
                  <a:srgbClr val="002060"/>
                </a:solidFill>
              </a:rPr>
              <a:t>A detailed record of the financial analysis used to identify the total estimated project cost, the financial impact on future operations costs, and the funding source(s), which ultimately contribute to:</a:t>
            </a:r>
          </a:p>
          <a:p>
            <a:pPr marL="800100" lvl="1" indent="-342900">
              <a:buFont typeface="Arial" panose="020B0604020202020204" pitchFamily="34" charset="0"/>
              <a:buChar char="•"/>
            </a:pPr>
            <a:r>
              <a:rPr lang="en-US" sz="2100" b="1" dirty="0">
                <a:solidFill>
                  <a:srgbClr val="002060"/>
                </a:solidFill>
              </a:rPr>
              <a:t>Good Investment Decisions</a:t>
            </a:r>
          </a:p>
          <a:p>
            <a:pPr marL="800100" lvl="1" indent="-342900">
              <a:buFont typeface="Arial" panose="020B0604020202020204" pitchFamily="34" charset="0"/>
              <a:buChar char="•"/>
            </a:pPr>
            <a:r>
              <a:rPr lang="en-US" sz="2100" b="1" dirty="0">
                <a:solidFill>
                  <a:srgbClr val="002060"/>
                </a:solidFill>
              </a:rPr>
              <a:t>Project Transparency</a:t>
            </a:r>
          </a:p>
          <a:p>
            <a:pPr marL="800100" lvl="1" indent="-342900">
              <a:buFont typeface="Arial" panose="020B0604020202020204" pitchFamily="34" charset="0"/>
              <a:buChar char="•"/>
            </a:pPr>
            <a:r>
              <a:rPr lang="en-US" sz="2100" b="1" dirty="0">
                <a:solidFill>
                  <a:srgbClr val="002060"/>
                </a:solidFill>
              </a:rPr>
              <a:t>Fiscal Accountability</a:t>
            </a:r>
            <a:endParaRPr lang="en-US" sz="2100" dirty="0">
              <a:solidFill>
                <a:srgbClr val="002060"/>
              </a:solidFill>
            </a:endParaRPr>
          </a:p>
        </p:txBody>
      </p:sp>
    </p:spTree>
    <p:extLst>
      <p:ext uri="{BB962C8B-B14F-4D97-AF65-F5344CB8AC3E}">
        <p14:creationId xmlns:p14="http://schemas.microsoft.com/office/powerpoint/2010/main" val="18267478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1" y="76200"/>
            <a:ext cx="8229600" cy="1066800"/>
          </a:xfrm>
        </p:spPr>
        <p:txBody>
          <a:bodyPr>
            <a:normAutofit/>
          </a:bodyPr>
          <a:lstStyle/>
          <a:p>
            <a:pPr algn="ctr"/>
            <a:r>
              <a:rPr lang="en-US" sz="4000" dirty="0"/>
              <a:t>FAWS TRAINING EXERCISE</a:t>
            </a:r>
          </a:p>
        </p:txBody>
      </p:sp>
      <p:sp>
        <p:nvSpPr>
          <p:cNvPr id="24" name="Slide Number Placeholder 23"/>
          <p:cNvSpPr>
            <a:spLocks noGrp="1"/>
          </p:cNvSpPr>
          <p:nvPr>
            <p:ph type="sldNum" sz="quarter" idx="12"/>
          </p:nvPr>
        </p:nvSpPr>
        <p:spPr/>
        <p:txBody>
          <a:bodyPr/>
          <a:lstStyle/>
          <a:p>
            <a:fld id="{537B69E7-B530-423D-B364-4C707692CCF9}" type="slidenum">
              <a:rPr lang="en-US" smtClean="0"/>
              <a:t>60</a:t>
            </a:fld>
            <a:endParaRPr lang="en-US" dirty="0"/>
          </a:p>
        </p:txBody>
      </p:sp>
      <p:graphicFrame>
        <p:nvGraphicFramePr>
          <p:cNvPr id="3" name="Diagram 2" descr="Title slide: Faws Training exercise 3">
            <a:extLst>
              <a:ext uri="{FF2B5EF4-FFF2-40B4-BE49-F238E27FC236}">
                <a16:creationId xmlns:a16="http://schemas.microsoft.com/office/drawing/2014/main" id="{FF5EA34B-DE96-4FD3-9A94-393CFFA6C0B1}"/>
              </a:ext>
            </a:extLst>
          </p:cNvPr>
          <p:cNvGraphicFramePr/>
          <p:nvPr>
            <p:extLst>
              <p:ext uri="{D42A27DB-BD31-4B8C-83A1-F6EECF244321}">
                <p14:modId xmlns:p14="http://schemas.microsoft.com/office/powerpoint/2010/main" val="146140808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14236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838200" y="120716"/>
            <a:ext cx="7162800" cy="793684"/>
          </a:xfrm>
        </p:spPr>
        <p:txBody>
          <a:bodyPr>
            <a:normAutofit fontScale="90000"/>
          </a:bodyPr>
          <a:lstStyle/>
          <a:p>
            <a:r>
              <a:rPr lang="en-US" dirty="0"/>
              <a:t>Exercise 3</a:t>
            </a:r>
            <a:br>
              <a:rPr lang="en-US" dirty="0"/>
            </a:br>
            <a:r>
              <a:rPr lang="en-US" sz="3300" dirty="0">
                <a:solidFill>
                  <a:srgbClr val="00B0F0"/>
                </a:solidFill>
              </a:rPr>
              <a:t>Future Costs Worksheet</a:t>
            </a:r>
          </a:p>
        </p:txBody>
      </p:sp>
      <p:sp>
        <p:nvSpPr>
          <p:cNvPr id="2" name="Slide Number Placeholder 1"/>
          <p:cNvSpPr>
            <a:spLocks noGrp="1"/>
          </p:cNvSpPr>
          <p:nvPr>
            <p:ph type="sldNum" sz="quarter" idx="12"/>
          </p:nvPr>
        </p:nvSpPr>
        <p:spPr/>
        <p:txBody>
          <a:bodyPr/>
          <a:lstStyle/>
          <a:p>
            <a:fld id="{537B69E7-B530-423D-B364-4C707692CCF9}" type="slidenum">
              <a:rPr lang="en-US" smtClean="0"/>
              <a:t>61</a:t>
            </a:fld>
            <a:endParaRPr lang="en-US" dirty="0"/>
          </a:p>
        </p:txBody>
      </p:sp>
      <p:sp>
        <p:nvSpPr>
          <p:cNvPr id="4" name="Rectangle 3"/>
          <p:cNvSpPr/>
          <p:nvPr/>
        </p:nvSpPr>
        <p:spPr>
          <a:xfrm>
            <a:off x="16933" y="1058519"/>
            <a:ext cx="9127067" cy="5170646"/>
          </a:xfrm>
          <a:prstGeom prst="rect">
            <a:avLst/>
          </a:prstGeom>
          <a:solidFill>
            <a:schemeClr val="bg1"/>
          </a:solidFill>
        </p:spPr>
        <p:txBody>
          <a:bodyPr wrap="square">
            <a:spAutoFit/>
          </a:bodyPr>
          <a:lstStyle/>
          <a:p>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The project goes live on 5/1/2022.  The partial FY costs (from 5/1 – 6/30/2022) during maintenance and operations (M&amp;O) need to be captured.  Therefore, </a:t>
            </a:r>
            <a:r>
              <a:rPr lang="en-US" sz="2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prorate FY 2021/22 costs as appropriate</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The final M&amp;O FY year (FY 2022/23) (when M&amp;O costs are stable with no fluctuations for a period of 12 months) provides the total annual future M&amp;O costs.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Costs</a:t>
            </a:r>
            <a:r>
              <a:rPr lang="en-US"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In order to operate and support the recommended alternative, the department will not need any of the Warehouse Workers.  They will retain the one Staff Services Manager I (mid-range $6,320) and both of the Office Technicians (mid-range $3,040).  The Department will need two new Office Technicians (mid-range $3,040) to scan future documents and one new Staff Information Systems Analyst (mid-range $6,130) to maintain the new system.  Staff benefits continue at a rate of 30%.  The warehouse will be closed, paper will no longer be purchased, and the microfiche machine will no longer be needed.  Cloud services, repository, and scanning software support costs will continue in future annual operations.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59293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B69E7-B530-423D-B364-4C707692CCF9}" type="slidenum">
              <a:rPr lang="en-US" smtClean="0"/>
              <a:t>62</a:t>
            </a:fld>
            <a:endParaRPr lang="en-US" dirty="0"/>
          </a:p>
        </p:txBody>
      </p:sp>
      <p:sp>
        <p:nvSpPr>
          <p:cNvPr id="3" name="Title 2"/>
          <p:cNvSpPr>
            <a:spLocks noGrp="1"/>
          </p:cNvSpPr>
          <p:nvPr>
            <p:ph type="title"/>
          </p:nvPr>
        </p:nvSpPr>
        <p:spPr>
          <a:xfrm>
            <a:off x="838200" y="20050"/>
            <a:ext cx="7848600" cy="1007650"/>
          </a:xfrm>
        </p:spPr>
        <p:txBody>
          <a:bodyPr>
            <a:normAutofit fontScale="90000"/>
          </a:bodyPr>
          <a:lstStyle/>
          <a:p>
            <a:r>
              <a:rPr lang="en-US" dirty="0"/>
              <a:t>Exercise 3 – Results (1 of 2)</a:t>
            </a:r>
            <a:br>
              <a:rPr lang="en-US" dirty="0"/>
            </a:br>
            <a:r>
              <a:rPr lang="en-US" sz="3300" dirty="0">
                <a:solidFill>
                  <a:srgbClr val="00B0F0"/>
                </a:solidFill>
              </a:rPr>
              <a:t>Future Annual Costs Worksheet</a:t>
            </a:r>
            <a:endParaRPr lang="en-US" dirty="0"/>
          </a:p>
        </p:txBody>
      </p:sp>
      <p:pic>
        <p:nvPicPr>
          <p:cNvPr id="8" name="Picture 7" descr="Faws worksheet Future Operations spreadsheet example">
            <a:extLst>
              <a:ext uri="{FF2B5EF4-FFF2-40B4-BE49-F238E27FC236}">
                <a16:creationId xmlns:a16="http://schemas.microsoft.com/office/drawing/2014/main" id="{D807324B-B24E-407E-B61F-9ECA2AB34D62}"/>
              </a:ext>
            </a:extLst>
          </p:cNvPr>
          <p:cNvPicPr>
            <a:picLocks noChangeAspect="1"/>
          </p:cNvPicPr>
          <p:nvPr/>
        </p:nvPicPr>
        <p:blipFill>
          <a:blip r:embed="rId3"/>
          <a:stretch>
            <a:fillRect/>
          </a:stretch>
        </p:blipFill>
        <p:spPr>
          <a:xfrm>
            <a:off x="0" y="1371599"/>
            <a:ext cx="9125218" cy="4993217"/>
          </a:xfrm>
          <a:prstGeom prst="rect">
            <a:avLst/>
          </a:prstGeom>
        </p:spPr>
      </p:pic>
    </p:spTree>
    <p:extLst>
      <p:ext uri="{BB962C8B-B14F-4D97-AF65-F5344CB8AC3E}">
        <p14:creationId xmlns:p14="http://schemas.microsoft.com/office/powerpoint/2010/main" val="15758702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B69E7-B530-423D-B364-4C707692CCF9}" type="slidenum">
              <a:rPr lang="en-US" smtClean="0"/>
              <a:t>63</a:t>
            </a:fld>
            <a:endParaRPr lang="en-US" dirty="0"/>
          </a:p>
        </p:txBody>
      </p:sp>
      <p:sp>
        <p:nvSpPr>
          <p:cNvPr id="3" name="Title 2"/>
          <p:cNvSpPr>
            <a:spLocks noGrp="1"/>
          </p:cNvSpPr>
          <p:nvPr>
            <p:ph type="title"/>
          </p:nvPr>
        </p:nvSpPr>
        <p:spPr>
          <a:xfrm>
            <a:off x="685800" y="-76200"/>
            <a:ext cx="8001000" cy="1143000"/>
          </a:xfrm>
        </p:spPr>
        <p:txBody>
          <a:bodyPr>
            <a:normAutofit fontScale="90000"/>
          </a:bodyPr>
          <a:lstStyle/>
          <a:p>
            <a:r>
              <a:rPr lang="en-US" dirty="0"/>
              <a:t>Exercise 3 – Results (2 of 2)</a:t>
            </a:r>
            <a:br>
              <a:rPr lang="en-US" dirty="0"/>
            </a:br>
            <a:r>
              <a:rPr lang="en-US" sz="3300" dirty="0">
                <a:solidFill>
                  <a:srgbClr val="00B0F0"/>
                </a:solidFill>
              </a:rPr>
              <a:t>Future Annual Costs Worksheet</a:t>
            </a:r>
            <a:endParaRPr lang="en-US" dirty="0"/>
          </a:p>
        </p:txBody>
      </p:sp>
      <p:pic>
        <p:nvPicPr>
          <p:cNvPr id="5" name="Picture 4" descr="Faws worksheet Future Operations spreadsheet example">
            <a:extLst>
              <a:ext uri="{FF2B5EF4-FFF2-40B4-BE49-F238E27FC236}">
                <a16:creationId xmlns:a16="http://schemas.microsoft.com/office/drawing/2014/main" id="{95C6ADF7-7036-47D5-AEA8-145061C7AD7A}"/>
              </a:ext>
            </a:extLst>
          </p:cNvPr>
          <p:cNvPicPr>
            <a:picLocks noChangeAspect="1"/>
          </p:cNvPicPr>
          <p:nvPr/>
        </p:nvPicPr>
        <p:blipFill>
          <a:blip r:embed="rId3"/>
          <a:stretch>
            <a:fillRect/>
          </a:stretch>
        </p:blipFill>
        <p:spPr>
          <a:xfrm>
            <a:off x="0" y="1086021"/>
            <a:ext cx="9181507" cy="4705179"/>
          </a:xfrm>
          <a:prstGeom prst="rect">
            <a:avLst/>
          </a:prstGeom>
        </p:spPr>
      </p:pic>
    </p:spTree>
    <p:extLst>
      <p:ext uri="{BB962C8B-B14F-4D97-AF65-F5344CB8AC3E}">
        <p14:creationId xmlns:p14="http://schemas.microsoft.com/office/powerpoint/2010/main" val="34021979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1" y="76200"/>
            <a:ext cx="8229600" cy="1066800"/>
          </a:xfrm>
        </p:spPr>
        <p:txBody>
          <a:bodyPr>
            <a:normAutofit/>
          </a:bodyPr>
          <a:lstStyle/>
          <a:p>
            <a:pPr algn="ctr"/>
            <a:r>
              <a:rPr lang="en-US" sz="4000" dirty="0"/>
              <a:t>FAWS HANDS-ON</a:t>
            </a:r>
          </a:p>
        </p:txBody>
      </p:sp>
      <p:sp>
        <p:nvSpPr>
          <p:cNvPr id="24" name="Slide Number Placeholder 23"/>
          <p:cNvSpPr>
            <a:spLocks noGrp="1"/>
          </p:cNvSpPr>
          <p:nvPr>
            <p:ph type="sldNum" sz="quarter" idx="12"/>
          </p:nvPr>
        </p:nvSpPr>
        <p:spPr/>
        <p:txBody>
          <a:bodyPr/>
          <a:lstStyle/>
          <a:p>
            <a:fld id="{537B69E7-B530-423D-B364-4C707692CCF9}" type="slidenum">
              <a:rPr lang="en-US" smtClean="0"/>
              <a:t>64</a:t>
            </a:fld>
            <a:endParaRPr lang="en-US" dirty="0"/>
          </a:p>
        </p:txBody>
      </p:sp>
      <p:graphicFrame>
        <p:nvGraphicFramePr>
          <p:cNvPr id="3" name="Diagram 2" descr="title slide: hands on funding plan">
            <a:extLst>
              <a:ext uri="{FF2B5EF4-FFF2-40B4-BE49-F238E27FC236}">
                <a16:creationId xmlns:a16="http://schemas.microsoft.com/office/drawing/2014/main" id="{FF5EA34B-DE96-4FD3-9A94-393CFFA6C0B1}"/>
              </a:ext>
            </a:extLst>
          </p:cNvPr>
          <p:cNvGraphicFramePr/>
          <p:nvPr>
            <p:extLst>
              <p:ext uri="{D42A27DB-BD31-4B8C-83A1-F6EECF244321}">
                <p14:modId xmlns:p14="http://schemas.microsoft.com/office/powerpoint/2010/main" val="288185461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50543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65782"/>
            <a:ext cx="86868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yriad Pro" pitchFamily="34" charset="0"/>
                <a:ea typeface="+mj-ea"/>
                <a:cs typeface="+mj-cs"/>
              </a:rPr>
              <a:t>Funding Plan Worksheet</a:t>
            </a:r>
          </a:p>
        </p:txBody>
      </p:sp>
      <p:sp>
        <p:nvSpPr>
          <p:cNvPr id="3" name="Slide Number Placeholder 2"/>
          <p:cNvSpPr>
            <a:spLocks noGrp="1"/>
          </p:cNvSpPr>
          <p:nvPr>
            <p:ph type="sldNum" sz="quarter" idx="12"/>
          </p:nvPr>
        </p:nvSpPr>
        <p:spPr/>
        <p:txBody>
          <a:bodyPr/>
          <a:lstStyle/>
          <a:p>
            <a:fld id="{173C4BC9-FA3D-451C-A1F1-A470131E0844}" type="slidenum">
              <a:rPr lang="en-US" smtClean="0">
                <a:solidFill>
                  <a:prstClr val="black"/>
                </a:solidFill>
              </a:rPr>
              <a:pPr/>
              <a:t>65</a:t>
            </a:fld>
            <a:endParaRPr lang="en-US" dirty="0">
              <a:solidFill>
                <a:prstClr val="black"/>
              </a:solidFill>
            </a:endParaRPr>
          </a:p>
        </p:txBody>
      </p:sp>
      <p:sp>
        <p:nvSpPr>
          <p:cNvPr id="4" name="Rectangle 3"/>
          <p:cNvSpPr/>
          <p:nvPr/>
        </p:nvSpPr>
        <p:spPr>
          <a:xfrm>
            <a:off x="838200" y="1828800"/>
            <a:ext cx="7543800" cy="2800767"/>
          </a:xfrm>
          <a:prstGeom prst="rect">
            <a:avLst/>
          </a:prstGeom>
        </p:spPr>
        <p:txBody>
          <a:bodyPr wrap="square">
            <a:spAutoFit/>
          </a:bodyPr>
          <a:lstStyle/>
          <a:p>
            <a:r>
              <a:rPr lang="en-US" sz="2200" b="1" dirty="0">
                <a:solidFill>
                  <a:srgbClr val="0070C0"/>
                </a:solidFill>
              </a:rPr>
              <a:t>Intent: </a:t>
            </a:r>
            <a:r>
              <a:rPr lang="en-US" sz="2200" dirty="0">
                <a:solidFill>
                  <a:srgbClr val="002060"/>
                </a:solidFill>
              </a:rPr>
              <a:t>Identifies the funding sources, savings, and/or revenues that may be achieved through the implementation of the proposed alternative.</a:t>
            </a:r>
          </a:p>
          <a:p>
            <a:endParaRPr lang="en-US" sz="2200" dirty="0">
              <a:solidFill>
                <a:srgbClr val="002060"/>
              </a:solidFill>
            </a:endParaRPr>
          </a:p>
          <a:p>
            <a:r>
              <a:rPr lang="en-US" sz="2200" b="1" dirty="0">
                <a:solidFill>
                  <a:srgbClr val="0070C0"/>
                </a:solidFill>
              </a:rPr>
              <a:t>Outcome: </a:t>
            </a:r>
            <a:r>
              <a:rPr lang="en-US" sz="2200" dirty="0">
                <a:solidFill>
                  <a:srgbClr val="002060"/>
                </a:solidFill>
                <a:latin typeface="Calibri" panose="020F0502020204030204" pitchFamily="34" charset="0"/>
                <a:cs typeface="Times New Roman" panose="02020603050405020304" pitchFamily="18" charset="0"/>
              </a:rPr>
              <a:t>Provides a comprehensive funding plan for the proposed alternative including how all Project Costs will be funded through redirected resources, adjustments, and/or various funding sources.</a:t>
            </a:r>
          </a:p>
        </p:txBody>
      </p:sp>
    </p:spTree>
    <p:extLst>
      <p:ext uri="{BB962C8B-B14F-4D97-AF65-F5344CB8AC3E}">
        <p14:creationId xmlns:p14="http://schemas.microsoft.com/office/powerpoint/2010/main" val="42241454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781" y="41112"/>
            <a:ext cx="7365389" cy="1446550"/>
          </a:xfrm>
          <a:prstGeom prst="rect">
            <a:avLst/>
          </a:prstGeom>
          <a:noFill/>
        </p:spPr>
        <p:txBody>
          <a:bodyPr wrap="square" rtlCol="0">
            <a:spAutoFit/>
          </a:bodyPr>
          <a:lstStyle/>
          <a:p>
            <a:r>
              <a:rPr lang="en-US" sz="4400" b="1" dirty="0">
                <a:solidFill>
                  <a:prstClr val="white"/>
                </a:solidFill>
                <a:latin typeface="Myriad Pro" pitchFamily="34" charset="0"/>
              </a:rPr>
              <a:t>Funding Plan </a:t>
            </a:r>
            <a:r>
              <a:rPr lang="en-US" sz="2800" b="1" dirty="0">
                <a:solidFill>
                  <a:prstClr val="white"/>
                </a:solidFill>
                <a:latin typeface="Myriad Pro" pitchFamily="34" charset="0"/>
              </a:rPr>
              <a:t>(Cont.)</a:t>
            </a:r>
          </a:p>
          <a:p>
            <a:endParaRPr lang="en-US" sz="4400" b="1" dirty="0">
              <a:solidFill>
                <a:prstClr val="white"/>
              </a:solidFill>
              <a:latin typeface="Myriad Pro" pitchFamily="34" charset="0"/>
            </a:endParaRPr>
          </a:p>
        </p:txBody>
      </p:sp>
      <p:sp>
        <p:nvSpPr>
          <p:cNvPr id="3" name="Slide Number Placeholder 2"/>
          <p:cNvSpPr>
            <a:spLocks noGrp="1"/>
          </p:cNvSpPr>
          <p:nvPr>
            <p:ph type="sldNum" sz="quarter" idx="12"/>
          </p:nvPr>
        </p:nvSpPr>
        <p:spPr>
          <a:xfrm>
            <a:off x="6606339" y="6477000"/>
            <a:ext cx="2133600" cy="365125"/>
          </a:xfrm>
        </p:spPr>
        <p:txBody>
          <a:bodyPr/>
          <a:lstStyle/>
          <a:p>
            <a:fld id="{173C4BC9-FA3D-451C-A1F1-A470131E0844}" type="slidenum">
              <a:rPr lang="en-US" smtClean="0">
                <a:solidFill>
                  <a:prstClr val="black"/>
                </a:solidFill>
              </a:rPr>
              <a:pPr/>
              <a:t>66</a:t>
            </a:fld>
            <a:endParaRPr lang="en-US" dirty="0">
              <a:solidFill>
                <a:prstClr val="black"/>
              </a:solidFill>
            </a:endParaRPr>
          </a:p>
        </p:txBody>
      </p:sp>
      <p:cxnSp>
        <p:nvCxnSpPr>
          <p:cNvPr id="19" name="Straight Arrow Connector 18">
            <a:extLst>
              <a:ext uri="{C183D7F6-B498-43B3-948B-1728B52AA6E4}">
                <adec:decorative xmlns:adec="http://schemas.microsoft.com/office/drawing/2017/decorative" val="1"/>
              </a:ext>
            </a:extLst>
          </p:cNvPr>
          <p:cNvCxnSpPr/>
          <p:nvPr/>
        </p:nvCxnSpPr>
        <p:spPr>
          <a:xfrm flipH="1">
            <a:off x="2971800" y="1981200"/>
            <a:ext cx="6096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8" name="Rounded Rectangle 17"/>
          <p:cNvSpPr/>
          <p:nvPr/>
        </p:nvSpPr>
        <p:spPr>
          <a:xfrm>
            <a:off x="3505200" y="950041"/>
            <a:ext cx="5486400" cy="1235273"/>
          </a:xfrm>
          <a:prstGeom prst="roundRect">
            <a:avLst/>
          </a:prstGeom>
          <a:solidFill>
            <a:srgbClr val="E7EBF1"/>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prstClr val="black"/>
                </a:solidFill>
              </a:rPr>
              <a:t>Total Project Costs </a:t>
            </a:r>
            <a:r>
              <a:rPr lang="en-US" b="1" i="1" dirty="0">
                <a:solidFill>
                  <a:prstClr val="black"/>
                </a:solidFill>
              </a:rPr>
              <a:t>and</a:t>
            </a:r>
            <a:r>
              <a:rPr lang="en-US" b="1" dirty="0">
                <a:solidFill>
                  <a:prstClr val="black"/>
                </a:solidFill>
              </a:rPr>
              <a:t> Total Future Costs – </a:t>
            </a:r>
            <a:r>
              <a:rPr lang="en-US" dirty="0">
                <a:solidFill>
                  <a:prstClr val="black"/>
                </a:solidFill>
              </a:rPr>
              <a:t>Derived from information inputted into the</a:t>
            </a:r>
            <a:r>
              <a:rPr lang="en-US" i="1" dirty="0">
                <a:solidFill>
                  <a:prstClr val="black"/>
                </a:solidFill>
              </a:rPr>
              <a:t> Project Cost Alternative and Future Annual Ops. Worksheet</a:t>
            </a:r>
            <a:endParaRPr lang="en-US" dirty="0">
              <a:solidFill>
                <a:prstClr val="black"/>
              </a:solidFill>
            </a:endParaRPr>
          </a:p>
        </p:txBody>
      </p:sp>
      <p:cxnSp>
        <p:nvCxnSpPr>
          <p:cNvPr id="13" name="Straight Arrow Connector 12">
            <a:extLst>
              <a:ext uri="{C183D7F6-B498-43B3-948B-1728B52AA6E4}">
                <adec:decorative xmlns:adec="http://schemas.microsoft.com/office/drawing/2017/decorative" val="1"/>
              </a:ext>
            </a:extLst>
          </p:cNvPr>
          <p:cNvCxnSpPr/>
          <p:nvPr/>
        </p:nvCxnSpPr>
        <p:spPr>
          <a:xfrm flipH="1">
            <a:off x="2971800" y="2341920"/>
            <a:ext cx="6096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4" name="Rounded Rectangle 13"/>
          <p:cNvSpPr/>
          <p:nvPr/>
        </p:nvSpPr>
        <p:spPr>
          <a:xfrm>
            <a:off x="3505200" y="2268178"/>
            <a:ext cx="5486400" cy="813714"/>
          </a:xfrm>
          <a:prstGeom prst="roundRect">
            <a:avLst/>
          </a:prstGeom>
          <a:solidFill>
            <a:srgbClr val="E7EBF1"/>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prstClr val="black"/>
                </a:solidFill>
              </a:rPr>
              <a:t>Resources</a:t>
            </a:r>
            <a:r>
              <a:rPr lang="en-US" dirty="0">
                <a:solidFill>
                  <a:prstClr val="black"/>
                </a:solidFill>
              </a:rPr>
              <a:t> – Current operations resources to be redirected and utilized for project or future operations of the new system.</a:t>
            </a:r>
          </a:p>
        </p:txBody>
      </p:sp>
      <p:cxnSp>
        <p:nvCxnSpPr>
          <p:cNvPr id="16" name="Straight Arrow Connector 15">
            <a:extLst>
              <a:ext uri="{C183D7F6-B498-43B3-948B-1728B52AA6E4}">
                <adec:decorative xmlns:adec="http://schemas.microsoft.com/office/drawing/2017/decorative" val="1"/>
              </a:ext>
            </a:extLst>
          </p:cNvPr>
          <p:cNvCxnSpPr/>
          <p:nvPr/>
        </p:nvCxnSpPr>
        <p:spPr>
          <a:xfrm flipH="1">
            <a:off x="3004127" y="3733800"/>
            <a:ext cx="6096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0" name="Rounded Rectangle 19"/>
          <p:cNvSpPr/>
          <p:nvPr/>
        </p:nvSpPr>
        <p:spPr>
          <a:xfrm>
            <a:off x="3505200" y="3309982"/>
            <a:ext cx="5486400" cy="1130888"/>
          </a:xfrm>
          <a:prstGeom prst="roundRect">
            <a:avLst/>
          </a:prstGeom>
          <a:solidFill>
            <a:srgbClr val="E7EBF1"/>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prstClr val="black"/>
                </a:solidFill>
              </a:rPr>
              <a:t>Annual Funding Needed – </a:t>
            </a:r>
            <a:r>
              <a:rPr lang="en-US" dirty="0">
                <a:solidFill>
                  <a:prstClr val="black"/>
                </a:solidFill>
              </a:rPr>
              <a:t>Project (One-Time) (BCP) funding and Future Operations (Annual) (BCP) </a:t>
            </a:r>
            <a:r>
              <a:rPr lang="en-US" b="1" dirty="0">
                <a:solidFill>
                  <a:prstClr val="black"/>
                </a:solidFill>
              </a:rPr>
              <a:t>funding needed</a:t>
            </a:r>
            <a:r>
              <a:rPr lang="en-US" dirty="0">
                <a:solidFill>
                  <a:prstClr val="black"/>
                </a:solidFill>
              </a:rPr>
              <a:t>.</a:t>
            </a:r>
          </a:p>
        </p:txBody>
      </p:sp>
      <p:cxnSp>
        <p:nvCxnSpPr>
          <p:cNvPr id="21" name="Straight Arrow Connector 20">
            <a:extLst>
              <a:ext uri="{C183D7F6-B498-43B3-948B-1728B52AA6E4}">
                <adec:decorative xmlns:adec="http://schemas.microsoft.com/office/drawing/2017/decorative" val="1"/>
              </a:ext>
            </a:extLst>
          </p:cNvPr>
          <p:cNvCxnSpPr/>
          <p:nvPr/>
        </p:nvCxnSpPr>
        <p:spPr>
          <a:xfrm flipH="1">
            <a:off x="2971800" y="4724400"/>
            <a:ext cx="6096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2" name="Rounded Rectangle 21"/>
          <p:cNvSpPr/>
          <p:nvPr/>
        </p:nvSpPr>
        <p:spPr>
          <a:xfrm>
            <a:off x="3505200" y="4635826"/>
            <a:ext cx="5486400" cy="673688"/>
          </a:xfrm>
          <a:prstGeom prst="roundRect">
            <a:avLst/>
          </a:prstGeom>
          <a:solidFill>
            <a:srgbClr val="E7EBF1"/>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prstClr val="black"/>
                </a:solidFill>
              </a:rPr>
              <a:t>Funding Source – </a:t>
            </a:r>
            <a:r>
              <a:rPr lang="en-US" dirty="0">
                <a:solidFill>
                  <a:prstClr val="black"/>
                </a:solidFill>
              </a:rPr>
              <a:t>Breakdown for how selected alternative will be funded, by percentage for each year.</a:t>
            </a:r>
          </a:p>
        </p:txBody>
      </p:sp>
      <p:cxnSp>
        <p:nvCxnSpPr>
          <p:cNvPr id="24" name="Straight Arrow Connector 23">
            <a:extLst>
              <a:ext uri="{C183D7F6-B498-43B3-948B-1728B52AA6E4}">
                <adec:decorative xmlns:adec="http://schemas.microsoft.com/office/drawing/2017/decorative" val="1"/>
              </a:ext>
            </a:extLst>
          </p:cNvPr>
          <p:cNvCxnSpPr/>
          <p:nvPr/>
        </p:nvCxnSpPr>
        <p:spPr>
          <a:xfrm flipH="1">
            <a:off x="2971800" y="5867400"/>
            <a:ext cx="60960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5" name="Rounded Rectangle 24"/>
          <p:cNvSpPr/>
          <p:nvPr/>
        </p:nvSpPr>
        <p:spPr>
          <a:xfrm>
            <a:off x="3502891" y="5778824"/>
            <a:ext cx="5486400" cy="774375"/>
          </a:xfrm>
          <a:prstGeom prst="roundRect">
            <a:avLst/>
          </a:prstGeom>
          <a:solidFill>
            <a:srgbClr val="E7EBF1"/>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prstClr val="black"/>
                </a:solidFill>
              </a:rPr>
              <a:t>Funding Source, Local Assistance – </a:t>
            </a:r>
            <a:r>
              <a:rPr lang="en-US" dirty="0">
                <a:solidFill>
                  <a:prstClr val="black"/>
                </a:solidFill>
              </a:rPr>
              <a:t>Breakdown for how selected alternative’s local assistance will be funded, by percentage for each year.</a:t>
            </a:r>
          </a:p>
        </p:txBody>
      </p:sp>
      <p:pic>
        <p:nvPicPr>
          <p:cNvPr id="5" name="Picture 4" descr="Faws worksheet Future Operations spreadsheet example"/>
          <p:cNvPicPr>
            <a:picLocks noChangeAspect="1"/>
          </p:cNvPicPr>
          <p:nvPr/>
        </p:nvPicPr>
        <p:blipFill>
          <a:blip r:embed="rId3"/>
          <a:stretch>
            <a:fillRect/>
          </a:stretch>
        </p:blipFill>
        <p:spPr>
          <a:xfrm>
            <a:off x="231582" y="827577"/>
            <a:ext cx="2723809" cy="6190476"/>
          </a:xfrm>
          <a:prstGeom prst="rect">
            <a:avLst/>
          </a:prstGeom>
        </p:spPr>
      </p:pic>
      <p:sp>
        <p:nvSpPr>
          <p:cNvPr id="4" name="Title 3">
            <a:extLst>
              <a:ext uri="{FF2B5EF4-FFF2-40B4-BE49-F238E27FC236}">
                <a16:creationId xmlns:a16="http://schemas.microsoft.com/office/drawing/2014/main" id="{2610B956-498D-41DD-89B4-F27AD3BBC299}"/>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solidFill>
                  <a:prstClr val="white"/>
                </a:solidFill>
              </a:rPr>
              <a:t>Funding Plan </a:t>
            </a:r>
            <a:r>
              <a:rPr lang="en-US" sz="2800" dirty="0">
                <a:solidFill>
                  <a:prstClr val="white"/>
                </a:solidFill>
              </a:rPr>
              <a:t>(Cont.)</a:t>
            </a:r>
            <a:br>
              <a:rPr lang="en-US" sz="2800" dirty="0">
                <a:solidFill>
                  <a:prstClr val="white"/>
                </a:solidFill>
              </a:rPr>
            </a:br>
            <a:endParaRPr lang="en-US" dirty="0"/>
          </a:p>
        </p:txBody>
      </p:sp>
    </p:spTree>
    <p:extLst>
      <p:ext uri="{BB962C8B-B14F-4D97-AF65-F5344CB8AC3E}">
        <p14:creationId xmlns:p14="http://schemas.microsoft.com/office/powerpoint/2010/main" val="278790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 grpId="0" animBg="1"/>
      <p:bldP spid="20" grpId="0" animBg="1"/>
      <p:bldP spid="22" grpId="0" animBg="1"/>
      <p:bldP spid="2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1" y="76200"/>
            <a:ext cx="8229600" cy="1066800"/>
          </a:xfrm>
        </p:spPr>
        <p:txBody>
          <a:bodyPr>
            <a:normAutofit/>
          </a:bodyPr>
          <a:lstStyle/>
          <a:p>
            <a:pPr algn="ctr"/>
            <a:r>
              <a:rPr lang="en-US" sz="4000" dirty="0"/>
              <a:t>FAWS TRAINING EXERCISE</a:t>
            </a:r>
          </a:p>
        </p:txBody>
      </p:sp>
      <p:sp>
        <p:nvSpPr>
          <p:cNvPr id="24" name="Slide Number Placeholder 23"/>
          <p:cNvSpPr>
            <a:spLocks noGrp="1"/>
          </p:cNvSpPr>
          <p:nvPr>
            <p:ph type="sldNum" sz="quarter" idx="12"/>
          </p:nvPr>
        </p:nvSpPr>
        <p:spPr/>
        <p:txBody>
          <a:bodyPr/>
          <a:lstStyle/>
          <a:p>
            <a:fld id="{537B69E7-B530-423D-B364-4C707692CCF9}" type="slidenum">
              <a:rPr lang="en-US" smtClean="0"/>
              <a:t>67</a:t>
            </a:fld>
            <a:endParaRPr lang="en-US" dirty="0"/>
          </a:p>
        </p:txBody>
      </p:sp>
      <p:graphicFrame>
        <p:nvGraphicFramePr>
          <p:cNvPr id="3" name="Diagram 2" descr="title slide: faws training exercise 4 funding plan">
            <a:extLst>
              <a:ext uri="{FF2B5EF4-FFF2-40B4-BE49-F238E27FC236}">
                <a16:creationId xmlns:a16="http://schemas.microsoft.com/office/drawing/2014/main" id="{FF5EA34B-DE96-4FD3-9A94-393CFFA6C0B1}"/>
              </a:ext>
            </a:extLst>
          </p:cNvPr>
          <p:cNvGraphicFramePr/>
          <p:nvPr>
            <p:extLst>
              <p:ext uri="{D42A27DB-BD31-4B8C-83A1-F6EECF244321}">
                <p14:modId xmlns:p14="http://schemas.microsoft.com/office/powerpoint/2010/main" val="136724858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7972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838200" y="120716"/>
            <a:ext cx="7162800" cy="793684"/>
          </a:xfrm>
        </p:spPr>
        <p:txBody>
          <a:bodyPr>
            <a:normAutofit fontScale="90000"/>
          </a:bodyPr>
          <a:lstStyle/>
          <a:p>
            <a:r>
              <a:rPr lang="en-US" dirty="0"/>
              <a:t>Exercise 4</a:t>
            </a:r>
            <a:br>
              <a:rPr lang="en-US" dirty="0"/>
            </a:br>
            <a:r>
              <a:rPr lang="en-US" sz="3300" dirty="0">
                <a:solidFill>
                  <a:srgbClr val="00B0F0"/>
                </a:solidFill>
              </a:rPr>
              <a:t>Funding Plan</a:t>
            </a:r>
          </a:p>
        </p:txBody>
      </p:sp>
      <p:sp>
        <p:nvSpPr>
          <p:cNvPr id="2" name="Slide Number Placeholder 1"/>
          <p:cNvSpPr>
            <a:spLocks noGrp="1"/>
          </p:cNvSpPr>
          <p:nvPr>
            <p:ph type="sldNum" sz="quarter" idx="12"/>
          </p:nvPr>
        </p:nvSpPr>
        <p:spPr/>
        <p:txBody>
          <a:bodyPr/>
          <a:lstStyle/>
          <a:p>
            <a:fld id="{537B69E7-B530-423D-B364-4C707692CCF9}" type="slidenum">
              <a:rPr lang="en-US" smtClean="0"/>
              <a:t>68</a:t>
            </a:fld>
            <a:endParaRPr lang="en-US" dirty="0"/>
          </a:p>
        </p:txBody>
      </p:sp>
      <p:sp>
        <p:nvSpPr>
          <p:cNvPr id="3" name="Rectangle 2"/>
          <p:cNvSpPr/>
          <p:nvPr/>
        </p:nvSpPr>
        <p:spPr>
          <a:xfrm>
            <a:off x="381000" y="1371600"/>
            <a:ext cx="8610600" cy="4524315"/>
          </a:xfrm>
          <a:prstGeom prst="rect">
            <a:avLst/>
          </a:prstGeom>
        </p:spPr>
        <p:txBody>
          <a:bodyPr wrap="square">
            <a:spAutoFit/>
          </a:bodyPr>
          <a:lstStyle/>
          <a:p>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Any cost savings from current operations will be redirected to help fund the new process.  Half of any additional funding will be provided through the General Fund and the remaining funding will be provided though Special Funds.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Be sure Row 24 “Total Additional Funding” matches funding requested in the BCP.</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Remember to add any Future FYs not already contained in the blue “Project Costs” section to the green “Future Annual” section.  Add percentages to the “Funding Source, State Operations” section as needed.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58253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B69E7-B530-423D-B364-4C707692CCF9}" type="slidenum">
              <a:rPr lang="en-US" smtClean="0"/>
              <a:t>69</a:t>
            </a:fld>
            <a:endParaRPr lang="en-US" dirty="0"/>
          </a:p>
        </p:txBody>
      </p:sp>
      <p:sp>
        <p:nvSpPr>
          <p:cNvPr id="3" name="Title 2"/>
          <p:cNvSpPr>
            <a:spLocks noGrp="1"/>
          </p:cNvSpPr>
          <p:nvPr>
            <p:ph type="title"/>
          </p:nvPr>
        </p:nvSpPr>
        <p:spPr>
          <a:xfrm>
            <a:off x="609600" y="-76200"/>
            <a:ext cx="8077200" cy="1143000"/>
          </a:xfrm>
        </p:spPr>
        <p:txBody>
          <a:bodyPr>
            <a:normAutofit fontScale="90000"/>
          </a:bodyPr>
          <a:lstStyle/>
          <a:p>
            <a:r>
              <a:rPr lang="en-US" dirty="0"/>
              <a:t>Exercise 4 – Results </a:t>
            </a:r>
            <a:br>
              <a:rPr lang="en-US" dirty="0"/>
            </a:br>
            <a:r>
              <a:rPr lang="en-US" sz="3300" dirty="0">
                <a:solidFill>
                  <a:srgbClr val="00B0F0"/>
                </a:solidFill>
              </a:rPr>
              <a:t>Funding Plan</a:t>
            </a:r>
            <a:endParaRPr lang="en-US" dirty="0"/>
          </a:p>
        </p:txBody>
      </p:sp>
      <p:pic>
        <p:nvPicPr>
          <p:cNvPr id="8" name="Picture 7" descr="Faws worksheet Funding Plan spreadsheet example">
            <a:extLst>
              <a:ext uri="{FF2B5EF4-FFF2-40B4-BE49-F238E27FC236}">
                <a16:creationId xmlns:a16="http://schemas.microsoft.com/office/drawing/2014/main" id="{CFA2E7C2-B466-497F-8983-CE1F594A2006}"/>
              </a:ext>
            </a:extLst>
          </p:cNvPr>
          <p:cNvPicPr>
            <a:picLocks noChangeAspect="1"/>
          </p:cNvPicPr>
          <p:nvPr/>
        </p:nvPicPr>
        <p:blipFill>
          <a:blip r:embed="rId3"/>
          <a:stretch>
            <a:fillRect/>
          </a:stretch>
        </p:blipFill>
        <p:spPr>
          <a:xfrm>
            <a:off x="34636" y="1219200"/>
            <a:ext cx="9000309" cy="4646177"/>
          </a:xfrm>
          <a:prstGeom prst="rect">
            <a:avLst/>
          </a:prstGeom>
        </p:spPr>
      </p:pic>
    </p:spTree>
    <p:extLst>
      <p:ext uri="{BB962C8B-B14F-4D97-AF65-F5344CB8AC3E}">
        <p14:creationId xmlns:p14="http://schemas.microsoft.com/office/powerpoint/2010/main" val="727953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lide Number Placeholder 3" descr="Project Approval Lifecycle slide showing the 4 cycles of the project approval lifecycle. Stage 1 though stage 4."/>
          <p:cNvSpPr txBox="1">
            <a:spLocks/>
          </p:cNvSpPr>
          <p:nvPr/>
        </p:nvSpPr>
        <p:spPr>
          <a:xfrm>
            <a:off x="8404411" y="228344"/>
            <a:ext cx="493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prstClr val="black">
                    <a:tint val="75000"/>
                  </a:prstClr>
                </a:solidFill>
              </a:rPr>
              <a:t> </a:t>
            </a:r>
          </a:p>
        </p:txBody>
      </p:sp>
      <p:pic>
        <p:nvPicPr>
          <p:cNvPr id="3" name="Picture 2" descr="Detailed breakdown of each of the 4 stages of the project approval lifecycle"/>
          <p:cNvPicPr>
            <a:picLocks noChangeAspect="1"/>
          </p:cNvPicPr>
          <p:nvPr/>
        </p:nvPicPr>
        <p:blipFill>
          <a:blip r:embed="rId3"/>
          <a:stretch>
            <a:fillRect/>
          </a:stretch>
        </p:blipFill>
        <p:spPr>
          <a:xfrm>
            <a:off x="0" y="986944"/>
            <a:ext cx="9144000" cy="5871056"/>
          </a:xfrm>
          <a:prstGeom prst="rect">
            <a:avLst/>
          </a:prstGeom>
        </p:spPr>
      </p:pic>
      <p:sp>
        <p:nvSpPr>
          <p:cNvPr id="10" name="Title 1"/>
          <p:cNvSpPr>
            <a:spLocks noGrp="1"/>
          </p:cNvSpPr>
          <p:nvPr>
            <p:ph type="title"/>
          </p:nvPr>
        </p:nvSpPr>
        <p:spPr>
          <a:xfrm>
            <a:off x="457200" y="-76200"/>
            <a:ext cx="8229600" cy="1143000"/>
          </a:xfrm>
        </p:spPr>
        <p:txBody>
          <a:bodyPr>
            <a:normAutofit/>
          </a:bodyPr>
          <a:lstStyle/>
          <a:p>
            <a:pPr algn="ctr"/>
            <a:r>
              <a:rPr lang="en-US" altLang="en-US" sz="2800" dirty="0"/>
              <a:t>Project Approval Lifecycle</a:t>
            </a:r>
            <a:br>
              <a:rPr lang="en-US" altLang="en-US" sz="2800" dirty="0"/>
            </a:br>
            <a:endParaRPr lang="en-US" altLang="en-US" sz="2800" dirty="0"/>
          </a:p>
        </p:txBody>
      </p:sp>
      <p:sp>
        <p:nvSpPr>
          <p:cNvPr id="2" name="Slide Number Placeholder 1"/>
          <p:cNvSpPr>
            <a:spLocks noGrp="1"/>
          </p:cNvSpPr>
          <p:nvPr>
            <p:ph type="sldNum" sz="quarter" idx="12"/>
          </p:nvPr>
        </p:nvSpPr>
        <p:spPr/>
        <p:txBody>
          <a:bodyPr/>
          <a:lstStyle/>
          <a:p>
            <a:fld id="{537B69E7-B530-423D-B364-4C707692CCF9}" type="slidenum">
              <a:rPr lang="en-US" smtClean="0"/>
              <a:t>7</a:t>
            </a:fld>
            <a:endParaRPr lang="en-US" dirty="0"/>
          </a:p>
        </p:txBody>
      </p:sp>
      <p:sp>
        <p:nvSpPr>
          <p:cNvPr id="6" name="Down Arrow Callout 5"/>
          <p:cNvSpPr/>
          <p:nvPr/>
        </p:nvSpPr>
        <p:spPr>
          <a:xfrm>
            <a:off x="2298775" y="533399"/>
            <a:ext cx="1421354" cy="597719"/>
          </a:xfrm>
          <a:prstGeom prst="downArrowCallout">
            <a:avLst/>
          </a:prstGeom>
          <a:solidFill>
            <a:srgbClr val="92D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Create FAWs</a:t>
            </a:r>
            <a:endParaRPr lang="en-US" b="1" dirty="0">
              <a:solidFill>
                <a:schemeClr val="dk1"/>
              </a:solidFill>
            </a:endParaRPr>
          </a:p>
        </p:txBody>
      </p:sp>
      <p:sp>
        <p:nvSpPr>
          <p:cNvPr id="13" name="Down Arrow Callout 12"/>
          <p:cNvSpPr/>
          <p:nvPr/>
        </p:nvSpPr>
        <p:spPr>
          <a:xfrm>
            <a:off x="4177329" y="533399"/>
            <a:ext cx="1962751" cy="601252"/>
          </a:xfrm>
          <a:prstGeom prst="downArrowCallout">
            <a:avLst/>
          </a:prstGeom>
          <a:solidFill>
            <a:srgbClr val="92D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May Update FAWs</a:t>
            </a:r>
            <a:endParaRPr lang="en-US" b="1" dirty="0">
              <a:solidFill>
                <a:schemeClr val="dk1"/>
              </a:solidFill>
            </a:endParaRPr>
          </a:p>
        </p:txBody>
      </p:sp>
      <p:sp>
        <p:nvSpPr>
          <p:cNvPr id="14" name="Down Arrow Callout 13"/>
          <p:cNvSpPr/>
          <p:nvPr/>
        </p:nvSpPr>
        <p:spPr>
          <a:xfrm>
            <a:off x="6350750" y="546765"/>
            <a:ext cx="1596461" cy="597718"/>
          </a:xfrm>
          <a:prstGeom prst="downArrowCallout">
            <a:avLst/>
          </a:prstGeom>
          <a:solidFill>
            <a:srgbClr val="92D05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t>Baseline FAWs</a:t>
            </a:r>
            <a:endParaRPr lang="en-US" b="1" dirty="0">
              <a:solidFill>
                <a:schemeClr val="dk1"/>
              </a:solidFill>
            </a:endParaRPr>
          </a:p>
        </p:txBody>
      </p:sp>
    </p:spTree>
    <p:extLst>
      <p:ext uri="{BB962C8B-B14F-4D97-AF65-F5344CB8AC3E}">
        <p14:creationId xmlns:p14="http://schemas.microsoft.com/office/powerpoint/2010/main" val="416196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7B69E7-B530-423D-B364-4C707692CCF9}" type="slidenum">
              <a:rPr lang="en-US" smtClean="0"/>
              <a:t>70</a:t>
            </a:fld>
            <a:endParaRPr lang="en-US" dirty="0"/>
          </a:p>
        </p:txBody>
      </p:sp>
      <p:sp>
        <p:nvSpPr>
          <p:cNvPr id="3" name="Title 2"/>
          <p:cNvSpPr>
            <a:spLocks noGrp="1"/>
          </p:cNvSpPr>
          <p:nvPr>
            <p:ph type="title"/>
          </p:nvPr>
        </p:nvSpPr>
        <p:spPr>
          <a:xfrm>
            <a:off x="228600" y="228600"/>
            <a:ext cx="9144000" cy="990600"/>
          </a:xfrm>
        </p:spPr>
        <p:txBody>
          <a:bodyPr>
            <a:normAutofit fontScale="90000"/>
          </a:bodyPr>
          <a:lstStyle/>
          <a:p>
            <a:pPr algn="ctr"/>
            <a:r>
              <a:rPr lang="en-US" dirty="0"/>
              <a:t>Exercise 4 – Results </a:t>
            </a:r>
            <a:r>
              <a:rPr lang="en-US" dirty="0">
                <a:solidFill>
                  <a:srgbClr val="00B0F0"/>
                </a:solidFill>
              </a:rPr>
              <a:t>Funding Plan</a:t>
            </a:r>
            <a:br>
              <a:rPr lang="en-US" dirty="0"/>
            </a:br>
            <a:r>
              <a:rPr lang="en-US" sz="2700" dirty="0">
                <a:solidFill>
                  <a:schemeClr val="bg1">
                    <a:lumMod val="95000"/>
                  </a:schemeClr>
                </a:solidFill>
              </a:rPr>
              <a:t>Where do the amounts come from? </a:t>
            </a:r>
            <a:br>
              <a:rPr lang="en-US" sz="3100" dirty="0">
                <a:solidFill>
                  <a:schemeClr val="bg1">
                    <a:lumMod val="95000"/>
                  </a:schemeClr>
                </a:solidFill>
              </a:rPr>
            </a:br>
            <a:endParaRPr lang="en-US" sz="3100" dirty="0">
              <a:solidFill>
                <a:schemeClr val="bg1">
                  <a:lumMod val="95000"/>
                </a:schemeClr>
              </a:solidFill>
            </a:endParaRPr>
          </a:p>
        </p:txBody>
      </p:sp>
      <p:pic>
        <p:nvPicPr>
          <p:cNvPr id="8" name="Picture 7" descr="Faws worksheet: excerpt alt 1 - project, row 356">
            <a:extLst>
              <a:ext uri="{FF2B5EF4-FFF2-40B4-BE49-F238E27FC236}">
                <a16:creationId xmlns:a16="http://schemas.microsoft.com/office/drawing/2014/main" id="{514CEB52-4D2B-438C-AAF8-B82BC3ADE8CA}"/>
              </a:ext>
            </a:extLst>
          </p:cNvPr>
          <p:cNvPicPr>
            <a:picLocks noChangeAspect="1"/>
          </p:cNvPicPr>
          <p:nvPr/>
        </p:nvPicPr>
        <p:blipFill>
          <a:blip r:embed="rId3"/>
          <a:stretch>
            <a:fillRect/>
          </a:stretch>
        </p:blipFill>
        <p:spPr>
          <a:xfrm>
            <a:off x="20782" y="1596110"/>
            <a:ext cx="9144000" cy="241055"/>
          </a:xfrm>
          <a:prstGeom prst="rect">
            <a:avLst/>
          </a:prstGeom>
        </p:spPr>
      </p:pic>
      <p:sp>
        <p:nvSpPr>
          <p:cNvPr id="9" name="TextBox 8">
            <a:extLst>
              <a:ext uri="{FF2B5EF4-FFF2-40B4-BE49-F238E27FC236}">
                <a16:creationId xmlns:a16="http://schemas.microsoft.com/office/drawing/2014/main" id="{501ED3FD-2C7E-4A2C-97E2-52255621E6CE}"/>
              </a:ext>
            </a:extLst>
          </p:cNvPr>
          <p:cNvSpPr txBox="1"/>
          <p:nvPr/>
        </p:nvSpPr>
        <p:spPr>
          <a:xfrm>
            <a:off x="0" y="1219203"/>
            <a:ext cx="3048000" cy="369332"/>
          </a:xfrm>
          <a:prstGeom prst="rect">
            <a:avLst/>
          </a:prstGeom>
          <a:noFill/>
        </p:spPr>
        <p:txBody>
          <a:bodyPr wrap="square" rtlCol="0">
            <a:spAutoFit/>
          </a:bodyPr>
          <a:lstStyle/>
          <a:p>
            <a:r>
              <a:rPr lang="en-US" dirty="0"/>
              <a:t>Excerpt Alt 1- Project, Row 356</a:t>
            </a:r>
          </a:p>
        </p:txBody>
      </p:sp>
      <p:pic>
        <p:nvPicPr>
          <p:cNvPr id="11" name="Picture 10" descr="faws worksheet excerpt alt 1 - future ops row 363">
            <a:extLst>
              <a:ext uri="{FF2B5EF4-FFF2-40B4-BE49-F238E27FC236}">
                <a16:creationId xmlns:a16="http://schemas.microsoft.com/office/drawing/2014/main" id="{8F599ECC-B5BA-49D9-A905-EF3951E190C9}"/>
              </a:ext>
            </a:extLst>
          </p:cNvPr>
          <p:cNvPicPr>
            <a:picLocks noChangeAspect="1"/>
          </p:cNvPicPr>
          <p:nvPr/>
        </p:nvPicPr>
        <p:blipFill>
          <a:blip r:embed="rId4"/>
          <a:stretch>
            <a:fillRect/>
          </a:stretch>
        </p:blipFill>
        <p:spPr>
          <a:xfrm>
            <a:off x="20782" y="2113747"/>
            <a:ext cx="8055038" cy="266723"/>
          </a:xfrm>
          <a:prstGeom prst="rect">
            <a:avLst/>
          </a:prstGeom>
        </p:spPr>
      </p:pic>
      <p:sp>
        <p:nvSpPr>
          <p:cNvPr id="12" name="TextBox 11">
            <a:extLst>
              <a:ext uri="{FF2B5EF4-FFF2-40B4-BE49-F238E27FC236}">
                <a16:creationId xmlns:a16="http://schemas.microsoft.com/office/drawing/2014/main" id="{7CE2380C-A4AD-44BB-8C85-696AEC562221}"/>
              </a:ext>
            </a:extLst>
          </p:cNvPr>
          <p:cNvSpPr txBox="1"/>
          <p:nvPr/>
        </p:nvSpPr>
        <p:spPr>
          <a:xfrm>
            <a:off x="20782" y="1831247"/>
            <a:ext cx="4495800" cy="369332"/>
          </a:xfrm>
          <a:prstGeom prst="rect">
            <a:avLst/>
          </a:prstGeom>
          <a:noFill/>
        </p:spPr>
        <p:txBody>
          <a:bodyPr wrap="square" rtlCol="0">
            <a:spAutoFit/>
          </a:bodyPr>
          <a:lstStyle/>
          <a:p>
            <a:r>
              <a:rPr lang="en-US" dirty="0"/>
              <a:t>Excerpt Alt 1- Future Ops, Row 363</a:t>
            </a:r>
          </a:p>
        </p:txBody>
      </p:sp>
      <p:pic>
        <p:nvPicPr>
          <p:cNvPr id="14" name="Picture 13">
            <a:extLst>
              <a:ext uri="{FF2B5EF4-FFF2-40B4-BE49-F238E27FC236}">
                <a16:creationId xmlns:a16="http://schemas.microsoft.com/office/drawing/2014/main" id="{5AB2F74A-00DE-4285-AEFF-2E6E0F241463}"/>
              </a:ext>
              <a:ext uri="{C183D7F6-B498-43B3-948B-1728B52AA6E4}">
                <adec:decorative xmlns:adec="http://schemas.microsoft.com/office/drawing/2017/decorative" val="1"/>
              </a:ext>
            </a:extLst>
          </p:cNvPr>
          <p:cNvPicPr>
            <a:picLocks noChangeAspect="1"/>
          </p:cNvPicPr>
          <p:nvPr/>
        </p:nvPicPr>
        <p:blipFill rotWithShape="1">
          <a:blip r:embed="rId5"/>
          <a:srcRect l="-10000" t="836123" r="52500" b="-846790"/>
          <a:stretch/>
        </p:blipFill>
        <p:spPr>
          <a:xfrm>
            <a:off x="0" y="3366197"/>
            <a:ext cx="5257800" cy="139003"/>
          </a:xfrm>
          <a:prstGeom prst="rect">
            <a:avLst/>
          </a:prstGeom>
        </p:spPr>
      </p:pic>
      <p:pic>
        <p:nvPicPr>
          <p:cNvPr id="16" name="Picture 15" descr="faws worksheet excerpt ;alt 1 - project row 126">
            <a:extLst>
              <a:ext uri="{FF2B5EF4-FFF2-40B4-BE49-F238E27FC236}">
                <a16:creationId xmlns:a16="http://schemas.microsoft.com/office/drawing/2014/main" id="{B0ADB9DE-714A-4E96-ABDA-7F68786B3124}"/>
              </a:ext>
            </a:extLst>
          </p:cNvPr>
          <p:cNvPicPr>
            <a:picLocks noChangeAspect="1"/>
          </p:cNvPicPr>
          <p:nvPr/>
        </p:nvPicPr>
        <p:blipFill>
          <a:blip r:embed="rId6"/>
          <a:stretch>
            <a:fillRect/>
          </a:stretch>
        </p:blipFill>
        <p:spPr>
          <a:xfrm>
            <a:off x="-16428" y="4110153"/>
            <a:ext cx="9088582" cy="169880"/>
          </a:xfrm>
          <a:prstGeom prst="rect">
            <a:avLst/>
          </a:prstGeom>
        </p:spPr>
      </p:pic>
      <p:sp>
        <p:nvSpPr>
          <p:cNvPr id="18" name="TextBox 17">
            <a:extLst>
              <a:ext uri="{FF2B5EF4-FFF2-40B4-BE49-F238E27FC236}">
                <a16:creationId xmlns:a16="http://schemas.microsoft.com/office/drawing/2014/main" id="{530941D1-DEE6-4992-BCFA-5808DC1EF7D3}"/>
              </a:ext>
            </a:extLst>
          </p:cNvPr>
          <p:cNvSpPr txBox="1"/>
          <p:nvPr/>
        </p:nvSpPr>
        <p:spPr>
          <a:xfrm>
            <a:off x="-27709" y="3826591"/>
            <a:ext cx="7624355" cy="369332"/>
          </a:xfrm>
          <a:prstGeom prst="rect">
            <a:avLst/>
          </a:prstGeom>
          <a:noFill/>
        </p:spPr>
        <p:txBody>
          <a:bodyPr wrap="square" rtlCol="0">
            <a:spAutoFit/>
          </a:bodyPr>
          <a:lstStyle/>
          <a:p>
            <a:r>
              <a:rPr lang="en-US" dirty="0"/>
              <a:t>Excerpt Alt 1- Project, Row 126 Existing Redirected Staff</a:t>
            </a:r>
          </a:p>
        </p:txBody>
      </p:sp>
      <p:pic>
        <p:nvPicPr>
          <p:cNvPr id="19" name="Picture 18" descr="faws training excerpt alt 1 - future ops row 125">
            <a:extLst>
              <a:ext uri="{FF2B5EF4-FFF2-40B4-BE49-F238E27FC236}">
                <a16:creationId xmlns:a16="http://schemas.microsoft.com/office/drawing/2014/main" id="{D9227C1F-FD2D-4EA5-91F2-3F88437C3098}"/>
              </a:ext>
            </a:extLst>
          </p:cNvPr>
          <p:cNvPicPr>
            <a:picLocks noChangeAspect="1"/>
          </p:cNvPicPr>
          <p:nvPr/>
        </p:nvPicPr>
        <p:blipFill rotWithShape="1">
          <a:blip r:embed="rId7"/>
          <a:srcRect t="25558" b="39509"/>
          <a:stretch/>
        </p:blipFill>
        <p:spPr>
          <a:xfrm>
            <a:off x="13855" y="4840238"/>
            <a:ext cx="9000309" cy="1597117"/>
          </a:xfrm>
          <a:prstGeom prst="rect">
            <a:avLst/>
          </a:prstGeom>
        </p:spPr>
      </p:pic>
      <p:pic>
        <p:nvPicPr>
          <p:cNvPr id="20" name="Picture 19" descr="faws worksheet: total expenditures ">
            <a:extLst>
              <a:ext uri="{FF2B5EF4-FFF2-40B4-BE49-F238E27FC236}">
                <a16:creationId xmlns:a16="http://schemas.microsoft.com/office/drawing/2014/main" id="{ED72083C-E795-455E-A8E0-6A4CE6BE0F23}"/>
              </a:ext>
            </a:extLst>
          </p:cNvPr>
          <p:cNvPicPr>
            <a:picLocks noChangeAspect="1"/>
          </p:cNvPicPr>
          <p:nvPr/>
        </p:nvPicPr>
        <p:blipFill rotWithShape="1">
          <a:blip r:embed="rId7"/>
          <a:srcRect b="74403"/>
          <a:stretch/>
        </p:blipFill>
        <p:spPr>
          <a:xfrm>
            <a:off x="13854" y="2428467"/>
            <a:ext cx="9000309" cy="1189294"/>
          </a:xfrm>
          <a:prstGeom prst="rect">
            <a:avLst/>
          </a:prstGeom>
        </p:spPr>
      </p:pic>
      <p:pic>
        <p:nvPicPr>
          <p:cNvPr id="22" name="Picture 21">
            <a:extLst>
              <a:ext uri="{FF2B5EF4-FFF2-40B4-BE49-F238E27FC236}">
                <a16:creationId xmlns:a16="http://schemas.microsoft.com/office/drawing/2014/main" id="{D85CBA2E-3A0E-4810-B9B7-7A5B20668A2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0782" y="4555491"/>
            <a:ext cx="8534400" cy="195444"/>
          </a:xfrm>
          <a:prstGeom prst="rect">
            <a:avLst/>
          </a:prstGeom>
        </p:spPr>
      </p:pic>
      <p:sp>
        <p:nvSpPr>
          <p:cNvPr id="23" name="TextBox 22">
            <a:extLst>
              <a:ext uri="{FF2B5EF4-FFF2-40B4-BE49-F238E27FC236}">
                <a16:creationId xmlns:a16="http://schemas.microsoft.com/office/drawing/2014/main" id="{7297429A-785D-4819-8845-F26D0938071D}"/>
              </a:ext>
            </a:extLst>
          </p:cNvPr>
          <p:cNvSpPr txBox="1"/>
          <p:nvPr/>
        </p:nvSpPr>
        <p:spPr>
          <a:xfrm>
            <a:off x="-27709" y="4262076"/>
            <a:ext cx="6112428" cy="369332"/>
          </a:xfrm>
          <a:prstGeom prst="rect">
            <a:avLst/>
          </a:prstGeom>
          <a:noFill/>
        </p:spPr>
        <p:txBody>
          <a:bodyPr wrap="square" rtlCol="0">
            <a:spAutoFit/>
          </a:bodyPr>
          <a:lstStyle/>
          <a:p>
            <a:r>
              <a:rPr lang="en-US" dirty="0"/>
              <a:t>Excerpt Alt 1- Future Ops, Row 125 Existing Redirected Staff</a:t>
            </a:r>
          </a:p>
        </p:txBody>
      </p:sp>
    </p:spTree>
    <p:extLst>
      <p:ext uri="{BB962C8B-B14F-4D97-AF65-F5344CB8AC3E}">
        <p14:creationId xmlns:p14="http://schemas.microsoft.com/office/powerpoint/2010/main" val="5206227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1" y="76200"/>
            <a:ext cx="8229600" cy="1066800"/>
          </a:xfrm>
        </p:spPr>
        <p:txBody>
          <a:bodyPr>
            <a:normAutofit/>
          </a:bodyPr>
          <a:lstStyle/>
          <a:p>
            <a:pPr algn="ctr"/>
            <a:r>
              <a:rPr lang="en-US" sz="4000" dirty="0"/>
              <a:t>FAWS HANDS-ON</a:t>
            </a:r>
          </a:p>
        </p:txBody>
      </p:sp>
      <p:sp>
        <p:nvSpPr>
          <p:cNvPr id="24" name="Slide Number Placeholder 23"/>
          <p:cNvSpPr>
            <a:spLocks noGrp="1"/>
          </p:cNvSpPr>
          <p:nvPr>
            <p:ph type="sldNum" sz="quarter" idx="12"/>
          </p:nvPr>
        </p:nvSpPr>
        <p:spPr/>
        <p:txBody>
          <a:bodyPr/>
          <a:lstStyle/>
          <a:p>
            <a:fld id="{537B69E7-B530-423D-B364-4C707692CCF9}" type="slidenum">
              <a:rPr lang="en-US" smtClean="0"/>
              <a:t>71</a:t>
            </a:fld>
            <a:endParaRPr lang="en-US" dirty="0"/>
          </a:p>
        </p:txBody>
      </p:sp>
      <p:graphicFrame>
        <p:nvGraphicFramePr>
          <p:cNvPr id="3" name="Diagram 2" descr="title slide: faws hands on BCP worksheet tools">
            <a:extLst>
              <a:ext uri="{FF2B5EF4-FFF2-40B4-BE49-F238E27FC236}">
                <a16:creationId xmlns:a16="http://schemas.microsoft.com/office/drawing/2014/main" id="{FF5EA34B-DE96-4FD3-9A94-393CFFA6C0B1}"/>
              </a:ext>
            </a:extLst>
          </p:cNvPr>
          <p:cNvGraphicFramePr/>
          <p:nvPr>
            <p:extLst>
              <p:ext uri="{D42A27DB-BD31-4B8C-83A1-F6EECF244321}">
                <p14:modId xmlns:p14="http://schemas.microsoft.com/office/powerpoint/2010/main" val="295307979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67001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33400" y="65782"/>
            <a:ext cx="86868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yriad Pro" pitchFamily="34" charset="0"/>
                <a:ea typeface="+mj-ea"/>
                <a:cs typeface="+mj-cs"/>
              </a:rPr>
              <a:t>BCP Worksheet Tools</a:t>
            </a:r>
          </a:p>
        </p:txBody>
      </p:sp>
      <p:sp>
        <p:nvSpPr>
          <p:cNvPr id="3" name="Slide Number Placeholder 2"/>
          <p:cNvSpPr>
            <a:spLocks noGrp="1"/>
          </p:cNvSpPr>
          <p:nvPr>
            <p:ph type="sldNum" sz="quarter" idx="12"/>
          </p:nvPr>
        </p:nvSpPr>
        <p:spPr/>
        <p:txBody>
          <a:bodyPr/>
          <a:lstStyle/>
          <a:p>
            <a:fld id="{173C4BC9-FA3D-451C-A1F1-A470131E0844}" type="slidenum">
              <a:rPr lang="en-US" smtClean="0">
                <a:solidFill>
                  <a:prstClr val="black"/>
                </a:solidFill>
              </a:rPr>
              <a:pPr/>
              <a:t>72</a:t>
            </a:fld>
            <a:endParaRPr lang="en-US" dirty="0">
              <a:solidFill>
                <a:prstClr val="black"/>
              </a:solidFill>
            </a:endParaRPr>
          </a:p>
        </p:txBody>
      </p:sp>
      <p:sp>
        <p:nvSpPr>
          <p:cNvPr id="4" name="Rectangle 3"/>
          <p:cNvSpPr/>
          <p:nvPr/>
        </p:nvSpPr>
        <p:spPr>
          <a:xfrm>
            <a:off x="838200" y="1828800"/>
            <a:ext cx="7543800" cy="1446550"/>
          </a:xfrm>
          <a:prstGeom prst="rect">
            <a:avLst/>
          </a:prstGeom>
        </p:spPr>
        <p:txBody>
          <a:bodyPr wrap="square">
            <a:spAutoFit/>
          </a:bodyPr>
          <a:lstStyle/>
          <a:p>
            <a:r>
              <a:rPr lang="en-US" sz="2200" b="1" dirty="0">
                <a:solidFill>
                  <a:srgbClr val="0070C0"/>
                </a:solidFill>
              </a:rPr>
              <a:t>Intent: </a:t>
            </a:r>
            <a:r>
              <a:rPr lang="en-US" sz="2200" dirty="0">
                <a:solidFill>
                  <a:srgbClr val="002060"/>
                </a:solidFill>
              </a:rPr>
              <a:t>Provide a tool to assist in the development of BCPs.</a:t>
            </a:r>
          </a:p>
          <a:p>
            <a:endParaRPr lang="en-US" sz="2200" dirty="0">
              <a:solidFill>
                <a:srgbClr val="002060"/>
              </a:solidFill>
            </a:endParaRPr>
          </a:p>
          <a:p>
            <a:r>
              <a:rPr lang="en-US" sz="2200" b="1" dirty="0">
                <a:solidFill>
                  <a:srgbClr val="0070C0"/>
                </a:solidFill>
              </a:rPr>
              <a:t>Outcome: </a:t>
            </a:r>
            <a:r>
              <a:rPr lang="en-US" sz="2200" dirty="0">
                <a:solidFill>
                  <a:srgbClr val="002060"/>
                </a:solidFill>
                <a:latin typeface="Calibri" panose="020F0502020204030204" pitchFamily="34" charset="0"/>
                <a:cs typeface="Times New Roman" panose="02020603050405020304" pitchFamily="18" charset="0"/>
              </a:rPr>
              <a:t>Additional documentation to validate and verify BCP information.</a:t>
            </a:r>
          </a:p>
        </p:txBody>
      </p:sp>
    </p:spTree>
    <p:extLst>
      <p:ext uri="{BB962C8B-B14F-4D97-AF65-F5344CB8AC3E}">
        <p14:creationId xmlns:p14="http://schemas.microsoft.com/office/powerpoint/2010/main" val="14839829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33400" y="65782"/>
            <a:ext cx="86868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yriad Pro" pitchFamily="34" charset="0"/>
                <a:ea typeface="+mj-ea"/>
                <a:cs typeface="+mj-cs"/>
              </a:rPr>
              <a:t>BCP Worksheet Tools</a:t>
            </a:r>
          </a:p>
        </p:txBody>
      </p:sp>
      <p:sp>
        <p:nvSpPr>
          <p:cNvPr id="3" name="Slide Number Placeholder 2"/>
          <p:cNvSpPr>
            <a:spLocks noGrp="1"/>
          </p:cNvSpPr>
          <p:nvPr>
            <p:ph type="sldNum" sz="quarter" idx="12"/>
          </p:nvPr>
        </p:nvSpPr>
        <p:spPr/>
        <p:txBody>
          <a:bodyPr/>
          <a:lstStyle/>
          <a:p>
            <a:fld id="{173C4BC9-FA3D-451C-A1F1-A470131E0844}" type="slidenum">
              <a:rPr lang="en-US" smtClean="0">
                <a:solidFill>
                  <a:prstClr val="black"/>
                </a:solidFill>
              </a:rPr>
              <a:pPr/>
              <a:t>73</a:t>
            </a:fld>
            <a:endParaRPr lang="en-US" dirty="0">
              <a:solidFill>
                <a:prstClr val="black"/>
              </a:solidFill>
            </a:endParaRPr>
          </a:p>
        </p:txBody>
      </p:sp>
      <p:pic>
        <p:nvPicPr>
          <p:cNvPr id="6" name="Picture 5" descr="Faws worksheet: BCP planning costs">
            <a:extLst>
              <a:ext uri="{FF2B5EF4-FFF2-40B4-BE49-F238E27FC236}">
                <a16:creationId xmlns:a16="http://schemas.microsoft.com/office/drawing/2014/main" id="{3F9A6112-CC87-49A1-B74E-6D657A982C7B}"/>
              </a:ext>
            </a:extLst>
          </p:cNvPr>
          <p:cNvPicPr>
            <a:picLocks noChangeAspect="1"/>
          </p:cNvPicPr>
          <p:nvPr/>
        </p:nvPicPr>
        <p:blipFill rotWithShape="1">
          <a:blip r:embed="rId3"/>
          <a:srcRect b="43930"/>
          <a:stretch/>
        </p:blipFill>
        <p:spPr>
          <a:xfrm>
            <a:off x="100979" y="1066800"/>
            <a:ext cx="4498730" cy="3352800"/>
          </a:xfrm>
          <a:prstGeom prst="rect">
            <a:avLst/>
          </a:prstGeom>
        </p:spPr>
      </p:pic>
      <p:pic>
        <p:nvPicPr>
          <p:cNvPr id="8" name="Picture 7" descr="Faws worksheet: bcp planning costs continued">
            <a:extLst>
              <a:ext uri="{FF2B5EF4-FFF2-40B4-BE49-F238E27FC236}">
                <a16:creationId xmlns:a16="http://schemas.microsoft.com/office/drawing/2014/main" id="{F767AB49-436D-46D5-B197-63C3AAA19885}"/>
              </a:ext>
            </a:extLst>
          </p:cNvPr>
          <p:cNvPicPr>
            <a:picLocks noChangeAspect="1"/>
          </p:cNvPicPr>
          <p:nvPr/>
        </p:nvPicPr>
        <p:blipFill rotWithShape="1">
          <a:blip r:embed="rId3"/>
          <a:srcRect l="-2846" t="55119" r="2846" b="6912"/>
          <a:stretch/>
        </p:blipFill>
        <p:spPr>
          <a:xfrm>
            <a:off x="4695137" y="2895600"/>
            <a:ext cx="4313248" cy="2176815"/>
          </a:xfrm>
          <a:prstGeom prst="rect">
            <a:avLst/>
          </a:prstGeom>
        </p:spPr>
      </p:pic>
      <p:sp>
        <p:nvSpPr>
          <p:cNvPr id="9" name="TextBox 8">
            <a:extLst>
              <a:ext uri="{FF2B5EF4-FFF2-40B4-BE49-F238E27FC236}">
                <a16:creationId xmlns:a16="http://schemas.microsoft.com/office/drawing/2014/main" id="{EB971FC8-1EC4-4B9B-913A-A2AD22BA97B1}"/>
              </a:ext>
            </a:extLst>
          </p:cNvPr>
          <p:cNvSpPr txBox="1"/>
          <p:nvPr/>
        </p:nvSpPr>
        <p:spPr>
          <a:xfrm>
            <a:off x="4750555" y="1066800"/>
            <a:ext cx="4313248" cy="1754326"/>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dirty="0"/>
              <a:t>Automatically pre-populates all totals based on the Alt 1 worksheets.  Entry needed only if a department uses other existing funding sources to fund the project.  Note:  The totals on the BCP worksheets should align with Row 24 of the Funding Plan.</a:t>
            </a:r>
          </a:p>
        </p:txBody>
      </p:sp>
    </p:spTree>
    <p:extLst>
      <p:ext uri="{BB962C8B-B14F-4D97-AF65-F5344CB8AC3E}">
        <p14:creationId xmlns:p14="http://schemas.microsoft.com/office/powerpoint/2010/main" val="2908285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33400" y="65782"/>
            <a:ext cx="86868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yriad Pro" pitchFamily="34" charset="0"/>
                <a:ea typeface="+mj-ea"/>
                <a:cs typeface="+mj-cs"/>
              </a:rPr>
              <a:t>BCP Worksheet Tools</a:t>
            </a:r>
          </a:p>
        </p:txBody>
      </p:sp>
      <p:sp>
        <p:nvSpPr>
          <p:cNvPr id="3" name="Slide Number Placeholder 2"/>
          <p:cNvSpPr>
            <a:spLocks noGrp="1"/>
          </p:cNvSpPr>
          <p:nvPr>
            <p:ph type="sldNum" sz="quarter" idx="12"/>
          </p:nvPr>
        </p:nvSpPr>
        <p:spPr/>
        <p:txBody>
          <a:bodyPr/>
          <a:lstStyle/>
          <a:p>
            <a:fld id="{173C4BC9-FA3D-451C-A1F1-A470131E0844}" type="slidenum">
              <a:rPr lang="en-US" smtClean="0">
                <a:solidFill>
                  <a:prstClr val="black"/>
                </a:solidFill>
              </a:rPr>
              <a:pPr/>
              <a:t>74</a:t>
            </a:fld>
            <a:endParaRPr lang="en-US" dirty="0">
              <a:solidFill>
                <a:prstClr val="black"/>
              </a:solidFill>
            </a:endParaRPr>
          </a:p>
        </p:txBody>
      </p:sp>
      <p:sp>
        <p:nvSpPr>
          <p:cNvPr id="9" name="TextBox 8">
            <a:extLst>
              <a:ext uri="{FF2B5EF4-FFF2-40B4-BE49-F238E27FC236}">
                <a16:creationId xmlns:a16="http://schemas.microsoft.com/office/drawing/2014/main" id="{EB971FC8-1EC4-4B9B-913A-A2AD22BA97B1}"/>
              </a:ext>
            </a:extLst>
          </p:cNvPr>
          <p:cNvSpPr txBox="1"/>
          <p:nvPr/>
        </p:nvSpPr>
        <p:spPr>
          <a:xfrm>
            <a:off x="0" y="1066800"/>
            <a:ext cx="9220200" cy="92333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dirty="0"/>
              <a:t>Automatically pre-populates all totals based on the Alt 1 worksheets.  Entry needed only if a department uses other existing funding sources to fund the project.  Note:  The totals on the BCP worksheets should align with Row 24 of the Funding Plan.  Note:  Columns hidden for viewing.</a:t>
            </a:r>
          </a:p>
        </p:txBody>
      </p:sp>
      <p:pic>
        <p:nvPicPr>
          <p:cNvPr id="12" name="Picture 11" descr="faws worksheet bcp planning costs">
            <a:extLst>
              <a:ext uri="{FF2B5EF4-FFF2-40B4-BE49-F238E27FC236}">
                <a16:creationId xmlns:a16="http://schemas.microsoft.com/office/drawing/2014/main" id="{DCAEF357-BC7C-4107-93D9-2F9BDE471999}"/>
              </a:ext>
            </a:extLst>
          </p:cNvPr>
          <p:cNvPicPr>
            <a:picLocks noChangeAspect="1"/>
          </p:cNvPicPr>
          <p:nvPr/>
        </p:nvPicPr>
        <p:blipFill>
          <a:blip r:embed="rId3"/>
          <a:stretch>
            <a:fillRect/>
          </a:stretch>
        </p:blipFill>
        <p:spPr>
          <a:xfrm>
            <a:off x="1066800" y="1950107"/>
            <a:ext cx="7364986" cy="4835184"/>
          </a:xfrm>
          <a:prstGeom prst="rect">
            <a:avLst/>
          </a:prstGeom>
        </p:spPr>
      </p:pic>
    </p:spTree>
    <p:extLst>
      <p:ext uri="{BB962C8B-B14F-4D97-AF65-F5344CB8AC3E}">
        <p14:creationId xmlns:p14="http://schemas.microsoft.com/office/powerpoint/2010/main" val="20324443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1" y="76200"/>
            <a:ext cx="8229600" cy="1066800"/>
          </a:xfrm>
        </p:spPr>
        <p:txBody>
          <a:bodyPr>
            <a:normAutofit/>
          </a:bodyPr>
          <a:lstStyle/>
          <a:p>
            <a:pPr algn="ctr"/>
            <a:r>
              <a:rPr lang="en-US" sz="4000" dirty="0"/>
              <a:t>FAWS REVIEW CRITERIA &amp; TIPS</a:t>
            </a:r>
          </a:p>
        </p:txBody>
      </p:sp>
      <p:sp>
        <p:nvSpPr>
          <p:cNvPr id="24" name="Slide Number Placeholder 23"/>
          <p:cNvSpPr>
            <a:spLocks noGrp="1"/>
          </p:cNvSpPr>
          <p:nvPr>
            <p:ph type="sldNum" sz="quarter" idx="12"/>
          </p:nvPr>
        </p:nvSpPr>
        <p:spPr/>
        <p:txBody>
          <a:bodyPr/>
          <a:lstStyle/>
          <a:p>
            <a:fld id="{537B69E7-B530-423D-B364-4C707692CCF9}" type="slidenum">
              <a:rPr lang="en-US" smtClean="0"/>
              <a:t>75</a:t>
            </a:fld>
            <a:endParaRPr lang="en-US" dirty="0"/>
          </a:p>
        </p:txBody>
      </p:sp>
      <p:graphicFrame>
        <p:nvGraphicFramePr>
          <p:cNvPr id="3" name="Diagram 2" descr="title slide: faws review and criteria">
            <a:extLst>
              <a:ext uri="{FF2B5EF4-FFF2-40B4-BE49-F238E27FC236}">
                <a16:creationId xmlns:a16="http://schemas.microsoft.com/office/drawing/2014/main" id="{FF5EA34B-DE96-4FD3-9A94-393CFFA6C0B1}"/>
              </a:ext>
            </a:extLst>
          </p:cNvPr>
          <p:cNvGraphicFramePr/>
          <p:nvPr>
            <p:extLst>
              <p:ext uri="{D42A27DB-BD31-4B8C-83A1-F6EECF244321}">
                <p14:modId xmlns:p14="http://schemas.microsoft.com/office/powerpoint/2010/main" val="207298838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69066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dirty="0"/>
              <a:t>Review Criteria</a:t>
            </a:r>
          </a:p>
        </p:txBody>
      </p:sp>
      <p:sp>
        <p:nvSpPr>
          <p:cNvPr id="4" name="Content Placeholder 3"/>
          <p:cNvSpPr>
            <a:spLocks noGrp="1"/>
          </p:cNvSpPr>
          <p:nvPr>
            <p:ph idx="1"/>
          </p:nvPr>
        </p:nvSpPr>
        <p:spPr>
          <a:xfrm>
            <a:off x="304800" y="1371600"/>
            <a:ext cx="8382000" cy="5257800"/>
          </a:xfrm>
        </p:spPr>
        <p:txBody>
          <a:bodyPr>
            <a:normAutofit fontScale="92500" lnSpcReduction="10000"/>
          </a:bodyPr>
          <a:lstStyle/>
          <a:p>
            <a:r>
              <a:rPr lang="en-US" dirty="0"/>
              <a:t>The following questions will be asked of the Financial Analysis Worksheets:</a:t>
            </a:r>
          </a:p>
          <a:p>
            <a:pPr lvl="1"/>
            <a:r>
              <a:rPr lang="en-US" sz="2400" dirty="0"/>
              <a:t>Does the description information for the top 3 alternatives align with section 2.10 Alternative Solutions?</a:t>
            </a:r>
          </a:p>
          <a:p>
            <a:pPr lvl="1"/>
            <a:r>
              <a:rPr lang="en-US" sz="2400" dirty="0"/>
              <a:t>Does the existing cost worksheet align to section 2.5 Baseline Processes and Systems?</a:t>
            </a:r>
          </a:p>
          <a:p>
            <a:pPr lvl="1"/>
            <a:r>
              <a:rPr lang="en-US" sz="2400" dirty="0"/>
              <a:t>Does the Funding Plan percentage vertically total 100% by section/budget year?</a:t>
            </a:r>
          </a:p>
          <a:p>
            <a:pPr lvl="1"/>
            <a:r>
              <a:rPr lang="en-US" sz="2400" dirty="0"/>
              <a:t>Do the staffing and resources indicated cover the activities in all project phases outlined in section 2.11 Recommended Solution and 2.12 Staffing Plan?</a:t>
            </a:r>
          </a:p>
          <a:p>
            <a:pPr lvl="1"/>
            <a:r>
              <a:rPr lang="en-US" sz="2400" dirty="0"/>
              <a:t>Does the baseline costs in the Stage 4 Section 4.13 match may FAWs?  Did I explain why there are any differences between my Stage 2 estimate to the final Stage 4 baseline costs?</a:t>
            </a:r>
          </a:p>
          <a:p>
            <a:pPr marL="457200" lvl="1" indent="0">
              <a:buNone/>
            </a:pPr>
            <a:endParaRPr lang="en-US" dirty="0"/>
          </a:p>
          <a:p>
            <a:pPr lvl="1"/>
            <a:endParaRPr lang="en-US" dirty="0"/>
          </a:p>
        </p:txBody>
      </p:sp>
      <p:sp>
        <p:nvSpPr>
          <p:cNvPr id="2" name="Slide Number Placeholder 1"/>
          <p:cNvSpPr>
            <a:spLocks noGrp="1"/>
          </p:cNvSpPr>
          <p:nvPr>
            <p:ph type="sldNum" sz="quarter" idx="12"/>
          </p:nvPr>
        </p:nvSpPr>
        <p:spPr/>
        <p:txBody>
          <a:bodyPr/>
          <a:lstStyle/>
          <a:p>
            <a:fld id="{173C4BC9-FA3D-451C-A1F1-A470131E0844}" type="slidenum">
              <a:rPr lang="en-US" smtClean="0">
                <a:solidFill>
                  <a:prstClr val="black"/>
                </a:solidFill>
              </a:rPr>
              <a:pPr/>
              <a:t>76</a:t>
            </a:fld>
            <a:endParaRPr lang="en-US" dirty="0">
              <a:solidFill>
                <a:prstClr val="black"/>
              </a:solidFill>
            </a:endParaRPr>
          </a:p>
        </p:txBody>
      </p:sp>
    </p:spTree>
    <p:extLst>
      <p:ext uri="{BB962C8B-B14F-4D97-AF65-F5344CB8AC3E}">
        <p14:creationId xmlns:p14="http://schemas.microsoft.com/office/powerpoint/2010/main" val="10390945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73C4BC9-FA3D-451C-A1F1-A470131E0844}" type="slidenum">
              <a:rPr lang="en-US" smtClean="0">
                <a:solidFill>
                  <a:prstClr val="black"/>
                </a:solidFill>
              </a:rPr>
              <a:pPr/>
              <a:t>77</a:t>
            </a:fld>
            <a:endParaRPr lang="en-US" dirty="0">
              <a:solidFill>
                <a:prstClr val="black"/>
              </a:solidFill>
            </a:endParaRPr>
          </a:p>
        </p:txBody>
      </p:sp>
      <p:sp>
        <p:nvSpPr>
          <p:cNvPr id="3" name="Title 2"/>
          <p:cNvSpPr>
            <a:spLocks noGrp="1"/>
          </p:cNvSpPr>
          <p:nvPr>
            <p:ph type="title" idx="4294967295"/>
          </p:nvPr>
        </p:nvSpPr>
        <p:spPr>
          <a:xfrm>
            <a:off x="228600" y="-76200"/>
            <a:ext cx="8001000" cy="1143000"/>
          </a:xfrm>
        </p:spPr>
        <p:txBody>
          <a:bodyPr>
            <a:normAutofit/>
          </a:bodyPr>
          <a:lstStyle/>
          <a:p>
            <a:r>
              <a:rPr lang="en-US" sz="3000" dirty="0"/>
              <a:t>FAWS Tip</a:t>
            </a:r>
          </a:p>
        </p:txBody>
      </p:sp>
      <p:sp>
        <p:nvSpPr>
          <p:cNvPr id="4" name="Content Placeholder 3" descr="Faws tips"/>
          <p:cNvSpPr>
            <a:spLocks noGrp="1"/>
          </p:cNvSpPr>
          <p:nvPr>
            <p:ph idx="4294967295"/>
          </p:nvPr>
        </p:nvSpPr>
        <p:spPr>
          <a:xfrm>
            <a:off x="0" y="1371600"/>
            <a:ext cx="8382000" cy="5257800"/>
          </a:xfrm>
        </p:spPr>
        <p:txBody>
          <a:bodyPr>
            <a:normAutofit/>
          </a:bodyPr>
          <a:lstStyle/>
          <a:p>
            <a:pPr marL="457200" lvl="1" indent="0">
              <a:buNone/>
            </a:pPr>
            <a:endParaRPr lang="en-US" dirty="0"/>
          </a:p>
          <a:p>
            <a:pPr lvl="1"/>
            <a:endParaRPr lang="en-US" dirty="0"/>
          </a:p>
        </p:txBody>
      </p:sp>
      <p:sp>
        <p:nvSpPr>
          <p:cNvPr id="5" name="TextBox 4"/>
          <p:cNvSpPr txBox="1"/>
          <p:nvPr/>
        </p:nvSpPr>
        <p:spPr>
          <a:xfrm>
            <a:off x="228600" y="1371600"/>
            <a:ext cx="8458200" cy="4801314"/>
          </a:xfrm>
          <a:prstGeom prst="rect">
            <a:avLst/>
          </a:prstGeom>
          <a:noFill/>
        </p:spPr>
        <p:txBody>
          <a:bodyPr wrap="square" rtlCol="0">
            <a:spAutoFit/>
          </a:bodyPr>
          <a:lstStyle/>
          <a:p>
            <a:r>
              <a:rPr lang="en-US" sz="2400" dirty="0"/>
              <a:t>You may use formulas in the areas where you enter information.</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a:t>To determine partial year full-time </a:t>
            </a:r>
            <a:r>
              <a:rPr lang="en-US" sz="2400" b="1" dirty="0"/>
              <a:t>Position</a:t>
            </a:r>
            <a:r>
              <a:rPr lang="en-US" sz="2400" dirty="0"/>
              <a:t> equivalents (i.e., planning or project or maintenance and operations activities </a:t>
            </a:r>
            <a:r>
              <a:rPr lang="en-US" sz="2400" b="1" dirty="0"/>
              <a:t>DO NOT begin on July 1</a:t>
            </a:r>
            <a:r>
              <a:rPr lang="en-US" sz="2400" dirty="0"/>
              <a:t> in a particular Fiscal Year), departments may use the following format in the “Positions” field:</a:t>
            </a:r>
          </a:p>
          <a:p>
            <a:pPr marL="1141413" indent="-285750">
              <a:buFont typeface="Arial" panose="020B0604020202020204" pitchFamily="34" charset="0"/>
              <a:buChar char="•"/>
            </a:pPr>
            <a:r>
              <a:rPr lang="en-US" sz="2400" dirty="0"/>
              <a:t>(Number of positions multiplied by the number of months divided by 12). The example below is the formula for two positions for nine (9) months (October – June 30):</a:t>
            </a:r>
          </a:p>
          <a:p>
            <a:pPr marL="2801938"/>
            <a:endParaRPr lang="en-US" sz="2400" dirty="0"/>
          </a:p>
          <a:p>
            <a:pPr marL="2568575"/>
            <a:r>
              <a:rPr lang="en-US" sz="2400" dirty="0"/>
              <a:t>=2*(9/12)(Result will be 1.5)</a:t>
            </a:r>
          </a:p>
          <a:p>
            <a:pPr marL="2801938"/>
            <a:endParaRPr lang="en-US" sz="2400" dirty="0"/>
          </a:p>
          <a:p>
            <a:pPr marL="285750" indent="-285750">
              <a:buFont typeface="Wingdings" panose="05000000000000000000" pitchFamily="2" charset="2"/>
              <a:buChar char="q"/>
            </a:pPr>
            <a:endParaRPr lang="en-US"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028945" y="5839230"/>
            <a:ext cx="3200000" cy="533333"/>
          </a:xfrm>
          <a:prstGeom prst="rect">
            <a:avLst/>
          </a:prstGeom>
        </p:spPr>
      </p:pic>
    </p:spTree>
    <p:extLst>
      <p:ext uri="{BB962C8B-B14F-4D97-AF65-F5344CB8AC3E}">
        <p14:creationId xmlns:p14="http://schemas.microsoft.com/office/powerpoint/2010/main" val="38706582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73C4BC9-FA3D-451C-A1F1-A470131E0844}" type="slidenum">
              <a:rPr lang="en-US" smtClean="0">
                <a:solidFill>
                  <a:prstClr val="black"/>
                </a:solidFill>
              </a:rPr>
              <a:pPr/>
              <a:t>78</a:t>
            </a:fld>
            <a:endParaRPr lang="en-US" dirty="0">
              <a:solidFill>
                <a:prstClr val="black"/>
              </a:solidFill>
            </a:endParaRPr>
          </a:p>
        </p:txBody>
      </p:sp>
      <p:sp>
        <p:nvSpPr>
          <p:cNvPr id="3" name="Title 2"/>
          <p:cNvSpPr>
            <a:spLocks noGrp="1"/>
          </p:cNvSpPr>
          <p:nvPr>
            <p:ph type="title" idx="4294967295"/>
          </p:nvPr>
        </p:nvSpPr>
        <p:spPr>
          <a:xfrm>
            <a:off x="228600" y="-76200"/>
            <a:ext cx="8001000" cy="1143000"/>
          </a:xfrm>
        </p:spPr>
        <p:txBody>
          <a:bodyPr>
            <a:normAutofit/>
          </a:bodyPr>
          <a:lstStyle/>
          <a:p>
            <a:r>
              <a:rPr lang="en-US" sz="3000" dirty="0"/>
              <a:t>FAWS Tip</a:t>
            </a:r>
          </a:p>
        </p:txBody>
      </p:sp>
      <p:sp>
        <p:nvSpPr>
          <p:cNvPr id="4" name="Content Placeholder 3" descr="faws tip"/>
          <p:cNvSpPr>
            <a:spLocks noGrp="1"/>
          </p:cNvSpPr>
          <p:nvPr>
            <p:ph idx="4294967295"/>
          </p:nvPr>
        </p:nvSpPr>
        <p:spPr>
          <a:xfrm>
            <a:off x="0" y="1371600"/>
            <a:ext cx="8382000" cy="5257800"/>
          </a:xfrm>
        </p:spPr>
        <p:txBody>
          <a:bodyPr>
            <a:normAutofit/>
          </a:bodyPr>
          <a:lstStyle/>
          <a:p>
            <a:pPr marL="457200" lvl="1" indent="0">
              <a:buNone/>
            </a:pPr>
            <a:endParaRPr lang="en-US" dirty="0"/>
          </a:p>
          <a:p>
            <a:pPr lvl="1"/>
            <a:endParaRPr lang="en-US" dirty="0"/>
          </a:p>
        </p:txBody>
      </p:sp>
      <p:sp>
        <p:nvSpPr>
          <p:cNvPr id="5" name="TextBox 4"/>
          <p:cNvSpPr txBox="1"/>
          <p:nvPr/>
        </p:nvSpPr>
        <p:spPr>
          <a:xfrm>
            <a:off x="228600" y="1371600"/>
            <a:ext cx="8458200" cy="2215991"/>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Ensure accurate average costs in the Current Operations and Future Operations sheets.  Be sure the number of years with cost information equals the upper right hand column “Number of Years with entries.”</a:t>
            </a:r>
          </a:p>
          <a:p>
            <a:pPr marL="2801938"/>
            <a:endParaRPr lang="en-US" sz="2400" dirty="0"/>
          </a:p>
          <a:p>
            <a:r>
              <a:rPr lang="en-US" dirty="0"/>
              <a:t>The example below should be three years:</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15238" y="4037088"/>
            <a:ext cx="6704762" cy="1133333"/>
          </a:xfrm>
          <a:prstGeom prst="rect">
            <a:avLst/>
          </a:prstGeom>
        </p:spPr>
      </p:pic>
    </p:spTree>
    <p:extLst>
      <p:ext uri="{BB962C8B-B14F-4D97-AF65-F5344CB8AC3E}">
        <p14:creationId xmlns:p14="http://schemas.microsoft.com/office/powerpoint/2010/main" val="14717481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73C4BC9-FA3D-451C-A1F1-A470131E0844}" type="slidenum">
              <a:rPr lang="en-US" smtClean="0">
                <a:solidFill>
                  <a:prstClr val="black"/>
                </a:solidFill>
              </a:rPr>
              <a:pPr/>
              <a:t>79</a:t>
            </a:fld>
            <a:endParaRPr lang="en-US" dirty="0">
              <a:solidFill>
                <a:prstClr val="black"/>
              </a:solidFill>
            </a:endParaRPr>
          </a:p>
        </p:txBody>
      </p:sp>
      <p:sp>
        <p:nvSpPr>
          <p:cNvPr id="3" name="Title 2"/>
          <p:cNvSpPr>
            <a:spLocks noGrp="1"/>
          </p:cNvSpPr>
          <p:nvPr>
            <p:ph type="title" idx="4294967295"/>
          </p:nvPr>
        </p:nvSpPr>
        <p:spPr>
          <a:xfrm>
            <a:off x="685800" y="-76200"/>
            <a:ext cx="8229600" cy="1143000"/>
          </a:xfrm>
        </p:spPr>
        <p:txBody>
          <a:bodyPr>
            <a:normAutofit/>
          </a:bodyPr>
          <a:lstStyle/>
          <a:p>
            <a:r>
              <a:rPr lang="en-US" sz="3000" dirty="0"/>
              <a:t>FAWS Review Criteria/Tip</a:t>
            </a:r>
            <a:br>
              <a:rPr lang="en-US" sz="3000" dirty="0"/>
            </a:br>
            <a:r>
              <a:rPr lang="en-US" sz="3000" dirty="0"/>
              <a:t>Future Ops</a:t>
            </a:r>
          </a:p>
        </p:txBody>
      </p:sp>
      <p:sp>
        <p:nvSpPr>
          <p:cNvPr id="4" name="Content Placeholder 3" descr="faws tip"/>
          <p:cNvSpPr>
            <a:spLocks noGrp="1"/>
          </p:cNvSpPr>
          <p:nvPr>
            <p:ph idx="4294967295"/>
          </p:nvPr>
        </p:nvSpPr>
        <p:spPr>
          <a:xfrm>
            <a:off x="0" y="1371600"/>
            <a:ext cx="8382000" cy="5257800"/>
          </a:xfrm>
        </p:spPr>
        <p:txBody>
          <a:bodyPr>
            <a:normAutofit/>
          </a:bodyPr>
          <a:lstStyle/>
          <a:p>
            <a:pPr marL="457200" lvl="1" indent="0">
              <a:buNone/>
            </a:pPr>
            <a:endParaRPr lang="en-US" dirty="0"/>
          </a:p>
          <a:p>
            <a:pPr lvl="1"/>
            <a:endParaRPr lang="en-US" dirty="0"/>
          </a:p>
        </p:txBody>
      </p:sp>
      <p:sp>
        <p:nvSpPr>
          <p:cNvPr id="5" name="TextBox 4"/>
          <p:cNvSpPr txBox="1"/>
          <p:nvPr/>
        </p:nvSpPr>
        <p:spPr>
          <a:xfrm>
            <a:off x="228600" y="1312608"/>
            <a:ext cx="8458200" cy="1569660"/>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Hide/unhide Rows/Columns as needed.</a:t>
            </a:r>
          </a:p>
          <a:p>
            <a:pPr marL="2801938"/>
            <a:endParaRPr lang="en-US" sz="2400" dirty="0"/>
          </a:p>
          <a:p>
            <a:pPr marL="342900" indent="-342900">
              <a:buFont typeface="Wingdings" panose="05000000000000000000" pitchFamily="2" charset="2"/>
              <a:buChar char="q"/>
            </a:pPr>
            <a:r>
              <a:rPr lang="en-US" sz="2400" dirty="0"/>
              <a:t>Be sure to enter your FINAL Full M&amp;O Year on the Future Operations sheet.</a:t>
            </a:r>
          </a:p>
        </p:txBody>
      </p:sp>
      <p:pic>
        <p:nvPicPr>
          <p:cNvPr id="6" name="Picture 5" descr="faws tip"/>
          <p:cNvPicPr>
            <a:picLocks noChangeAspect="1"/>
          </p:cNvPicPr>
          <p:nvPr/>
        </p:nvPicPr>
        <p:blipFill rotWithShape="1">
          <a:blip r:embed="rId2"/>
          <a:srcRect t="2282" r="12886"/>
          <a:stretch/>
        </p:blipFill>
        <p:spPr>
          <a:xfrm>
            <a:off x="497732" y="3187068"/>
            <a:ext cx="7848600" cy="3263265"/>
          </a:xfrm>
          <a:prstGeom prst="rect">
            <a:avLst/>
          </a:prstGeom>
        </p:spPr>
      </p:pic>
      <p:sp>
        <p:nvSpPr>
          <p:cNvPr id="8" name="Oval 7">
            <a:extLst>
              <a:ext uri="{C183D7F6-B498-43B3-948B-1728B52AA6E4}">
                <adec:decorative xmlns:adec="http://schemas.microsoft.com/office/drawing/2017/decorative" val="1"/>
              </a:ext>
            </a:extLst>
          </p:cNvPr>
          <p:cNvSpPr/>
          <p:nvPr/>
        </p:nvSpPr>
        <p:spPr>
          <a:xfrm>
            <a:off x="4229100" y="3429000"/>
            <a:ext cx="20955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426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1" y="76200"/>
            <a:ext cx="8229600" cy="1066800"/>
          </a:xfrm>
        </p:spPr>
        <p:txBody>
          <a:bodyPr>
            <a:normAutofit/>
          </a:bodyPr>
          <a:lstStyle/>
          <a:p>
            <a:pPr algn="ctr"/>
            <a:r>
              <a:rPr lang="en-US" sz="4000" dirty="0"/>
              <a:t>FAWS SIMM</a:t>
            </a:r>
          </a:p>
        </p:txBody>
      </p:sp>
      <p:sp>
        <p:nvSpPr>
          <p:cNvPr id="24" name="Slide Number Placeholder 23"/>
          <p:cNvSpPr>
            <a:spLocks noGrp="1"/>
          </p:cNvSpPr>
          <p:nvPr>
            <p:ph type="sldNum" sz="quarter" idx="12"/>
          </p:nvPr>
        </p:nvSpPr>
        <p:spPr/>
        <p:txBody>
          <a:bodyPr/>
          <a:lstStyle/>
          <a:p>
            <a:fld id="{537B69E7-B530-423D-B364-4C707692CCF9}" type="slidenum">
              <a:rPr lang="en-US" smtClean="0"/>
              <a:t>8</a:t>
            </a:fld>
            <a:endParaRPr lang="en-US" dirty="0"/>
          </a:p>
        </p:txBody>
      </p:sp>
      <p:graphicFrame>
        <p:nvGraphicFramePr>
          <p:cNvPr id="3" name="Diagram 2" descr="FAWS SIMM cover slide">
            <a:extLst>
              <a:ext uri="{FF2B5EF4-FFF2-40B4-BE49-F238E27FC236}">
                <a16:creationId xmlns:a16="http://schemas.microsoft.com/office/drawing/2014/main" id="{FF5EA34B-DE96-4FD3-9A94-393CFFA6C0B1}"/>
              </a:ext>
            </a:extLst>
          </p:cNvPr>
          <p:cNvGraphicFramePr/>
          <p:nvPr>
            <p:extLst>
              <p:ext uri="{D42A27DB-BD31-4B8C-83A1-F6EECF244321}">
                <p14:modId xmlns:p14="http://schemas.microsoft.com/office/powerpoint/2010/main" val="391468185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65262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73C4BC9-FA3D-451C-A1F1-A470131E0844}" type="slidenum">
              <a:rPr lang="en-US" smtClean="0">
                <a:solidFill>
                  <a:prstClr val="black"/>
                </a:solidFill>
              </a:rPr>
              <a:pPr/>
              <a:t>80</a:t>
            </a:fld>
            <a:endParaRPr lang="en-US" dirty="0">
              <a:solidFill>
                <a:prstClr val="black"/>
              </a:solidFill>
            </a:endParaRPr>
          </a:p>
        </p:txBody>
      </p:sp>
      <p:sp>
        <p:nvSpPr>
          <p:cNvPr id="18" name="TextBox 17"/>
          <p:cNvSpPr txBox="1"/>
          <p:nvPr/>
        </p:nvSpPr>
        <p:spPr>
          <a:xfrm>
            <a:off x="152401" y="-19050"/>
            <a:ext cx="8663566" cy="954107"/>
          </a:xfrm>
          <a:prstGeom prst="rect">
            <a:avLst/>
          </a:prstGeom>
          <a:noFill/>
        </p:spPr>
        <p:txBody>
          <a:bodyPr wrap="square" rtlCol="0">
            <a:spAutoFit/>
          </a:bodyPr>
          <a:lstStyle/>
          <a:p>
            <a:pPr marL="111125"/>
            <a:r>
              <a:rPr lang="en-US" sz="2800" b="1" dirty="0">
                <a:solidFill>
                  <a:schemeClr val="bg1"/>
                </a:solidFill>
                <a:latin typeface="Myriad Pro" pitchFamily="34" charset="0"/>
                <a:ea typeface="+mj-ea"/>
                <a:cs typeface="+mj-cs"/>
              </a:rPr>
              <a:t>FAWs, Approval Letter, and S2AA</a:t>
            </a:r>
          </a:p>
          <a:p>
            <a:pPr marL="111125"/>
            <a:r>
              <a:rPr lang="en-US" sz="2800" b="1" dirty="0">
                <a:solidFill>
                  <a:schemeClr val="bg1"/>
                </a:solidFill>
                <a:latin typeface="Myriad Pro" pitchFamily="34" charset="0"/>
                <a:ea typeface="+mj-ea"/>
                <a:cs typeface="+mj-cs"/>
              </a:rPr>
              <a:t>Stage 2 Costs</a:t>
            </a:r>
          </a:p>
        </p:txBody>
      </p:sp>
      <p:cxnSp>
        <p:nvCxnSpPr>
          <p:cNvPr id="4" name="Straight Arrow Connector 3">
            <a:extLst>
              <a:ext uri="{C183D7F6-B498-43B3-948B-1728B52AA6E4}">
                <adec:decorative xmlns:adec="http://schemas.microsoft.com/office/drawing/2017/decorative" val="1"/>
              </a:ext>
            </a:extLst>
          </p:cNvPr>
          <p:cNvCxnSpPr/>
          <p:nvPr/>
        </p:nvCxnSpPr>
        <p:spPr>
          <a:xfrm flipH="1" flipV="1">
            <a:off x="5410200" y="3480923"/>
            <a:ext cx="2133600" cy="2528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5" name="Picture 4" descr="faws worksheet project schedule image"/>
          <p:cNvPicPr>
            <a:picLocks noChangeAspect="1"/>
          </p:cNvPicPr>
          <p:nvPr/>
        </p:nvPicPr>
        <p:blipFill rotWithShape="1">
          <a:blip r:embed="rId3"/>
          <a:srcRect l="1099" b="2254"/>
          <a:stretch/>
        </p:blipFill>
        <p:spPr>
          <a:xfrm>
            <a:off x="121764" y="4215602"/>
            <a:ext cx="5609342" cy="2619617"/>
          </a:xfrm>
          <a:prstGeom prst="rect">
            <a:avLst/>
          </a:prstGeom>
        </p:spPr>
      </p:pic>
      <p:pic>
        <p:nvPicPr>
          <p:cNvPr id="13" name="Picture 12" descr="faws worksheet executive cost summary image"/>
          <p:cNvPicPr>
            <a:picLocks noChangeAspect="1"/>
          </p:cNvPicPr>
          <p:nvPr/>
        </p:nvPicPr>
        <p:blipFill>
          <a:blip r:embed="rId4"/>
          <a:stretch>
            <a:fillRect/>
          </a:stretch>
        </p:blipFill>
        <p:spPr>
          <a:xfrm>
            <a:off x="3572555" y="431726"/>
            <a:ext cx="5438095" cy="1552381"/>
          </a:xfrm>
          <a:prstGeom prst="rect">
            <a:avLst/>
          </a:prstGeom>
        </p:spPr>
      </p:pic>
      <p:sp>
        <p:nvSpPr>
          <p:cNvPr id="14" name="TextBox 13"/>
          <p:cNvSpPr txBox="1"/>
          <p:nvPr/>
        </p:nvSpPr>
        <p:spPr>
          <a:xfrm>
            <a:off x="6934200" y="1891937"/>
            <a:ext cx="762000" cy="369332"/>
          </a:xfrm>
          <a:prstGeom prst="rect">
            <a:avLst/>
          </a:prstGeom>
          <a:noFill/>
        </p:spPr>
        <p:txBody>
          <a:bodyPr wrap="square" rtlCol="0">
            <a:spAutoFit/>
          </a:bodyPr>
          <a:lstStyle/>
          <a:p>
            <a:r>
              <a:rPr lang="en-US" dirty="0"/>
              <a:t>FAWs</a:t>
            </a:r>
          </a:p>
        </p:txBody>
      </p:sp>
      <p:pic>
        <p:nvPicPr>
          <p:cNvPr id="15" name="Picture 14" descr="faws worksheet estimated project schedule, cost and criticality rating"/>
          <p:cNvPicPr>
            <a:picLocks noChangeAspect="1"/>
          </p:cNvPicPr>
          <p:nvPr/>
        </p:nvPicPr>
        <p:blipFill>
          <a:blip r:embed="rId5"/>
          <a:stretch>
            <a:fillRect/>
          </a:stretch>
        </p:blipFill>
        <p:spPr>
          <a:xfrm>
            <a:off x="89556" y="1958551"/>
            <a:ext cx="5134849" cy="2219162"/>
          </a:xfrm>
          <a:prstGeom prst="rect">
            <a:avLst/>
          </a:prstGeom>
        </p:spPr>
      </p:pic>
      <p:sp>
        <p:nvSpPr>
          <p:cNvPr id="17" name="TextBox 16"/>
          <p:cNvSpPr txBox="1"/>
          <p:nvPr/>
        </p:nvSpPr>
        <p:spPr>
          <a:xfrm>
            <a:off x="685799" y="1614775"/>
            <a:ext cx="1981200" cy="369332"/>
          </a:xfrm>
          <a:prstGeom prst="rect">
            <a:avLst/>
          </a:prstGeom>
          <a:noFill/>
        </p:spPr>
        <p:txBody>
          <a:bodyPr wrap="square" rtlCol="0">
            <a:spAutoFit/>
          </a:bodyPr>
          <a:lstStyle/>
          <a:p>
            <a:r>
              <a:rPr lang="en-US" dirty="0"/>
              <a:t>Approval Letter</a:t>
            </a:r>
          </a:p>
        </p:txBody>
      </p:sp>
      <p:sp>
        <p:nvSpPr>
          <p:cNvPr id="19" name="TextBox 18"/>
          <p:cNvSpPr txBox="1"/>
          <p:nvPr/>
        </p:nvSpPr>
        <p:spPr>
          <a:xfrm>
            <a:off x="5716966" y="6250257"/>
            <a:ext cx="762000" cy="369332"/>
          </a:xfrm>
          <a:prstGeom prst="rect">
            <a:avLst/>
          </a:prstGeom>
          <a:noFill/>
        </p:spPr>
        <p:txBody>
          <a:bodyPr wrap="square" rtlCol="0">
            <a:spAutoFit/>
          </a:bodyPr>
          <a:lstStyle/>
          <a:p>
            <a:r>
              <a:rPr lang="en-US" dirty="0"/>
              <a:t>S2AA</a:t>
            </a:r>
          </a:p>
        </p:txBody>
      </p:sp>
      <p:cxnSp>
        <p:nvCxnSpPr>
          <p:cNvPr id="21" name="Straight Arrow Connector 20">
            <a:extLst>
              <a:ext uri="{C183D7F6-B498-43B3-948B-1728B52AA6E4}">
                <adec:decorative xmlns:adec="http://schemas.microsoft.com/office/drawing/2017/decorative" val="1"/>
              </a:ext>
            </a:extLst>
          </p:cNvPr>
          <p:cNvCxnSpPr/>
          <p:nvPr/>
        </p:nvCxnSpPr>
        <p:spPr>
          <a:xfrm flipV="1">
            <a:off x="7543800" y="2076604"/>
            <a:ext cx="838200" cy="158099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a:extLst>
              <a:ext uri="{C183D7F6-B498-43B3-948B-1728B52AA6E4}">
                <adec:decorative xmlns:adec="http://schemas.microsoft.com/office/drawing/2017/decorative" val="1"/>
              </a:ext>
            </a:extLst>
          </p:cNvPr>
          <p:cNvCxnSpPr/>
          <p:nvPr/>
        </p:nvCxnSpPr>
        <p:spPr>
          <a:xfrm flipH="1">
            <a:off x="5716966" y="3733800"/>
            <a:ext cx="1674434" cy="210932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Oval 7"/>
          <p:cNvSpPr/>
          <p:nvPr/>
        </p:nvSpPr>
        <p:spPr>
          <a:xfrm>
            <a:off x="6096000" y="2419800"/>
            <a:ext cx="2819400" cy="261033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Stage 2 costs must match:</a:t>
            </a:r>
          </a:p>
          <a:p>
            <a:pPr marL="285750" indent="-285750">
              <a:buFont typeface="Arial" panose="020B0604020202020204" pitchFamily="34" charset="0"/>
              <a:buChar char="•"/>
            </a:pPr>
            <a:r>
              <a:rPr lang="en-US" sz="1600" dirty="0"/>
              <a:t>Final Stage 2 FAWS</a:t>
            </a:r>
          </a:p>
          <a:p>
            <a:pPr marL="285750" indent="-285750">
              <a:buFont typeface="Arial" panose="020B0604020202020204" pitchFamily="34" charset="0"/>
              <a:buChar char="•"/>
            </a:pPr>
            <a:r>
              <a:rPr lang="en-US" sz="1600" dirty="0"/>
              <a:t>Final S2AA Section 2.11.7 Cost Summary </a:t>
            </a:r>
          </a:p>
          <a:p>
            <a:pPr marL="285750" indent="-285750">
              <a:buFont typeface="Arial" panose="020B0604020202020204" pitchFamily="34" charset="0"/>
              <a:buChar char="•"/>
            </a:pPr>
            <a:r>
              <a:rPr lang="en-US" sz="1600" dirty="0"/>
              <a:t>Stage 2 Approval Letter.</a:t>
            </a:r>
          </a:p>
        </p:txBody>
      </p:sp>
      <p:sp>
        <p:nvSpPr>
          <p:cNvPr id="3" name="Title 2">
            <a:extLst>
              <a:ext uri="{FF2B5EF4-FFF2-40B4-BE49-F238E27FC236}">
                <a16:creationId xmlns:a16="http://schemas.microsoft.com/office/drawing/2014/main" id="{FD431747-3EFF-441E-9467-50A9E99BCABF}"/>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pPr marL="111125"/>
            <a:r>
              <a:rPr lang="en-US" dirty="0"/>
              <a:t>FAWs, Approval Letter, and S2AA</a:t>
            </a:r>
            <a:br>
              <a:rPr lang="en-US" dirty="0"/>
            </a:br>
            <a:r>
              <a:rPr lang="en-US" dirty="0"/>
              <a:t>Stage 2 Costs</a:t>
            </a:r>
            <a:br>
              <a:rPr lang="en-US" dirty="0"/>
            </a:br>
            <a:endParaRPr lang="en-US" dirty="0"/>
          </a:p>
        </p:txBody>
      </p:sp>
    </p:spTree>
    <p:extLst>
      <p:ext uri="{BB962C8B-B14F-4D97-AF65-F5344CB8AC3E}">
        <p14:creationId xmlns:p14="http://schemas.microsoft.com/office/powerpoint/2010/main" val="38175571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73C4BC9-FA3D-451C-A1F1-A470131E0844}" type="slidenum">
              <a:rPr lang="en-US" smtClean="0">
                <a:solidFill>
                  <a:prstClr val="black"/>
                </a:solidFill>
              </a:rPr>
              <a:pPr/>
              <a:t>81</a:t>
            </a:fld>
            <a:endParaRPr lang="en-US" dirty="0">
              <a:solidFill>
                <a:prstClr val="black"/>
              </a:solidFill>
            </a:endParaRPr>
          </a:p>
        </p:txBody>
      </p:sp>
      <p:sp>
        <p:nvSpPr>
          <p:cNvPr id="3" name="Title 2"/>
          <p:cNvSpPr>
            <a:spLocks noGrp="1"/>
          </p:cNvSpPr>
          <p:nvPr>
            <p:ph type="title" idx="4294967295"/>
          </p:nvPr>
        </p:nvSpPr>
        <p:spPr>
          <a:xfrm>
            <a:off x="762000" y="-76200"/>
            <a:ext cx="8382000" cy="1143000"/>
          </a:xfrm>
        </p:spPr>
        <p:txBody>
          <a:bodyPr>
            <a:normAutofit/>
          </a:bodyPr>
          <a:lstStyle/>
          <a:p>
            <a:r>
              <a:rPr lang="en-US" sz="3000" dirty="0"/>
              <a:t>FAWS Review Area &amp; Tip</a:t>
            </a:r>
            <a:br>
              <a:rPr lang="en-US" sz="3000" dirty="0"/>
            </a:br>
            <a:r>
              <a:rPr lang="en-US" sz="3000" dirty="0"/>
              <a:t>Funding Plan</a:t>
            </a:r>
          </a:p>
        </p:txBody>
      </p:sp>
      <p:sp>
        <p:nvSpPr>
          <p:cNvPr id="4" name="Content Placeholder 3" descr="funding plan rows description"/>
          <p:cNvSpPr>
            <a:spLocks noGrp="1"/>
          </p:cNvSpPr>
          <p:nvPr>
            <p:ph idx="4294967295"/>
          </p:nvPr>
        </p:nvSpPr>
        <p:spPr>
          <a:xfrm>
            <a:off x="0" y="1371600"/>
            <a:ext cx="8382000" cy="5257800"/>
          </a:xfrm>
        </p:spPr>
        <p:txBody>
          <a:bodyPr>
            <a:normAutofit/>
          </a:bodyPr>
          <a:lstStyle/>
          <a:p>
            <a:pPr marL="457200" lvl="1" indent="0">
              <a:buNone/>
            </a:pPr>
            <a:endParaRPr lang="en-US" dirty="0"/>
          </a:p>
          <a:p>
            <a:pPr lvl="1"/>
            <a:endParaRPr lang="en-US" dirty="0"/>
          </a:p>
        </p:txBody>
      </p:sp>
      <p:sp>
        <p:nvSpPr>
          <p:cNvPr id="10" name="TextBox 9"/>
          <p:cNvSpPr txBox="1"/>
          <p:nvPr/>
        </p:nvSpPr>
        <p:spPr>
          <a:xfrm>
            <a:off x="381000" y="1317428"/>
            <a:ext cx="8458200" cy="1754326"/>
          </a:xfrm>
          <a:prstGeom prst="rect">
            <a:avLst/>
          </a:prstGeom>
          <a:noFill/>
        </p:spPr>
        <p:txBody>
          <a:bodyPr wrap="square" rtlCol="0">
            <a:spAutoFit/>
          </a:bodyPr>
          <a:lstStyle/>
          <a:p>
            <a:pPr marL="285750" indent="-285750">
              <a:buFont typeface="Wingdings" panose="05000000000000000000" pitchFamily="2" charset="2"/>
              <a:buChar char="q"/>
            </a:pPr>
            <a:r>
              <a:rPr lang="en-US" sz="2000" dirty="0"/>
              <a:t>Funding Plan Rows 14 – 16 may be used to reduce the funds needed and reduce the amount shown in Row 24.  Note:  If this is used, an explanation is needed for the availability of existing funds, other funds, or OE&amp;E.</a:t>
            </a:r>
          </a:p>
          <a:p>
            <a:pPr marL="285750" indent="-285750">
              <a:buFont typeface="Wingdings" panose="05000000000000000000" pitchFamily="2" charset="2"/>
              <a:buChar char="q"/>
            </a:pPr>
            <a:endParaRPr lang="en-US" sz="2400" dirty="0"/>
          </a:p>
          <a:p>
            <a:pPr marL="2801938"/>
            <a:endParaRPr lang="en-US" sz="2400" dirty="0"/>
          </a:p>
        </p:txBody>
      </p:sp>
      <p:sp>
        <p:nvSpPr>
          <p:cNvPr id="14" name="TextBox 13"/>
          <p:cNvSpPr txBox="1"/>
          <p:nvPr/>
        </p:nvSpPr>
        <p:spPr>
          <a:xfrm>
            <a:off x="4038600" y="2487606"/>
            <a:ext cx="1725092" cy="369332"/>
          </a:xfrm>
          <a:prstGeom prst="rect">
            <a:avLst/>
          </a:prstGeom>
          <a:noFill/>
        </p:spPr>
        <p:txBody>
          <a:bodyPr wrap="square" rtlCol="0">
            <a:spAutoFit/>
          </a:bodyPr>
          <a:lstStyle/>
          <a:p>
            <a:r>
              <a:rPr lang="en-US" dirty="0"/>
              <a:t>Example C</a:t>
            </a:r>
          </a:p>
        </p:txBody>
      </p:sp>
      <p:pic>
        <p:nvPicPr>
          <p:cNvPr id="7" name="Picture 6" descr="FAWS WORKSHEET FUNDING PLAN EXAMPLE"/>
          <p:cNvPicPr>
            <a:picLocks noChangeAspect="1"/>
          </p:cNvPicPr>
          <p:nvPr/>
        </p:nvPicPr>
        <p:blipFill>
          <a:blip r:embed="rId2"/>
          <a:stretch>
            <a:fillRect/>
          </a:stretch>
        </p:blipFill>
        <p:spPr>
          <a:xfrm>
            <a:off x="214010" y="2767946"/>
            <a:ext cx="4208606" cy="4090054"/>
          </a:xfrm>
          <a:prstGeom prst="rect">
            <a:avLst/>
          </a:prstGeom>
        </p:spPr>
      </p:pic>
      <p:pic>
        <p:nvPicPr>
          <p:cNvPr id="12" name="Picture 11" descr="FAWS WORKSHEET FUNDING PLAN EXAMPLE"/>
          <p:cNvPicPr>
            <a:picLocks noChangeAspect="1"/>
          </p:cNvPicPr>
          <p:nvPr/>
        </p:nvPicPr>
        <p:blipFill>
          <a:blip r:embed="rId3"/>
          <a:stretch>
            <a:fillRect/>
          </a:stretch>
        </p:blipFill>
        <p:spPr>
          <a:xfrm>
            <a:off x="4727415" y="2818743"/>
            <a:ext cx="4194289" cy="4004634"/>
          </a:xfrm>
          <a:prstGeom prst="rect">
            <a:avLst/>
          </a:prstGeom>
        </p:spPr>
      </p:pic>
      <p:sp>
        <p:nvSpPr>
          <p:cNvPr id="15" name="Oval 14">
            <a:extLst>
              <a:ext uri="{C183D7F6-B498-43B3-948B-1728B52AA6E4}">
                <adec:decorative xmlns:adec="http://schemas.microsoft.com/office/drawing/2017/decorative" val="1"/>
              </a:ext>
            </a:extLst>
          </p:cNvPr>
          <p:cNvSpPr/>
          <p:nvPr/>
        </p:nvSpPr>
        <p:spPr>
          <a:xfrm>
            <a:off x="3320666" y="5640790"/>
            <a:ext cx="1082494"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C183D7F6-B498-43B3-948B-1728B52AA6E4}">
                <adec:decorative xmlns:adec="http://schemas.microsoft.com/office/drawing/2017/decorative" val="1"/>
              </a:ext>
            </a:extLst>
          </p:cNvPr>
          <p:cNvSpPr/>
          <p:nvPr/>
        </p:nvSpPr>
        <p:spPr>
          <a:xfrm>
            <a:off x="3289862" y="4476257"/>
            <a:ext cx="1082494"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C183D7F6-B498-43B3-948B-1728B52AA6E4}">
                <adec:decorative xmlns:adec="http://schemas.microsoft.com/office/drawing/2017/decorative" val="1"/>
              </a:ext>
            </a:extLst>
          </p:cNvPr>
          <p:cNvSpPr/>
          <p:nvPr/>
        </p:nvSpPr>
        <p:spPr>
          <a:xfrm>
            <a:off x="7763011" y="4493850"/>
            <a:ext cx="1082494" cy="2169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C183D7F6-B498-43B3-948B-1728B52AA6E4}">
                <adec:decorative xmlns:adec="http://schemas.microsoft.com/office/drawing/2017/decorative" val="1"/>
              </a:ext>
            </a:extLst>
          </p:cNvPr>
          <p:cNvSpPr/>
          <p:nvPr/>
        </p:nvSpPr>
        <p:spPr>
          <a:xfrm>
            <a:off x="7763011" y="5652770"/>
            <a:ext cx="1082494"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614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73C4BC9-FA3D-451C-A1F1-A470131E0844}" type="slidenum">
              <a:rPr lang="en-US" smtClean="0">
                <a:solidFill>
                  <a:prstClr val="black"/>
                </a:solidFill>
              </a:rPr>
              <a:pPr/>
              <a:t>82</a:t>
            </a:fld>
            <a:endParaRPr lang="en-US" dirty="0">
              <a:solidFill>
                <a:prstClr val="black"/>
              </a:solidFill>
            </a:endParaRPr>
          </a:p>
        </p:txBody>
      </p:sp>
      <p:sp>
        <p:nvSpPr>
          <p:cNvPr id="18" name="TextBox 17"/>
          <p:cNvSpPr txBox="1"/>
          <p:nvPr/>
        </p:nvSpPr>
        <p:spPr>
          <a:xfrm>
            <a:off x="152401" y="-19050"/>
            <a:ext cx="8663566" cy="954107"/>
          </a:xfrm>
          <a:prstGeom prst="rect">
            <a:avLst/>
          </a:prstGeom>
          <a:noFill/>
        </p:spPr>
        <p:txBody>
          <a:bodyPr wrap="square" rtlCol="0">
            <a:spAutoFit/>
          </a:bodyPr>
          <a:lstStyle/>
          <a:p>
            <a:pPr marL="111125"/>
            <a:r>
              <a:rPr lang="en-US" sz="2800" b="1" dirty="0">
                <a:solidFill>
                  <a:schemeClr val="bg1"/>
                </a:solidFill>
                <a:latin typeface="Myriad Pro" pitchFamily="34" charset="0"/>
                <a:ea typeface="+mj-ea"/>
                <a:cs typeface="+mj-cs"/>
              </a:rPr>
              <a:t>FAWs, Approval Letter, and S4PRA</a:t>
            </a:r>
          </a:p>
          <a:p>
            <a:pPr marL="111125"/>
            <a:r>
              <a:rPr lang="en-US" sz="2800" b="1" dirty="0">
                <a:solidFill>
                  <a:schemeClr val="bg1"/>
                </a:solidFill>
                <a:latin typeface="Myriad Pro" pitchFamily="34" charset="0"/>
                <a:ea typeface="+mj-ea"/>
                <a:cs typeface="+mj-cs"/>
              </a:rPr>
              <a:t>Stage 4 Costs</a:t>
            </a:r>
          </a:p>
        </p:txBody>
      </p:sp>
      <p:cxnSp>
        <p:nvCxnSpPr>
          <p:cNvPr id="4" name="Straight Arrow Connector 3">
            <a:extLst>
              <a:ext uri="{C183D7F6-B498-43B3-948B-1728B52AA6E4}">
                <adec:decorative xmlns:adec="http://schemas.microsoft.com/office/drawing/2017/decorative" val="1"/>
              </a:ext>
            </a:extLst>
          </p:cNvPr>
          <p:cNvCxnSpPr/>
          <p:nvPr/>
        </p:nvCxnSpPr>
        <p:spPr>
          <a:xfrm flipH="1" flipV="1">
            <a:off x="5610225" y="3452411"/>
            <a:ext cx="1131162" cy="8639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4" name="TextBox 13"/>
          <p:cNvSpPr txBox="1"/>
          <p:nvPr/>
        </p:nvSpPr>
        <p:spPr>
          <a:xfrm>
            <a:off x="6934200" y="1891937"/>
            <a:ext cx="762000" cy="369332"/>
          </a:xfrm>
          <a:prstGeom prst="rect">
            <a:avLst/>
          </a:prstGeom>
          <a:noFill/>
        </p:spPr>
        <p:txBody>
          <a:bodyPr wrap="square" rtlCol="0">
            <a:spAutoFit/>
          </a:bodyPr>
          <a:lstStyle/>
          <a:p>
            <a:r>
              <a:rPr lang="en-US" dirty="0"/>
              <a:t>FAWs</a:t>
            </a:r>
          </a:p>
        </p:txBody>
      </p:sp>
      <p:sp>
        <p:nvSpPr>
          <p:cNvPr id="17" name="TextBox 16"/>
          <p:cNvSpPr txBox="1"/>
          <p:nvPr/>
        </p:nvSpPr>
        <p:spPr>
          <a:xfrm>
            <a:off x="685799" y="1614775"/>
            <a:ext cx="1981200" cy="369332"/>
          </a:xfrm>
          <a:prstGeom prst="rect">
            <a:avLst/>
          </a:prstGeom>
          <a:noFill/>
        </p:spPr>
        <p:txBody>
          <a:bodyPr wrap="square" rtlCol="0">
            <a:spAutoFit/>
          </a:bodyPr>
          <a:lstStyle/>
          <a:p>
            <a:r>
              <a:rPr lang="en-US" dirty="0"/>
              <a:t>Approval Letter</a:t>
            </a:r>
          </a:p>
        </p:txBody>
      </p:sp>
      <p:sp>
        <p:nvSpPr>
          <p:cNvPr id="19" name="TextBox 18"/>
          <p:cNvSpPr txBox="1"/>
          <p:nvPr/>
        </p:nvSpPr>
        <p:spPr>
          <a:xfrm>
            <a:off x="5716966" y="6250257"/>
            <a:ext cx="762000" cy="369332"/>
          </a:xfrm>
          <a:prstGeom prst="rect">
            <a:avLst/>
          </a:prstGeom>
          <a:noFill/>
        </p:spPr>
        <p:txBody>
          <a:bodyPr wrap="square" rtlCol="0">
            <a:spAutoFit/>
          </a:bodyPr>
          <a:lstStyle/>
          <a:p>
            <a:r>
              <a:rPr lang="en-US" dirty="0"/>
              <a:t>S2AA</a:t>
            </a:r>
          </a:p>
        </p:txBody>
      </p:sp>
      <p:cxnSp>
        <p:nvCxnSpPr>
          <p:cNvPr id="21" name="Straight Arrow Connector 20">
            <a:extLst>
              <a:ext uri="{C183D7F6-B498-43B3-948B-1728B52AA6E4}">
                <adec:decorative xmlns:adec="http://schemas.microsoft.com/office/drawing/2017/decorative" val="1"/>
              </a:ext>
            </a:extLst>
          </p:cNvPr>
          <p:cNvCxnSpPr/>
          <p:nvPr/>
        </p:nvCxnSpPr>
        <p:spPr>
          <a:xfrm flipV="1">
            <a:off x="7991475" y="1936235"/>
            <a:ext cx="381000" cy="66659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4" name="Straight Arrow Connector 23">
            <a:extLst>
              <a:ext uri="{C183D7F6-B498-43B3-948B-1728B52AA6E4}">
                <adec:decorative xmlns:adec="http://schemas.microsoft.com/office/drawing/2017/decorative" val="1"/>
              </a:ext>
            </a:extLst>
          </p:cNvPr>
          <p:cNvCxnSpPr/>
          <p:nvPr/>
        </p:nvCxnSpPr>
        <p:spPr>
          <a:xfrm flipH="1">
            <a:off x="6245399" y="3886200"/>
            <a:ext cx="1146001" cy="150858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 name="Oval 7"/>
          <p:cNvSpPr/>
          <p:nvPr/>
        </p:nvSpPr>
        <p:spPr>
          <a:xfrm>
            <a:off x="6096000" y="2419800"/>
            <a:ext cx="2719967" cy="249847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dirty="0"/>
              <a:t>Stage 4 costs must match:</a:t>
            </a:r>
          </a:p>
          <a:p>
            <a:pPr marL="285750" indent="-285750">
              <a:buFont typeface="Arial" panose="020B0604020202020204" pitchFamily="34" charset="0"/>
              <a:buChar char="•"/>
            </a:pPr>
            <a:r>
              <a:rPr lang="en-US" sz="1600" dirty="0"/>
              <a:t>Final Stage 4 FAWS</a:t>
            </a:r>
          </a:p>
          <a:p>
            <a:pPr marL="285750" indent="-285750">
              <a:buFont typeface="Arial" panose="020B0604020202020204" pitchFamily="34" charset="0"/>
              <a:buChar char="•"/>
            </a:pPr>
            <a:r>
              <a:rPr lang="en-US" sz="1600" dirty="0"/>
              <a:t>Final S4PRA Section 4.13 Cost Baseline </a:t>
            </a:r>
          </a:p>
          <a:p>
            <a:pPr marL="285750" indent="-285750">
              <a:buFont typeface="Arial" panose="020B0604020202020204" pitchFamily="34" charset="0"/>
              <a:buChar char="•"/>
            </a:pPr>
            <a:r>
              <a:rPr lang="en-US" sz="1600" dirty="0"/>
              <a:t>Stage 4 Approval Letter.</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6911" y="2076603"/>
            <a:ext cx="5483314" cy="2367399"/>
          </a:xfrm>
          <a:prstGeom prst="rect">
            <a:avLst/>
          </a:prstGeom>
        </p:spPr>
      </p:pic>
      <p:pic>
        <p:nvPicPr>
          <p:cNvPr id="11" name="Picture 10" descr="FAWS WORKSHEET APPROVAL LETTER EXAMPLE"/>
          <p:cNvPicPr>
            <a:picLocks noChangeAspect="1"/>
          </p:cNvPicPr>
          <p:nvPr/>
        </p:nvPicPr>
        <p:blipFill>
          <a:blip r:embed="rId4"/>
          <a:stretch>
            <a:fillRect/>
          </a:stretch>
        </p:blipFill>
        <p:spPr>
          <a:xfrm>
            <a:off x="2819400" y="482582"/>
            <a:ext cx="6133333" cy="1457143"/>
          </a:xfrm>
          <a:prstGeom prst="rect">
            <a:avLst/>
          </a:prstGeom>
        </p:spPr>
      </p:pic>
      <p:pic>
        <p:nvPicPr>
          <p:cNvPr id="16" name="Picture 15" descr="FAWS WORKSHEET COST BASELINE SPREADHEET EXAMPLE"/>
          <p:cNvPicPr>
            <a:picLocks noChangeAspect="1"/>
          </p:cNvPicPr>
          <p:nvPr/>
        </p:nvPicPr>
        <p:blipFill>
          <a:blip r:embed="rId5"/>
          <a:stretch>
            <a:fillRect/>
          </a:stretch>
        </p:blipFill>
        <p:spPr>
          <a:xfrm>
            <a:off x="152401" y="4458923"/>
            <a:ext cx="6099673" cy="2362550"/>
          </a:xfrm>
          <a:prstGeom prst="rect">
            <a:avLst/>
          </a:prstGeom>
        </p:spPr>
      </p:pic>
      <p:sp>
        <p:nvSpPr>
          <p:cNvPr id="3" name="Title 2">
            <a:extLst>
              <a:ext uri="{FF2B5EF4-FFF2-40B4-BE49-F238E27FC236}">
                <a16:creationId xmlns:a16="http://schemas.microsoft.com/office/drawing/2014/main" id="{4DC24FA5-2C2D-4E60-9F63-B2882888A08C}"/>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pPr marL="111125"/>
            <a:r>
              <a:rPr lang="en-US" dirty="0"/>
              <a:t>FAWs, Approval Letter, and S4PRA</a:t>
            </a:r>
            <a:br>
              <a:rPr lang="en-US" dirty="0"/>
            </a:br>
            <a:r>
              <a:rPr lang="en-US" dirty="0"/>
              <a:t>Stage 4 Costs</a:t>
            </a:r>
            <a:br>
              <a:rPr lang="en-US" dirty="0"/>
            </a:br>
            <a:endParaRPr lang="en-US" dirty="0"/>
          </a:p>
        </p:txBody>
      </p:sp>
    </p:spTree>
    <p:extLst>
      <p:ext uri="{BB962C8B-B14F-4D97-AF65-F5344CB8AC3E}">
        <p14:creationId xmlns:p14="http://schemas.microsoft.com/office/powerpoint/2010/main" val="37822086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73C4BC9-FA3D-451C-A1F1-A470131E0844}" type="slidenum">
              <a:rPr lang="en-US" smtClean="0">
                <a:solidFill>
                  <a:prstClr val="black"/>
                </a:solidFill>
              </a:rPr>
              <a:pPr/>
              <a:t>83</a:t>
            </a:fld>
            <a:endParaRPr lang="en-US" dirty="0">
              <a:solidFill>
                <a:prstClr val="black"/>
              </a:solidFill>
            </a:endParaRPr>
          </a:p>
        </p:txBody>
      </p:sp>
      <p:sp>
        <p:nvSpPr>
          <p:cNvPr id="3" name="Title 2"/>
          <p:cNvSpPr>
            <a:spLocks noGrp="1"/>
          </p:cNvSpPr>
          <p:nvPr>
            <p:ph type="title" idx="4294967295"/>
          </p:nvPr>
        </p:nvSpPr>
        <p:spPr>
          <a:xfrm>
            <a:off x="228600" y="-76200"/>
            <a:ext cx="8001000" cy="1143000"/>
          </a:xfrm>
        </p:spPr>
        <p:txBody>
          <a:bodyPr>
            <a:normAutofit/>
          </a:bodyPr>
          <a:lstStyle/>
          <a:p>
            <a:r>
              <a:rPr lang="en-US" sz="3000" dirty="0"/>
              <a:t>FAWS Review Criteria/Tip</a:t>
            </a:r>
            <a:br>
              <a:rPr lang="en-US" sz="3000" dirty="0"/>
            </a:br>
            <a:r>
              <a:rPr lang="en-US" sz="3000" dirty="0"/>
              <a:t>Funding Plan</a:t>
            </a:r>
          </a:p>
        </p:txBody>
      </p:sp>
      <p:sp>
        <p:nvSpPr>
          <p:cNvPr id="4" name="Content Placeholder 3" descr="FAWS WORKSHEET REVIEW AND TIPS"/>
          <p:cNvSpPr>
            <a:spLocks noGrp="1"/>
          </p:cNvSpPr>
          <p:nvPr>
            <p:ph idx="4294967295"/>
          </p:nvPr>
        </p:nvSpPr>
        <p:spPr>
          <a:xfrm>
            <a:off x="0" y="1371600"/>
            <a:ext cx="8382000" cy="5257800"/>
          </a:xfrm>
        </p:spPr>
        <p:txBody>
          <a:bodyPr>
            <a:normAutofit/>
          </a:bodyPr>
          <a:lstStyle/>
          <a:p>
            <a:pPr marL="457200" lvl="1" indent="0">
              <a:buNone/>
            </a:pPr>
            <a:endParaRPr lang="en-US" dirty="0"/>
          </a:p>
          <a:p>
            <a:pPr lvl="1"/>
            <a:endParaRPr lang="en-US" dirty="0"/>
          </a:p>
        </p:txBody>
      </p:sp>
      <p:pic>
        <p:nvPicPr>
          <p:cNvPr id="9" name="Picture 8" descr="FAWS WORKSHEET EXAMPLE"/>
          <p:cNvPicPr>
            <a:picLocks noChangeAspect="1"/>
          </p:cNvPicPr>
          <p:nvPr/>
        </p:nvPicPr>
        <p:blipFill>
          <a:blip r:embed="rId2"/>
          <a:stretch>
            <a:fillRect/>
          </a:stretch>
        </p:blipFill>
        <p:spPr>
          <a:xfrm>
            <a:off x="152400" y="4013470"/>
            <a:ext cx="4648200" cy="2889011"/>
          </a:xfrm>
          <a:prstGeom prst="rect">
            <a:avLst/>
          </a:prstGeom>
        </p:spPr>
      </p:pic>
      <p:sp>
        <p:nvSpPr>
          <p:cNvPr id="8" name="Oval 7">
            <a:extLst>
              <a:ext uri="{C183D7F6-B498-43B3-948B-1728B52AA6E4}">
                <adec:decorative xmlns:adec="http://schemas.microsoft.com/office/drawing/2017/decorative" val="1"/>
              </a:ext>
            </a:extLst>
          </p:cNvPr>
          <p:cNvSpPr/>
          <p:nvPr/>
        </p:nvSpPr>
        <p:spPr>
          <a:xfrm>
            <a:off x="135782" y="4048741"/>
            <a:ext cx="3598018" cy="14783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1000" y="1317428"/>
            <a:ext cx="8458200" cy="2985433"/>
          </a:xfrm>
          <a:prstGeom prst="rect">
            <a:avLst/>
          </a:prstGeom>
          <a:noFill/>
        </p:spPr>
        <p:txBody>
          <a:bodyPr wrap="square" rtlCol="0">
            <a:spAutoFit/>
          </a:bodyPr>
          <a:lstStyle/>
          <a:p>
            <a:pPr marL="285750" indent="-285750">
              <a:buFont typeface="Wingdings" panose="05000000000000000000" pitchFamily="2" charset="2"/>
              <a:buChar char="q"/>
            </a:pPr>
            <a:r>
              <a:rPr lang="en-US" sz="2000" dirty="0"/>
              <a:t>If the Funding Plan sheet indicates “#N/A,” a invalid Fiscal Year was entered and must be changed.  (See Example A)</a:t>
            </a:r>
          </a:p>
          <a:p>
            <a:pPr marL="285750" indent="-285750">
              <a:buFont typeface="Wingdings" panose="05000000000000000000" pitchFamily="2" charset="2"/>
              <a:buChar char="q"/>
            </a:pPr>
            <a:r>
              <a:rPr lang="en-US" sz="2000" dirty="0"/>
              <a:t>Make sure that at least one Fiscal Year is entered in the Funding Plan Future Annual column.  (See Example A &amp; B)</a:t>
            </a:r>
          </a:p>
          <a:p>
            <a:pPr marL="285750" indent="-285750">
              <a:buFont typeface="Wingdings" panose="05000000000000000000" pitchFamily="2" charset="2"/>
              <a:buChar char="q"/>
            </a:pPr>
            <a:r>
              <a:rPr lang="en-US" sz="2000" dirty="0"/>
              <a:t>Do not repeat a Fiscal Year that is already showing in Project Costs.  The FAWs were designed to combine Project and Future Operations costs that overlap into a single Fiscal Year.  (See Example B.)</a:t>
            </a:r>
          </a:p>
          <a:p>
            <a:pPr marL="285750" indent="-285750">
              <a:buFont typeface="Wingdings" panose="05000000000000000000" pitchFamily="2" charset="2"/>
              <a:buChar char="q"/>
            </a:pPr>
            <a:endParaRPr lang="en-US" sz="2400" dirty="0"/>
          </a:p>
          <a:p>
            <a:pPr marL="2801938"/>
            <a:endParaRPr lang="en-US" sz="2400" dirty="0"/>
          </a:p>
        </p:txBody>
      </p:sp>
      <p:pic>
        <p:nvPicPr>
          <p:cNvPr id="11" name="Picture 10" descr="FAWS WORKSHEET EXAMPLE"/>
          <p:cNvPicPr>
            <a:picLocks noChangeAspect="1"/>
          </p:cNvPicPr>
          <p:nvPr/>
        </p:nvPicPr>
        <p:blipFill>
          <a:blip r:embed="rId3"/>
          <a:stretch>
            <a:fillRect/>
          </a:stretch>
        </p:blipFill>
        <p:spPr>
          <a:xfrm>
            <a:off x="5008016" y="4046062"/>
            <a:ext cx="3602584" cy="1889763"/>
          </a:xfrm>
          <a:prstGeom prst="rect">
            <a:avLst/>
          </a:prstGeom>
        </p:spPr>
      </p:pic>
      <p:sp>
        <p:nvSpPr>
          <p:cNvPr id="13" name="TextBox 12"/>
          <p:cNvSpPr txBox="1"/>
          <p:nvPr/>
        </p:nvSpPr>
        <p:spPr>
          <a:xfrm>
            <a:off x="4953000" y="3674448"/>
            <a:ext cx="1725092" cy="369332"/>
          </a:xfrm>
          <a:prstGeom prst="rect">
            <a:avLst/>
          </a:prstGeom>
          <a:noFill/>
        </p:spPr>
        <p:txBody>
          <a:bodyPr wrap="square" rtlCol="0">
            <a:spAutoFit/>
          </a:bodyPr>
          <a:lstStyle/>
          <a:p>
            <a:r>
              <a:rPr lang="en-US" dirty="0"/>
              <a:t>Example B</a:t>
            </a:r>
          </a:p>
        </p:txBody>
      </p:sp>
      <p:sp>
        <p:nvSpPr>
          <p:cNvPr id="14" name="TextBox 13"/>
          <p:cNvSpPr txBox="1"/>
          <p:nvPr/>
        </p:nvSpPr>
        <p:spPr>
          <a:xfrm>
            <a:off x="117462" y="3761879"/>
            <a:ext cx="1725092" cy="369332"/>
          </a:xfrm>
          <a:prstGeom prst="rect">
            <a:avLst/>
          </a:prstGeom>
          <a:noFill/>
        </p:spPr>
        <p:txBody>
          <a:bodyPr wrap="square" rtlCol="0">
            <a:spAutoFit/>
          </a:bodyPr>
          <a:lstStyle/>
          <a:p>
            <a:r>
              <a:rPr lang="en-US" dirty="0"/>
              <a:t>Example A</a:t>
            </a:r>
          </a:p>
        </p:txBody>
      </p:sp>
      <p:sp>
        <p:nvSpPr>
          <p:cNvPr id="15" name="Oval 14">
            <a:extLst>
              <a:ext uri="{C183D7F6-B498-43B3-948B-1728B52AA6E4}">
                <adec:decorative xmlns:adec="http://schemas.microsoft.com/office/drawing/2017/decorative" val="1"/>
              </a:ext>
            </a:extLst>
          </p:cNvPr>
          <p:cNvSpPr/>
          <p:nvPr/>
        </p:nvSpPr>
        <p:spPr>
          <a:xfrm>
            <a:off x="5008016" y="4464305"/>
            <a:ext cx="2688184" cy="8696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81FEB1-4C32-44DE-AA44-30A655B0C8AF}"/>
              </a:ext>
              <a:ext uri="{C183D7F6-B498-43B3-948B-1728B52AA6E4}">
                <adec:decorative xmlns:adec="http://schemas.microsoft.com/office/drawing/2017/decorative" val="1"/>
              </a:ext>
            </a:extLst>
          </p:cNvPr>
          <p:cNvCxnSpPr>
            <a:cxnSpLocks/>
          </p:cNvCxnSpPr>
          <p:nvPr/>
        </p:nvCxnSpPr>
        <p:spPr>
          <a:xfrm>
            <a:off x="5029200" y="4237148"/>
            <a:ext cx="2743200" cy="1338322"/>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a:extLst>
              <a:ext uri="{FF2B5EF4-FFF2-40B4-BE49-F238E27FC236}">
                <a16:creationId xmlns:a16="http://schemas.microsoft.com/office/drawing/2014/main" id="{8DF0D1F1-0059-4879-903A-297B4E191DA3}"/>
              </a:ext>
              <a:ext uri="{C183D7F6-B498-43B3-948B-1728B52AA6E4}">
                <adec:decorative xmlns:adec="http://schemas.microsoft.com/office/drawing/2017/decorative" val="1"/>
              </a:ext>
            </a:extLst>
          </p:cNvPr>
          <p:cNvCxnSpPr>
            <a:cxnSpLocks/>
          </p:cNvCxnSpPr>
          <p:nvPr/>
        </p:nvCxnSpPr>
        <p:spPr>
          <a:xfrm>
            <a:off x="762000" y="3946545"/>
            <a:ext cx="3026816" cy="1628925"/>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008180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1" y="76200"/>
            <a:ext cx="8229600" cy="609600"/>
          </a:xfrm>
        </p:spPr>
        <p:txBody>
          <a:bodyPr>
            <a:normAutofit fontScale="90000"/>
          </a:bodyPr>
          <a:lstStyle/>
          <a:p>
            <a:r>
              <a:rPr lang="en-US" sz="4000" dirty="0"/>
              <a:t>FAWS SAMPLE</a:t>
            </a:r>
          </a:p>
        </p:txBody>
      </p:sp>
      <p:sp>
        <p:nvSpPr>
          <p:cNvPr id="24" name="Slide Number Placeholder 23"/>
          <p:cNvSpPr>
            <a:spLocks noGrp="1"/>
          </p:cNvSpPr>
          <p:nvPr>
            <p:ph type="sldNum" sz="quarter" idx="12"/>
          </p:nvPr>
        </p:nvSpPr>
        <p:spPr/>
        <p:txBody>
          <a:bodyPr/>
          <a:lstStyle/>
          <a:p>
            <a:fld id="{537B69E7-B530-423D-B364-4C707692CCF9}" type="slidenum">
              <a:rPr lang="en-US" smtClean="0"/>
              <a:t>84</a:t>
            </a:fld>
            <a:endParaRPr lang="en-US" dirty="0"/>
          </a:p>
        </p:txBody>
      </p:sp>
      <p:graphicFrame>
        <p:nvGraphicFramePr>
          <p:cNvPr id="3" name="Diagram 2">
            <a:extLst>
              <a:ext uri="{FF2B5EF4-FFF2-40B4-BE49-F238E27FC236}">
                <a16:creationId xmlns:a16="http://schemas.microsoft.com/office/drawing/2014/main" id="{FF5EA34B-DE96-4FD3-9A94-393CFFA6C0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4933080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83233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26D2-F61B-4085-9CDA-5A860B6F474C}"/>
              </a:ext>
            </a:extLst>
          </p:cNvPr>
          <p:cNvSpPr>
            <a:spLocks noGrp="1"/>
          </p:cNvSpPr>
          <p:nvPr>
            <p:ph type="title"/>
          </p:nvPr>
        </p:nvSpPr>
        <p:spPr>
          <a:xfrm>
            <a:off x="1371600" y="136524"/>
            <a:ext cx="7315200" cy="930275"/>
          </a:xfrm>
        </p:spPr>
        <p:txBody>
          <a:bodyPr>
            <a:normAutofit fontScale="90000"/>
          </a:bodyPr>
          <a:lstStyle/>
          <a:p>
            <a:r>
              <a:rPr lang="en-US" dirty="0"/>
              <a:t>Single Systems Integrator Solution</a:t>
            </a:r>
          </a:p>
        </p:txBody>
      </p:sp>
      <p:sp>
        <p:nvSpPr>
          <p:cNvPr id="4" name="Slide Number Placeholder 3">
            <a:extLst>
              <a:ext uri="{FF2B5EF4-FFF2-40B4-BE49-F238E27FC236}">
                <a16:creationId xmlns:a16="http://schemas.microsoft.com/office/drawing/2014/main" id="{8CF4A2FD-C630-4CB3-811A-9A8301EF8257}"/>
              </a:ext>
            </a:extLst>
          </p:cNvPr>
          <p:cNvSpPr>
            <a:spLocks noGrp="1"/>
          </p:cNvSpPr>
          <p:nvPr>
            <p:ph type="sldNum" sz="quarter" idx="12"/>
          </p:nvPr>
        </p:nvSpPr>
        <p:spPr/>
        <p:txBody>
          <a:bodyPr/>
          <a:lstStyle/>
          <a:p>
            <a:fld id="{537B69E7-B530-423D-B364-4C707692CCF9}" type="slidenum">
              <a:rPr lang="en-US" smtClean="0"/>
              <a:t>85</a:t>
            </a:fld>
            <a:endParaRPr lang="en-US" dirty="0"/>
          </a:p>
        </p:txBody>
      </p:sp>
      <p:pic>
        <p:nvPicPr>
          <p:cNvPr id="8" name="Picture 7" descr="FAWS WORKSHEET FUTURE OPERATIONS COSTS SPREADSHEET EXAMPLE">
            <a:extLst>
              <a:ext uri="{FF2B5EF4-FFF2-40B4-BE49-F238E27FC236}">
                <a16:creationId xmlns:a16="http://schemas.microsoft.com/office/drawing/2014/main" id="{BBAB832F-EABF-4100-81A6-3CD1FFA84E5F}"/>
              </a:ext>
            </a:extLst>
          </p:cNvPr>
          <p:cNvPicPr>
            <a:picLocks noChangeAspect="1"/>
          </p:cNvPicPr>
          <p:nvPr/>
        </p:nvPicPr>
        <p:blipFill rotWithShape="1">
          <a:blip r:embed="rId2"/>
          <a:srcRect t="45451"/>
          <a:stretch/>
        </p:blipFill>
        <p:spPr>
          <a:xfrm>
            <a:off x="3733800" y="2986797"/>
            <a:ext cx="5212611" cy="3734678"/>
          </a:xfrm>
          <a:prstGeom prst="rect">
            <a:avLst/>
          </a:prstGeom>
        </p:spPr>
      </p:pic>
      <p:pic>
        <p:nvPicPr>
          <p:cNvPr id="6" name="Content Placeholder 5" descr="FAWS FUTURE OPERATIONS SPREADSHEET EXAMPLE">
            <a:extLst>
              <a:ext uri="{FF2B5EF4-FFF2-40B4-BE49-F238E27FC236}">
                <a16:creationId xmlns:a16="http://schemas.microsoft.com/office/drawing/2014/main" id="{6D6B6597-C8D0-4419-B826-AE823F4B8023}"/>
              </a:ext>
            </a:extLst>
          </p:cNvPr>
          <p:cNvPicPr>
            <a:picLocks noGrp="1" noChangeAspect="1"/>
          </p:cNvPicPr>
          <p:nvPr>
            <p:ph idx="1"/>
          </p:nvPr>
        </p:nvPicPr>
        <p:blipFill rotWithShape="1">
          <a:blip r:embed="rId2"/>
          <a:srcRect t="286" b="50425"/>
          <a:stretch/>
        </p:blipFill>
        <p:spPr>
          <a:xfrm>
            <a:off x="197589" y="2140859"/>
            <a:ext cx="6511651" cy="4215491"/>
          </a:xfrm>
        </p:spPr>
      </p:pic>
      <p:sp>
        <p:nvSpPr>
          <p:cNvPr id="9" name="TextBox 8">
            <a:extLst>
              <a:ext uri="{FF2B5EF4-FFF2-40B4-BE49-F238E27FC236}">
                <a16:creationId xmlns:a16="http://schemas.microsoft.com/office/drawing/2014/main" id="{7179C378-6B34-4EDB-884A-F80B6DFB548D}"/>
              </a:ext>
            </a:extLst>
          </p:cNvPr>
          <p:cNvSpPr txBox="1"/>
          <p:nvPr/>
        </p:nvSpPr>
        <p:spPr>
          <a:xfrm>
            <a:off x="1066800" y="1515390"/>
            <a:ext cx="7262116" cy="369332"/>
          </a:xfrm>
          <a:prstGeom prst="rect">
            <a:avLst/>
          </a:prstGeom>
          <a:noFill/>
        </p:spPr>
        <p:txBody>
          <a:bodyPr wrap="none" rtlCol="0">
            <a:spAutoFit/>
          </a:bodyPr>
          <a:lstStyle/>
          <a:p>
            <a:r>
              <a:rPr lang="en-US" dirty="0"/>
              <a:t>Open files, “9999-015 CDTR SPSIVS.xls” and “9999-015 CDTR SPSIVS.doc”</a:t>
            </a:r>
          </a:p>
        </p:txBody>
      </p:sp>
    </p:spTree>
    <p:extLst>
      <p:ext uri="{BB962C8B-B14F-4D97-AF65-F5344CB8AC3E}">
        <p14:creationId xmlns:p14="http://schemas.microsoft.com/office/powerpoint/2010/main" val="38429167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26D2-F61B-4085-9CDA-5A860B6F474C}"/>
              </a:ext>
            </a:extLst>
          </p:cNvPr>
          <p:cNvSpPr>
            <a:spLocks noGrp="1"/>
          </p:cNvSpPr>
          <p:nvPr>
            <p:ph type="title"/>
          </p:nvPr>
        </p:nvSpPr>
        <p:spPr>
          <a:xfrm>
            <a:off x="1371600" y="136524"/>
            <a:ext cx="7315200" cy="930275"/>
          </a:xfrm>
        </p:spPr>
        <p:txBody>
          <a:bodyPr>
            <a:normAutofit fontScale="90000"/>
          </a:bodyPr>
          <a:lstStyle/>
          <a:p>
            <a:r>
              <a:rPr lang="en-US" dirty="0"/>
              <a:t>Single Systems Integrator Solution</a:t>
            </a:r>
          </a:p>
        </p:txBody>
      </p:sp>
      <p:sp>
        <p:nvSpPr>
          <p:cNvPr id="4" name="Slide Number Placeholder 3">
            <a:extLst>
              <a:ext uri="{FF2B5EF4-FFF2-40B4-BE49-F238E27FC236}">
                <a16:creationId xmlns:a16="http://schemas.microsoft.com/office/drawing/2014/main" id="{8CF4A2FD-C630-4CB3-811A-9A8301EF8257}"/>
              </a:ext>
            </a:extLst>
          </p:cNvPr>
          <p:cNvSpPr>
            <a:spLocks noGrp="1"/>
          </p:cNvSpPr>
          <p:nvPr>
            <p:ph type="sldNum" sz="quarter" idx="12"/>
          </p:nvPr>
        </p:nvSpPr>
        <p:spPr/>
        <p:txBody>
          <a:bodyPr/>
          <a:lstStyle/>
          <a:p>
            <a:fld id="{537B69E7-B530-423D-B364-4C707692CCF9}" type="slidenum">
              <a:rPr lang="en-US" smtClean="0"/>
              <a:t>86</a:t>
            </a:fld>
            <a:endParaRPr lang="en-US" dirty="0"/>
          </a:p>
        </p:txBody>
      </p:sp>
      <p:pic>
        <p:nvPicPr>
          <p:cNvPr id="8" name="Picture 7" descr="FAWS SPREADSHEET EXAMPLE">
            <a:extLst>
              <a:ext uri="{FF2B5EF4-FFF2-40B4-BE49-F238E27FC236}">
                <a16:creationId xmlns:a16="http://schemas.microsoft.com/office/drawing/2014/main" id="{BBAB832F-EABF-4100-81A6-3CD1FFA84E5F}"/>
              </a:ext>
            </a:extLst>
          </p:cNvPr>
          <p:cNvPicPr>
            <a:picLocks noChangeAspect="1"/>
          </p:cNvPicPr>
          <p:nvPr/>
        </p:nvPicPr>
        <p:blipFill rotWithShape="1">
          <a:blip r:embed="rId2"/>
          <a:srcRect t="45451"/>
          <a:stretch/>
        </p:blipFill>
        <p:spPr>
          <a:xfrm>
            <a:off x="3733800" y="2986797"/>
            <a:ext cx="5212611" cy="3734678"/>
          </a:xfrm>
          <a:prstGeom prst="rect">
            <a:avLst/>
          </a:prstGeom>
        </p:spPr>
      </p:pic>
      <p:pic>
        <p:nvPicPr>
          <p:cNvPr id="6" name="Content Placeholder 5">
            <a:extLst>
              <a:ext uri="{FF2B5EF4-FFF2-40B4-BE49-F238E27FC236}">
                <a16:creationId xmlns:a16="http://schemas.microsoft.com/office/drawing/2014/main" id="{6D6B6597-C8D0-4419-B826-AE823F4B8023}"/>
              </a:ext>
              <a:ext uri="{C183D7F6-B498-43B3-948B-1728B52AA6E4}">
                <adec:decorative xmlns:adec="http://schemas.microsoft.com/office/drawing/2017/decorative" val="1"/>
              </a:ext>
            </a:extLst>
          </p:cNvPr>
          <p:cNvPicPr>
            <a:picLocks noGrp="1" noChangeAspect="1"/>
          </p:cNvPicPr>
          <p:nvPr>
            <p:ph idx="1"/>
          </p:nvPr>
        </p:nvPicPr>
        <p:blipFill rotWithShape="1">
          <a:blip r:embed="rId2"/>
          <a:srcRect t="286" b="50425"/>
          <a:stretch/>
        </p:blipFill>
        <p:spPr>
          <a:xfrm>
            <a:off x="197589" y="2140859"/>
            <a:ext cx="6511651" cy="4215491"/>
          </a:xfrm>
        </p:spPr>
      </p:pic>
      <p:sp>
        <p:nvSpPr>
          <p:cNvPr id="9" name="TextBox 8">
            <a:extLst>
              <a:ext uri="{FF2B5EF4-FFF2-40B4-BE49-F238E27FC236}">
                <a16:creationId xmlns:a16="http://schemas.microsoft.com/office/drawing/2014/main" id="{7179C378-6B34-4EDB-884A-F80B6DFB548D}"/>
              </a:ext>
            </a:extLst>
          </p:cNvPr>
          <p:cNvSpPr txBox="1"/>
          <p:nvPr/>
        </p:nvSpPr>
        <p:spPr>
          <a:xfrm>
            <a:off x="1066800" y="1515390"/>
            <a:ext cx="7262116" cy="369332"/>
          </a:xfrm>
          <a:prstGeom prst="rect">
            <a:avLst/>
          </a:prstGeom>
          <a:noFill/>
        </p:spPr>
        <p:txBody>
          <a:bodyPr wrap="none" rtlCol="0">
            <a:spAutoFit/>
          </a:bodyPr>
          <a:lstStyle/>
          <a:p>
            <a:r>
              <a:rPr lang="en-US" dirty="0"/>
              <a:t>Open files, “9999-015 CDTR SPSIVS.xls” and “9999-015 CDTR SPSIVS.doc”</a:t>
            </a:r>
          </a:p>
        </p:txBody>
      </p:sp>
    </p:spTree>
    <p:extLst>
      <p:ext uri="{BB962C8B-B14F-4D97-AF65-F5344CB8AC3E}">
        <p14:creationId xmlns:p14="http://schemas.microsoft.com/office/powerpoint/2010/main" val="31187430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1" y="76200"/>
            <a:ext cx="8229600" cy="1066800"/>
          </a:xfrm>
        </p:spPr>
        <p:txBody>
          <a:bodyPr>
            <a:normAutofit/>
          </a:bodyPr>
          <a:lstStyle/>
          <a:p>
            <a:pPr algn="ctr"/>
            <a:r>
              <a:rPr lang="en-US" sz="4000" dirty="0"/>
              <a:t>LINKS &amp; ATTACHMENTS</a:t>
            </a:r>
          </a:p>
        </p:txBody>
      </p:sp>
      <p:sp>
        <p:nvSpPr>
          <p:cNvPr id="24" name="Slide Number Placeholder 23"/>
          <p:cNvSpPr>
            <a:spLocks noGrp="1"/>
          </p:cNvSpPr>
          <p:nvPr>
            <p:ph type="sldNum" sz="quarter" idx="12"/>
          </p:nvPr>
        </p:nvSpPr>
        <p:spPr/>
        <p:txBody>
          <a:bodyPr/>
          <a:lstStyle/>
          <a:p>
            <a:fld id="{537B69E7-B530-423D-B364-4C707692CCF9}" type="slidenum">
              <a:rPr lang="en-US" smtClean="0"/>
              <a:t>87</a:t>
            </a:fld>
            <a:endParaRPr lang="en-US" dirty="0"/>
          </a:p>
        </p:txBody>
      </p:sp>
      <p:graphicFrame>
        <p:nvGraphicFramePr>
          <p:cNvPr id="3" name="Diagram 2" descr="TITLE SLIIDE: LINKS AND ATTACHMENTS">
            <a:extLst>
              <a:ext uri="{FF2B5EF4-FFF2-40B4-BE49-F238E27FC236}">
                <a16:creationId xmlns:a16="http://schemas.microsoft.com/office/drawing/2014/main" id="{FF5EA34B-DE96-4FD3-9A94-393CFFA6C0B1}"/>
              </a:ext>
            </a:extLst>
          </p:cNvPr>
          <p:cNvGraphicFramePr/>
          <p:nvPr>
            <p:extLst>
              <p:ext uri="{D42A27DB-BD31-4B8C-83A1-F6EECF244321}">
                <p14:modId xmlns:p14="http://schemas.microsoft.com/office/powerpoint/2010/main" val="290065209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77789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26D2-F61B-4085-9CDA-5A860B6F474C}"/>
              </a:ext>
            </a:extLst>
          </p:cNvPr>
          <p:cNvSpPr>
            <a:spLocks noGrp="1"/>
          </p:cNvSpPr>
          <p:nvPr>
            <p:ph type="title"/>
          </p:nvPr>
        </p:nvSpPr>
        <p:spPr>
          <a:xfrm>
            <a:off x="1371600" y="136524"/>
            <a:ext cx="7315200" cy="930275"/>
          </a:xfrm>
        </p:spPr>
        <p:txBody>
          <a:bodyPr>
            <a:normAutofit fontScale="90000"/>
          </a:bodyPr>
          <a:lstStyle/>
          <a:p>
            <a:r>
              <a:rPr lang="en-US" dirty="0"/>
              <a:t>LINKS AND ATTACHMENTS</a:t>
            </a:r>
          </a:p>
        </p:txBody>
      </p:sp>
      <p:sp>
        <p:nvSpPr>
          <p:cNvPr id="4" name="Slide Number Placeholder 3">
            <a:extLst>
              <a:ext uri="{FF2B5EF4-FFF2-40B4-BE49-F238E27FC236}">
                <a16:creationId xmlns:a16="http://schemas.microsoft.com/office/drawing/2014/main" id="{8CF4A2FD-C630-4CB3-811A-9A8301EF8257}"/>
              </a:ext>
            </a:extLst>
          </p:cNvPr>
          <p:cNvSpPr>
            <a:spLocks noGrp="1"/>
          </p:cNvSpPr>
          <p:nvPr>
            <p:ph type="sldNum" sz="quarter" idx="12"/>
          </p:nvPr>
        </p:nvSpPr>
        <p:spPr/>
        <p:txBody>
          <a:bodyPr/>
          <a:lstStyle/>
          <a:p>
            <a:fld id="{537B69E7-B530-423D-B364-4C707692CCF9}" type="slidenum">
              <a:rPr lang="en-US" smtClean="0"/>
              <a:t>88</a:t>
            </a:fld>
            <a:endParaRPr lang="en-US" dirty="0"/>
          </a:p>
        </p:txBody>
      </p:sp>
      <p:sp>
        <p:nvSpPr>
          <p:cNvPr id="5" name="Content Placeholder 4">
            <a:extLst>
              <a:ext uri="{FF2B5EF4-FFF2-40B4-BE49-F238E27FC236}">
                <a16:creationId xmlns:a16="http://schemas.microsoft.com/office/drawing/2014/main" id="{F8D80527-8C37-4FFB-A8FD-0ACE8F3D8510}"/>
              </a:ext>
            </a:extLst>
          </p:cNvPr>
          <p:cNvSpPr>
            <a:spLocks noGrp="1"/>
          </p:cNvSpPr>
          <p:nvPr>
            <p:ph idx="1"/>
          </p:nvPr>
        </p:nvSpPr>
        <p:spPr>
          <a:xfrm>
            <a:off x="228600" y="1524793"/>
            <a:ext cx="8229600" cy="4373563"/>
          </a:xfrm>
        </p:spPr>
        <p:txBody>
          <a:bodyPr>
            <a:normAutofit fontScale="77500" lnSpcReduction="20000"/>
          </a:bodyPr>
          <a:lstStyle/>
          <a:p>
            <a:pPr marL="0" indent="0">
              <a:buNone/>
            </a:pPr>
            <a:r>
              <a:rPr lang="en-US" dirty="0">
                <a:solidFill>
                  <a:schemeClr val="tx1"/>
                </a:solidFill>
              </a:rPr>
              <a:t>PROJECT APPROVAL LIFECYCLE RELATED</a:t>
            </a:r>
            <a:endParaRPr lang="en-US" dirty="0">
              <a:solidFill>
                <a:schemeClr val="tx1"/>
              </a:solidFill>
              <a:hlinkClick r:id="rId2">
                <a:extLst>
                  <a:ext uri="{A12FA001-AC4F-418D-AE19-62706E023703}">
                    <ahyp:hlinkClr xmlns:ahyp="http://schemas.microsoft.com/office/drawing/2018/hyperlinkcolor" val="tx"/>
                  </a:ext>
                </a:extLst>
              </a:hlinkClick>
            </a:endParaRPr>
          </a:p>
          <a:p>
            <a:r>
              <a:rPr lang="en-US" dirty="0">
                <a:solidFill>
                  <a:schemeClr val="tx1"/>
                </a:solidFill>
                <a:hlinkClick r:id="rId3">
                  <a:extLst>
                    <a:ext uri="{A12FA001-AC4F-418D-AE19-62706E023703}">
                      <ahyp:hlinkClr xmlns:ahyp="http://schemas.microsoft.com/office/drawing/2018/hyperlinkcolor" val="tx"/>
                    </a:ext>
                  </a:extLst>
                </a:hlinkClick>
              </a:rPr>
              <a:t>Statewide Information Management Manual (SIMM)</a:t>
            </a:r>
            <a:r>
              <a:rPr lang="en-US" dirty="0">
                <a:solidFill>
                  <a:schemeClr val="tx1"/>
                </a:solidFill>
              </a:rPr>
              <a:t> (</a:t>
            </a:r>
            <a:r>
              <a:rPr lang="en-US" dirty="0">
                <a:solidFill>
                  <a:schemeClr val="tx1"/>
                </a:solidFill>
                <a:hlinkClick r:id="rId3">
                  <a:extLst>
                    <a:ext uri="{A12FA001-AC4F-418D-AE19-62706E023703}">
                      <ahyp:hlinkClr xmlns:ahyp="http://schemas.microsoft.com/office/drawing/2018/hyperlinkcolor" val="tx"/>
                    </a:ext>
                  </a:extLst>
                </a:hlinkClick>
              </a:rPr>
              <a:t>https://cdt.ca.gov/policy/simm/</a:t>
            </a:r>
            <a:r>
              <a:rPr lang="en-US" dirty="0">
                <a:solidFill>
                  <a:schemeClr val="tx1"/>
                </a:solidFill>
              </a:rPr>
              <a:t>)</a:t>
            </a:r>
          </a:p>
          <a:p>
            <a:pPr lvl="1"/>
            <a:r>
              <a:rPr lang="en-US" dirty="0">
                <a:solidFill>
                  <a:schemeClr val="tx1"/>
                </a:solidFill>
                <a:hlinkClick r:id="rId4">
                  <a:extLst>
                    <a:ext uri="{A12FA001-AC4F-418D-AE19-62706E023703}">
                      <ahyp:hlinkClr xmlns:ahyp="http://schemas.microsoft.com/office/drawing/2018/hyperlinkcolor" val="tx"/>
                    </a:ext>
                  </a:extLst>
                </a:hlinkClick>
              </a:rPr>
              <a:t>SIMM 05 Reporting Schedules</a:t>
            </a:r>
            <a:r>
              <a:rPr lang="en-US" dirty="0">
                <a:solidFill>
                  <a:schemeClr val="tx1"/>
                </a:solidFill>
              </a:rPr>
              <a:t> (</a:t>
            </a:r>
            <a:r>
              <a:rPr lang="en-US" dirty="0">
                <a:solidFill>
                  <a:schemeClr val="tx1"/>
                </a:solidFill>
                <a:hlinkClick r:id="rId4">
                  <a:extLst>
                    <a:ext uri="{A12FA001-AC4F-418D-AE19-62706E023703}">
                      <ahyp:hlinkClr xmlns:ahyp="http://schemas.microsoft.com/office/drawing/2018/hyperlinkcolor" val="tx"/>
                    </a:ext>
                  </a:extLst>
                </a:hlinkClick>
              </a:rPr>
              <a:t>https://cdt.ca.gov/wp-content/uploads/2018/06/SIMM-05A.pdf</a:t>
            </a:r>
            <a:r>
              <a:rPr lang="en-US" dirty="0">
                <a:solidFill>
                  <a:schemeClr val="tx1"/>
                </a:solidFill>
              </a:rPr>
              <a:t>)</a:t>
            </a:r>
          </a:p>
          <a:p>
            <a:pPr lvl="1"/>
            <a:r>
              <a:rPr lang="en-US" dirty="0">
                <a:solidFill>
                  <a:schemeClr val="tx1"/>
                </a:solidFill>
                <a:hlinkClick r:id="rId5">
                  <a:extLst>
                    <a:ext uri="{A12FA001-AC4F-418D-AE19-62706E023703}">
                      <ahyp:hlinkClr xmlns:ahyp="http://schemas.microsoft.com/office/drawing/2018/hyperlinkcolor" val="tx"/>
                    </a:ext>
                  </a:extLst>
                </a:hlinkClick>
              </a:rPr>
              <a:t>SIMM 19 Project Approval Lifecycle</a:t>
            </a:r>
            <a:r>
              <a:rPr lang="en-US" dirty="0">
                <a:solidFill>
                  <a:schemeClr val="tx1"/>
                </a:solidFill>
              </a:rPr>
              <a:t> (</a:t>
            </a:r>
            <a:r>
              <a:rPr lang="en-US" dirty="0">
                <a:solidFill>
                  <a:schemeClr val="tx1"/>
                </a:solidFill>
                <a:hlinkClick r:id="rId5">
                  <a:extLst>
                    <a:ext uri="{A12FA001-AC4F-418D-AE19-62706E023703}">
                      <ahyp:hlinkClr xmlns:ahyp="http://schemas.microsoft.com/office/drawing/2018/hyperlinkcolor" val="tx"/>
                    </a:ext>
                  </a:extLst>
                </a:hlinkClick>
              </a:rPr>
              <a:t>https://cdt.ca.gov/policy/simm-19/</a:t>
            </a:r>
            <a:r>
              <a:rPr lang="en-US" dirty="0">
                <a:solidFill>
                  <a:schemeClr val="tx1"/>
                </a:solidFill>
              </a:rPr>
              <a:t>) </a:t>
            </a:r>
          </a:p>
          <a:p>
            <a:pPr lvl="1"/>
            <a:r>
              <a:rPr lang="en-US" dirty="0">
                <a:solidFill>
                  <a:schemeClr val="tx1"/>
                </a:solidFill>
                <a:hlinkClick r:id="rId6">
                  <a:extLst>
                    <a:ext uri="{A12FA001-AC4F-418D-AE19-62706E023703}">
                      <ahyp:hlinkClr xmlns:ahyp="http://schemas.microsoft.com/office/drawing/2018/hyperlinkcolor" val="tx"/>
                    </a:ext>
                  </a:extLst>
                </a:hlinkClick>
              </a:rPr>
              <a:t>F.1 Preparation Instructions</a:t>
            </a:r>
            <a:r>
              <a:rPr lang="en-US" dirty="0">
                <a:solidFill>
                  <a:schemeClr val="tx1"/>
                </a:solidFill>
              </a:rPr>
              <a:t> (</a:t>
            </a:r>
            <a:r>
              <a:rPr lang="en-US" dirty="0">
                <a:solidFill>
                  <a:schemeClr val="tx1"/>
                </a:solidFill>
                <a:hlinkClick r:id="rId6">
                  <a:extLst>
                    <a:ext uri="{A12FA001-AC4F-418D-AE19-62706E023703}">
                      <ahyp:hlinkClr xmlns:ahyp="http://schemas.microsoft.com/office/drawing/2018/hyperlinkcolor" val="tx"/>
                    </a:ext>
                  </a:extLst>
                </a:hlinkClick>
              </a:rPr>
              <a:t>https://cdt.ca.gov/wp-content/uploads/2019/07/F.1-Preparation-Instructions.pdf</a:t>
            </a:r>
            <a:r>
              <a:rPr lang="en-US" dirty="0">
                <a:solidFill>
                  <a:schemeClr val="tx1"/>
                </a:solidFill>
              </a:rPr>
              <a:t>) </a:t>
            </a:r>
          </a:p>
          <a:p>
            <a:pPr lvl="1"/>
            <a:r>
              <a:rPr lang="en-US" dirty="0">
                <a:solidFill>
                  <a:schemeClr val="tx1"/>
                </a:solidFill>
              </a:rPr>
              <a:t>F</a:t>
            </a:r>
            <a:r>
              <a:rPr lang="en-US" dirty="0">
                <a:solidFill>
                  <a:schemeClr val="tx1"/>
                </a:solidFill>
                <a:hlinkClick r:id="rId7">
                  <a:extLst>
                    <a:ext uri="{A12FA001-AC4F-418D-AE19-62706E023703}">
                      <ahyp:hlinkClr xmlns:ahyp="http://schemas.microsoft.com/office/drawing/2018/hyperlinkcolor" val="tx"/>
                    </a:ext>
                  </a:extLst>
                </a:hlinkClick>
              </a:rPr>
              <a:t>.2 Financial Analysis Worksheets Template</a:t>
            </a:r>
            <a:r>
              <a:rPr lang="en-US" dirty="0">
                <a:solidFill>
                  <a:schemeClr val="tx1"/>
                </a:solidFill>
              </a:rPr>
              <a:t> (</a:t>
            </a:r>
            <a:r>
              <a:rPr lang="en-US" dirty="0">
                <a:solidFill>
                  <a:schemeClr val="tx1"/>
                </a:solidFill>
                <a:hlinkClick r:id="rId7">
                  <a:extLst>
                    <a:ext uri="{A12FA001-AC4F-418D-AE19-62706E023703}">
                      <ahyp:hlinkClr xmlns:ahyp="http://schemas.microsoft.com/office/drawing/2018/hyperlinkcolor" val="tx"/>
                    </a:ext>
                  </a:extLst>
                </a:hlinkClick>
              </a:rPr>
              <a:t>https://cdt.ca.gov/wp-content/uploads/2019/09/F.2-Financial-Analysis-Worksheets-Template-1.xlsx#a11y=</a:t>
            </a:r>
            <a:r>
              <a:rPr lang="en-US" dirty="0">
                <a:solidFill>
                  <a:schemeClr val="tx1"/>
                </a:solidFill>
              </a:rPr>
              <a:t>)</a:t>
            </a:r>
          </a:p>
          <a:p>
            <a:pPr lvl="1"/>
            <a:endParaRPr lang="en-US" dirty="0"/>
          </a:p>
          <a:p>
            <a:endParaRPr lang="en-US" dirty="0"/>
          </a:p>
          <a:p>
            <a:pPr marL="0" indent="0">
              <a:buNone/>
            </a:pPr>
            <a:endParaRPr lang="en-US" dirty="0"/>
          </a:p>
        </p:txBody>
      </p:sp>
    </p:spTree>
    <p:extLst>
      <p:ext uri="{BB962C8B-B14F-4D97-AF65-F5344CB8AC3E}">
        <p14:creationId xmlns:p14="http://schemas.microsoft.com/office/powerpoint/2010/main" val="3750387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26D2-F61B-4085-9CDA-5A860B6F474C}"/>
              </a:ext>
            </a:extLst>
          </p:cNvPr>
          <p:cNvSpPr>
            <a:spLocks noGrp="1"/>
          </p:cNvSpPr>
          <p:nvPr>
            <p:ph type="title"/>
          </p:nvPr>
        </p:nvSpPr>
        <p:spPr>
          <a:xfrm>
            <a:off x="1371600" y="136524"/>
            <a:ext cx="7315200" cy="930275"/>
          </a:xfrm>
        </p:spPr>
        <p:txBody>
          <a:bodyPr>
            <a:normAutofit fontScale="90000"/>
          </a:bodyPr>
          <a:lstStyle/>
          <a:p>
            <a:r>
              <a:rPr lang="en-US" dirty="0"/>
              <a:t>LINKS AND ATTACHMENTS</a:t>
            </a:r>
          </a:p>
        </p:txBody>
      </p:sp>
      <p:sp>
        <p:nvSpPr>
          <p:cNvPr id="4" name="Slide Number Placeholder 3">
            <a:extLst>
              <a:ext uri="{FF2B5EF4-FFF2-40B4-BE49-F238E27FC236}">
                <a16:creationId xmlns:a16="http://schemas.microsoft.com/office/drawing/2014/main" id="{8CF4A2FD-C630-4CB3-811A-9A8301EF8257}"/>
              </a:ext>
            </a:extLst>
          </p:cNvPr>
          <p:cNvSpPr>
            <a:spLocks noGrp="1"/>
          </p:cNvSpPr>
          <p:nvPr>
            <p:ph type="sldNum" sz="quarter" idx="12"/>
          </p:nvPr>
        </p:nvSpPr>
        <p:spPr/>
        <p:txBody>
          <a:bodyPr/>
          <a:lstStyle/>
          <a:p>
            <a:fld id="{537B69E7-B530-423D-B364-4C707692CCF9}" type="slidenum">
              <a:rPr lang="en-US" smtClean="0"/>
              <a:t>89</a:t>
            </a:fld>
            <a:endParaRPr lang="en-US" dirty="0"/>
          </a:p>
        </p:txBody>
      </p:sp>
      <p:sp>
        <p:nvSpPr>
          <p:cNvPr id="5" name="Content Placeholder 4">
            <a:extLst>
              <a:ext uri="{FF2B5EF4-FFF2-40B4-BE49-F238E27FC236}">
                <a16:creationId xmlns:a16="http://schemas.microsoft.com/office/drawing/2014/main" id="{F8D80527-8C37-4FFB-A8FD-0ACE8F3D8510}"/>
              </a:ext>
            </a:extLst>
          </p:cNvPr>
          <p:cNvSpPr>
            <a:spLocks noGrp="1"/>
          </p:cNvSpPr>
          <p:nvPr>
            <p:ph idx="1"/>
          </p:nvPr>
        </p:nvSpPr>
        <p:spPr>
          <a:xfrm>
            <a:off x="228600" y="1524793"/>
            <a:ext cx="8229600" cy="4373563"/>
          </a:xfrm>
        </p:spPr>
        <p:txBody>
          <a:bodyPr>
            <a:normAutofit fontScale="55000" lnSpcReduction="20000"/>
          </a:bodyPr>
          <a:lstStyle/>
          <a:p>
            <a:pPr marL="0" indent="0">
              <a:buNone/>
            </a:pPr>
            <a:r>
              <a:rPr lang="en-US" dirty="0">
                <a:solidFill>
                  <a:schemeClr val="tx1"/>
                </a:solidFill>
              </a:rPr>
              <a:t>BUDGET RELATED</a:t>
            </a:r>
            <a:endParaRPr lang="en-US" dirty="0">
              <a:solidFill>
                <a:schemeClr val="tx1"/>
              </a:solidFill>
              <a:hlinkClick r:id="rId3">
                <a:extLst>
                  <a:ext uri="{A12FA001-AC4F-418D-AE19-62706E023703}">
                    <ahyp:hlinkClr xmlns:ahyp="http://schemas.microsoft.com/office/drawing/2018/hyperlinkcolor" val="tx"/>
                  </a:ext>
                </a:extLst>
              </a:hlinkClick>
            </a:endParaRPr>
          </a:p>
          <a:p>
            <a:r>
              <a:rPr lang="en-US" dirty="0">
                <a:solidFill>
                  <a:schemeClr val="tx1"/>
                </a:solidFill>
                <a:hlinkClick r:id="rId3">
                  <a:extLst>
                    <a:ext uri="{A12FA001-AC4F-418D-AE19-62706E023703}">
                      <ahyp:hlinkClr xmlns:ahyp="http://schemas.microsoft.com/office/drawing/2018/hyperlinkcolor" val="tx"/>
                    </a:ext>
                  </a:extLst>
                </a:hlinkClick>
              </a:rPr>
              <a:t>Budget Resources For Departments (ca.gov)</a:t>
            </a:r>
            <a:endParaRPr lang="en-US" dirty="0">
              <a:solidFill>
                <a:schemeClr val="tx1"/>
              </a:solidFill>
            </a:endParaRPr>
          </a:p>
          <a:p>
            <a:pPr lvl="1"/>
            <a:r>
              <a:rPr lang="en-US" dirty="0">
                <a:solidFill>
                  <a:schemeClr val="tx1"/>
                </a:solidFill>
                <a:hlinkClick r:id="rId3">
                  <a:extLst>
                    <a:ext uri="{A12FA001-AC4F-418D-AE19-62706E023703}">
                      <ahyp:hlinkClr xmlns:ahyp="http://schemas.microsoft.com/office/drawing/2018/hyperlinkcolor" val="tx"/>
                    </a:ext>
                  </a:extLst>
                </a:hlinkClick>
              </a:rPr>
              <a:t>https://www.dof.ca.gov/budget/resources_for_departments/</a:t>
            </a:r>
            <a:endParaRPr lang="en-US" dirty="0">
              <a:solidFill>
                <a:schemeClr val="tx1"/>
              </a:solidFill>
            </a:endParaRPr>
          </a:p>
          <a:p>
            <a:r>
              <a:rPr lang="en-US" dirty="0">
                <a:solidFill>
                  <a:schemeClr val="tx1"/>
                </a:solidFill>
                <a:hlinkClick r:id="rId4">
                  <a:extLst>
                    <a:ext uri="{A12FA001-AC4F-418D-AE19-62706E023703}">
                      <ahyp:hlinkClr xmlns:ahyp="http://schemas.microsoft.com/office/drawing/2018/hyperlinkcolor" val="tx"/>
                    </a:ext>
                  </a:extLst>
                </a:hlinkClick>
              </a:rPr>
              <a:t>Budget Letters (ca.gov)</a:t>
            </a:r>
            <a:endParaRPr lang="en-US" dirty="0">
              <a:solidFill>
                <a:schemeClr val="tx1"/>
              </a:solidFill>
            </a:endParaRPr>
          </a:p>
          <a:p>
            <a:pPr lvl="1"/>
            <a:r>
              <a:rPr lang="en-US" dirty="0">
                <a:solidFill>
                  <a:schemeClr val="tx1"/>
                </a:solidFill>
                <a:hlinkClick r:id="rId4">
                  <a:extLst>
                    <a:ext uri="{A12FA001-AC4F-418D-AE19-62706E023703}">
                      <ahyp:hlinkClr xmlns:ahyp="http://schemas.microsoft.com/office/drawing/2018/hyperlinkcolor" val="tx"/>
                    </a:ext>
                  </a:extLst>
                </a:hlinkClick>
              </a:rPr>
              <a:t>https://www.dof.ca.gov/budget/Budget_Letters/</a:t>
            </a:r>
            <a:endParaRPr lang="en-US" dirty="0">
              <a:solidFill>
                <a:schemeClr val="tx1"/>
              </a:solidFill>
            </a:endParaRPr>
          </a:p>
          <a:p>
            <a:pPr lvl="1"/>
            <a:r>
              <a:rPr lang="en-US" dirty="0">
                <a:solidFill>
                  <a:schemeClr val="tx1"/>
                </a:solidFill>
                <a:hlinkClick r:id="rId5">
                  <a:extLst>
                    <a:ext uri="{A12FA001-AC4F-418D-AE19-62706E023703}">
                      <ahyp:hlinkClr xmlns:ahyp="http://schemas.microsoft.com/office/drawing/2018/hyperlinkcolor" val="tx"/>
                    </a:ext>
                  </a:extLst>
                </a:hlinkClick>
              </a:rPr>
              <a:t>BL19-06 2020-21 Budget Preparation Guidelines</a:t>
            </a:r>
            <a:endParaRPr lang="en-US" dirty="0">
              <a:solidFill>
                <a:schemeClr val="tx1"/>
              </a:solidFill>
            </a:endParaRPr>
          </a:p>
          <a:p>
            <a:pPr lvl="2"/>
            <a:r>
              <a:rPr lang="en-US" dirty="0">
                <a:solidFill>
                  <a:schemeClr val="tx1"/>
                </a:solidFill>
              </a:rPr>
              <a:t>(</a:t>
            </a:r>
            <a:r>
              <a:rPr lang="en-US" dirty="0">
                <a:solidFill>
                  <a:schemeClr val="tx1"/>
                </a:solidFill>
                <a:hlinkClick r:id="rId5">
                  <a:extLst>
                    <a:ext uri="{A12FA001-AC4F-418D-AE19-62706E023703}">
                      <ahyp:hlinkClr xmlns:ahyp="http://schemas.microsoft.com/office/drawing/2018/hyperlinkcolor" val="tx"/>
                    </a:ext>
                  </a:extLst>
                </a:hlinkClick>
              </a:rPr>
              <a:t>https://www.dof.ca.gov/budget/Budget_Letters/documents/BL19-06.pdf</a:t>
            </a:r>
            <a:r>
              <a:rPr lang="en-US" dirty="0">
                <a:solidFill>
                  <a:schemeClr val="tx1"/>
                </a:solidFill>
              </a:rPr>
              <a:t>) </a:t>
            </a:r>
          </a:p>
          <a:p>
            <a:pPr lvl="1"/>
            <a:r>
              <a:rPr lang="en-US" dirty="0">
                <a:solidFill>
                  <a:schemeClr val="tx1"/>
                </a:solidFill>
                <a:hlinkClick r:id="rId6">
                  <a:extLst>
                    <a:ext uri="{A12FA001-AC4F-418D-AE19-62706E023703}">
                      <ahyp:hlinkClr xmlns:ahyp="http://schemas.microsoft.com/office/drawing/2018/hyperlinkcolor" val="tx"/>
                    </a:ext>
                  </a:extLst>
                </a:hlinkClick>
              </a:rPr>
              <a:t>BL20-27 IT Project Planning BCP Reporting Requirement</a:t>
            </a:r>
            <a:endParaRPr lang="en-US" dirty="0">
              <a:solidFill>
                <a:schemeClr val="tx1"/>
              </a:solidFill>
            </a:endParaRPr>
          </a:p>
          <a:p>
            <a:pPr lvl="2"/>
            <a:r>
              <a:rPr lang="en-US" dirty="0">
                <a:solidFill>
                  <a:schemeClr val="tx1"/>
                </a:solidFill>
                <a:hlinkClick r:id="rId7">
                  <a:extLst>
                    <a:ext uri="{A12FA001-AC4F-418D-AE19-62706E023703}">
                      <ahyp:hlinkClr xmlns:ahyp="http://schemas.microsoft.com/office/drawing/2018/hyperlinkcolor" val="tx"/>
                    </a:ext>
                  </a:extLst>
                </a:hlinkClick>
              </a:rPr>
              <a:t>https://www.dof.ca.gov/budget/Budget_Letters/documents/BL20-27_Control_Section_11-00.pdf</a:t>
            </a:r>
          </a:p>
          <a:p>
            <a:pPr lvl="2"/>
            <a:r>
              <a:rPr lang="en-US" dirty="0">
                <a:solidFill>
                  <a:schemeClr val="tx1"/>
                </a:solidFill>
                <a:hlinkClick r:id="rId7">
                  <a:extLst>
                    <a:ext uri="{A12FA001-AC4F-418D-AE19-62706E023703}">
                      <ahyp:hlinkClr xmlns:ahyp="http://schemas.microsoft.com/office/drawing/2018/hyperlinkcolor" val="tx"/>
                    </a:ext>
                  </a:extLst>
                </a:hlinkClick>
              </a:rPr>
              <a:t>BL20-27 Attachment DF12</a:t>
            </a:r>
            <a:r>
              <a:rPr lang="en-US" dirty="0">
                <a:solidFill>
                  <a:schemeClr val="tx1"/>
                </a:solidFill>
              </a:rPr>
              <a:t> (</a:t>
            </a:r>
            <a:r>
              <a:rPr lang="en-US" dirty="0">
                <a:solidFill>
                  <a:schemeClr val="tx1"/>
                </a:solidFill>
                <a:hlinkClick r:id="rId7">
                  <a:extLst>
                    <a:ext uri="{A12FA001-AC4F-418D-AE19-62706E023703}">
                      <ahyp:hlinkClr xmlns:ahyp="http://schemas.microsoft.com/office/drawing/2018/hyperlinkcolor" val="tx"/>
                    </a:ext>
                  </a:extLst>
                </a:hlinkClick>
              </a:rPr>
              <a:t>https://www.dof.ca.gov/budget/Budget_Letters/documents/BL20-27_Attachment.docx</a:t>
            </a:r>
            <a:r>
              <a:rPr lang="en-US" dirty="0">
                <a:solidFill>
                  <a:schemeClr val="tx1"/>
                </a:solidFill>
              </a:rPr>
              <a:t>) </a:t>
            </a:r>
          </a:p>
          <a:p>
            <a:pPr lvl="1"/>
            <a:r>
              <a:rPr lang="en-US" dirty="0">
                <a:solidFill>
                  <a:schemeClr val="tx1"/>
                </a:solidFill>
                <a:hlinkClick r:id="rId8">
                  <a:extLst>
                    <a:ext uri="{A12FA001-AC4F-418D-AE19-62706E023703}">
                      <ahyp:hlinkClr xmlns:ahyp="http://schemas.microsoft.com/office/drawing/2018/hyperlinkcolor" val="tx"/>
                    </a:ext>
                  </a:extLst>
                </a:hlinkClick>
              </a:rPr>
              <a:t>BL20-28 IT Project Planning BCP Reporting Requirement</a:t>
            </a:r>
            <a:endParaRPr lang="en-US" dirty="0">
              <a:solidFill>
                <a:schemeClr val="tx1"/>
              </a:solidFill>
            </a:endParaRPr>
          </a:p>
          <a:p>
            <a:pPr lvl="2"/>
            <a:r>
              <a:rPr lang="en-US" dirty="0">
                <a:solidFill>
                  <a:schemeClr val="tx1"/>
                </a:solidFill>
              </a:rPr>
              <a:t>(</a:t>
            </a:r>
            <a:r>
              <a:rPr lang="en-US" dirty="0">
                <a:solidFill>
                  <a:schemeClr val="tx1"/>
                </a:solidFill>
                <a:hlinkClick r:id="rId8">
                  <a:extLst>
                    <a:ext uri="{A12FA001-AC4F-418D-AE19-62706E023703}">
                      <ahyp:hlinkClr xmlns:ahyp="http://schemas.microsoft.com/office/drawing/2018/hyperlinkcolor" val="tx"/>
                    </a:ext>
                  </a:extLst>
                </a:hlinkClick>
              </a:rPr>
              <a:t>https://www.dof.ca.gov/budget/Budget_Letters/documents/BL20-28_Information_Technology_Project_Planning.pdf</a:t>
            </a:r>
            <a:r>
              <a:rPr lang="en-US" dirty="0">
                <a:solidFill>
                  <a:schemeClr val="tx1"/>
                </a:solidFill>
              </a:rPr>
              <a:t>)</a:t>
            </a:r>
          </a:p>
          <a:p>
            <a:pPr lvl="2"/>
            <a:r>
              <a:rPr lang="en-US" dirty="0">
                <a:solidFill>
                  <a:schemeClr val="tx1"/>
                </a:solidFill>
              </a:rPr>
              <a:t> </a:t>
            </a:r>
            <a:r>
              <a:rPr lang="en-US" dirty="0">
                <a:solidFill>
                  <a:schemeClr val="tx1"/>
                </a:solidFill>
                <a:hlinkClick r:id="rId9">
                  <a:extLst>
                    <a:ext uri="{A12FA001-AC4F-418D-AE19-62706E023703}">
                      <ahyp:hlinkClr xmlns:ahyp="http://schemas.microsoft.com/office/drawing/2018/hyperlinkcolor" val="tx"/>
                    </a:ext>
                  </a:extLst>
                </a:hlinkClick>
              </a:rPr>
              <a:t>BL20-28 Attachment DF576 </a:t>
            </a:r>
            <a:endParaRPr lang="en-US" dirty="0">
              <a:solidFill>
                <a:schemeClr val="tx1"/>
              </a:solidFill>
            </a:endParaRPr>
          </a:p>
          <a:p>
            <a:pPr lvl="2"/>
            <a:r>
              <a:rPr lang="en-US" dirty="0">
                <a:solidFill>
                  <a:schemeClr val="tx1"/>
                </a:solidFill>
              </a:rPr>
              <a:t>(</a:t>
            </a:r>
            <a:r>
              <a:rPr lang="en-US" dirty="0">
                <a:solidFill>
                  <a:schemeClr val="tx1"/>
                </a:solidFill>
                <a:hlinkClick r:id="rId9">
                  <a:extLst>
                    <a:ext uri="{A12FA001-AC4F-418D-AE19-62706E023703}">
                      <ahyp:hlinkClr xmlns:ahyp="http://schemas.microsoft.com/office/drawing/2018/hyperlinkcolor" val="tx"/>
                    </a:ext>
                  </a:extLst>
                </a:hlinkClick>
              </a:rPr>
              <a:t>https://www.dof.ca.gov/budget/Budget_Letters/documents/BL20-28_Attachment.xlsx</a:t>
            </a:r>
            <a:r>
              <a:rPr lang="en-US" dirty="0">
                <a:solidFill>
                  <a:schemeClr val="tx1"/>
                </a:solidFill>
              </a:rPr>
              <a:t>)</a:t>
            </a:r>
          </a:p>
          <a:p>
            <a:pPr lvl="1"/>
            <a:r>
              <a:rPr lang="en-US" dirty="0">
                <a:solidFill>
                  <a:schemeClr val="tx1"/>
                </a:solidFill>
                <a:hlinkClick r:id="rId10">
                  <a:extLst>
                    <a:ext uri="{A12FA001-AC4F-418D-AE19-62706E023703}">
                      <ahyp:hlinkClr xmlns:ahyp="http://schemas.microsoft.com/office/drawing/2018/hyperlinkcolor" val="tx"/>
                    </a:ext>
                  </a:extLst>
                </a:hlinkClick>
              </a:rPr>
              <a:t>BL20-30 2021-22 Budget Policy </a:t>
            </a:r>
            <a:endParaRPr lang="en-US" dirty="0">
              <a:solidFill>
                <a:schemeClr val="tx1"/>
              </a:solidFill>
            </a:endParaRPr>
          </a:p>
          <a:p>
            <a:pPr lvl="2"/>
            <a:r>
              <a:rPr lang="en-US" dirty="0">
                <a:solidFill>
                  <a:schemeClr val="tx1"/>
                </a:solidFill>
              </a:rPr>
              <a:t>(</a:t>
            </a:r>
            <a:r>
              <a:rPr lang="en-US" dirty="0">
                <a:solidFill>
                  <a:schemeClr val="tx1"/>
                </a:solidFill>
                <a:hlinkClick r:id="rId10">
                  <a:extLst>
                    <a:ext uri="{A12FA001-AC4F-418D-AE19-62706E023703}">
                      <ahyp:hlinkClr xmlns:ahyp="http://schemas.microsoft.com/office/drawing/2018/hyperlinkcolor" val="tx"/>
                    </a:ext>
                  </a:extLst>
                </a:hlinkClick>
              </a:rPr>
              <a:t>https://www.dof.ca.gov/budget/Budget_Letters/documents/BL20-30.pdf</a:t>
            </a:r>
            <a:r>
              <a:rPr lang="en-US" dirty="0">
                <a:solidFill>
                  <a:schemeClr val="tx1"/>
                </a:solidFill>
              </a:rPr>
              <a:t>)</a:t>
            </a:r>
          </a:p>
          <a:p>
            <a:pPr lvl="1"/>
            <a:r>
              <a:rPr lang="en-US" dirty="0">
                <a:solidFill>
                  <a:schemeClr val="tx1"/>
                </a:solidFill>
                <a:hlinkClick r:id="rId11">
                  <a:extLst>
                    <a:ext uri="{A12FA001-AC4F-418D-AE19-62706E023703}">
                      <ahyp:hlinkClr xmlns:ahyp="http://schemas.microsoft.com/office/drawing/2018/hyperlinkcolor" val="tx"/>
                    </a:ext>
                  </a:extLst>
                </a:hlinkClick>
              </a:rPr>
              <a:t>BL20-38 Governor’s Budget Supplementary Schedules</a:t>
            </a:r>
            <a:r>
              <a:rPr lang="en-US" dirty="0">
                <a:solidFill>
                  <a:schemeClr val="tx1"/>
                </a:solidFill>
              </a:rPr>
              <a:t> </a:t>
            </a:r>
          </a:p>
          <a:p>
            <a:pPr lvl="2"/>
            <a:r>
              <a:rPr lang="en-US" dirty="0">
                <a:solidFill>
                  <a:schemeClr val="tx1"/>
                </a:solidFill>
              </a:rPr>
              <a:t>(</a:t>
            </a:r>
            <a:r>
              <a:rPr lang="en-US" dirty="0">
                <a:solidFill>
                  <a:schemeClr val="tx1"/>
                </a:solidFill>
                <a:hlinkClick r:id="rId11">
                  <a:extLst>
                    <a:ext uri="{A12FA001-AC4F-418D-AE19-62706E023703}">
                      <ahyp:hlinkClr xmlns:ahyp="http://schemas.microsoft.com/office/drawing/2018/hyperlinkcolor" val="tx"/>
                    </a:ext>
                  </a:extLst>
                </a:hlinkClick>
              </a:rPr>
              <a:t>https://www.dof.ca.gov/budget/Budget_Letters/documents/BL20-38.pdf</a:t>
            </a:r>
            <a:r>
              <a:rPr lang="en-US" dirty="0">
                <a:solidFill>
                  <a:schemeClr val="tx1"/>
                </a:solidFill>
              </a:rPr>
              <a:t>) </a:t>
            </a:r>
          </a:p>
          <a:p>
            <a:pPr marL="514350" lvl="1" indent="0">
              <a:buNone/>
            </a:pPr>
            <a:endParaRPr lang="en-US" dirty="0">
              <a:solidFill>
                <a:schemeClr val="tx1"/>
              </a:solidFill>
            </a:endParaRPr>
          </a:p>
          <a:p>
            <a:pPr lvl="2"/>
            <a:endParaRPr lang="en-US" dirty="0"/>
          </a:p>
          <a:p>
            <a:endParaRPr lang="en-US" dirty="0"/>
          </a:p>
          <a:p>
            <a:pPr lvl="1"/>
            <a:endParaRPr lang="en-US" dirty="0"/>
          </a:p>
          <a:p>
            <a:endParaRPr lang="en-US" dirty="0"/>
          </a:p>
          <a:p>
            <a:pPr marL="0" indent="0">
              <a:buNone/>
            </a:pPr>
            <a:endParaRPr lang="en-US" dirty="0"/>
          </a:p>
        </p:txBody>
      </p:sp>
    </p:spTree>
    <p:extLst>
      <p:ext uri="{BB962C8B-B14F-4D97-AF65-F5344CB8AC3E}">
        <p14:creationId xmlns:p14="http://schemas.microsoft.com/office/powerpoint/2010/main" val="1283236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11" y="76200"/>
            <a:ext cx="8229600" cy="1066800"/>
          </a:xfrm>
        </p:spPr>
        <p:txBody>
          <a:bodyPr>
            <a:normAutofit fontScale="90000"/>
          </a:bodyPr>
          <a:lstStyle/>
          <a:p>
            <a:pPr algn="ctr"/>
            <a:r>
              <a:rPr lang="en-US" sz="4000" dirty="0"/>
              <a:t>SIMM 05A Reports and Activities Excerpt</a:t>
            </a:r>
          </a:p>
        </p:txBody>
      </p:sp>
      <p:sp>
        <p:nvSpPr>
          <p:cNvPr id="24" name="Slide Number Placeholder 23"/>
          <p:cNvSpPr>
            <a:spLocks noGrp="1"/>
          </p:cNvSpPr>
          <p:nvPr>
            <p:ph type="sldNum" sz="quarter" idx="12"/>
          </p:nvPr>
        </p:nvSpPr>
        <p:spPr/>
        <p:txBody>
          <a:bodyPr/>
          <a:lstStyle/>
          <a:p>
            <a:fld id="{537B69E7-B530-423D-B364-4C707692CCF9}" type="slidenum">
              <a:rPr lang="en-US" smtClean="0"/>
              <a:t>9</a:t>
            </a:fld>
            <a:endParaRPr lang="en-US" dirty="0"/>
          </a:p>
        </p:txBody>
      </p:sp>
      <p:pic>
        <p:nvPicPr>
          <p:cNvPr id="8" name="Picture 7" descr="SIMM 05A Reports and Activities Excerpt slide"/>
          <p:cNvPicPr>
            <a:picLocks noChangeAspect="1"/>
          </p:cNvPicPr>
          <p:nvPr/>
        </p:nvPicPr>
        <p:blipFill>
          <a:blip r:embed="rId3"/>
          <a:stretch>
            <a:fillRect/>
          </a:stretch>
        </p:blipFill>
        <p:spPr>
          <a:xfrm>
            <a:off x="147155" y="1417638"/>
            <a:ext cx="8881111" cy="4938712"/>
          </a:xfrm>
          <a:prstGeom prst="rect">
            <a:avLst/>
          </a:prstGeom>
        </p:spPr>
      </p:pic>
    </p:spTree>
    <p:extLst>
      <p:ext uri="{BB962C8B-B14F-4D97-AF65-F5344CB8AC3E}">
        <p14:creationId xmlns:p14="http://schemas.microsoft.com/office/powerpoint/2010/main" val="42257851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126D2-F61B-4085-9CDA-5A860B6F474C}"/>
              </a:ext>
            </a:extLst>
          </p:cNvPr>
          <p:cNvSpPr>
            <a:spLocks noGrp="1"/>
          </p:cNvSpPr>
          <p:nvPr>
            <p:ph type="title"/>
          </p:nvPr>
        </p:nvSpPr>
        <p:spPr>
          <a:xfrm>
            <a:off x="1371600" y="136524"/>
            <a:ext cx="7315200" cy="930275"/>
          </a:xfrm>
        </p:spPr>
        <p:txBody>
          <a:bodyPr>
            <a:normAutofit fontScale="90000"/>
          </a:bodyPr>
          <a:lstStyle/>
          <a:p>
            <a:r>
              <a:rPr lang="en-US" dirty="0"/>
              <a:t>LINKS AND ATTACHMENTS</a:t>
            </a:r>
          </a:p>
        </p:txBody>
      </p:sp>
      <p:sp>
        <p:nvSpPr>
          <p:cNvPr id="4" name="Slide Number Placeholder 3">
            <a:extLst>
              <a:ext uri="{FF2B5EF4-FFF2-40B4-BE49-F238E27FC236}">
                <a16:creationId xmlns:a16="http://schemas.microsoft.com/office/drawing/2014/main" id="{8CF4A2FD-C630-4CB3-811A-9A8301EF8257}"/>
              </a:ext>
            </a:extLst>
          </p:cNvPr>
          <p:cNvSpPr>
            <a:spLocks noGrp="1"/>
          </p:cNvSpPr>
          <p:nvPr>
            <p:ph type="sldNum" sz="quarter" idx="12"/>
          </p:nvPr>
        </p:nvSpPr>
        <p:spPr/>
        <p:txBody>
          <a:bodyPr/>
          <a:lstStyle/>
          <a:p>
            <a:fld id="{537B69E7-B530-423D-B364-4C707692CCF9}" type="slidenum">
              <a:rPr lang="en-US" smtClean="0"/>
              <a:t>90</a:t>
            </a:fld>
            <a:endParaRPr lang="en-US" dirty="0"/>
          </a:p>
        </p:txBody>
      </p:sp>
      <p:sp>
        <p:nvSpPr>
          <p:cNvPr id="5" name="Content Placeholder 4">
            <a:extLst>
              <a:ext uri="{FF2B5EF4-FFF2-40B4-BE49-F238E27FC236}">
                <a16:creationId xmlns:a16="http://schemas.microsoft.com/office/drawing/2014/main" id="{F8D80527-8C37-4FFB-A8FD-0ACE8F3D8510}"/>
              </a:ext>
            </a:extLst>
          </p:cNvPr>
          <p:cNvSpPr>
            <a:spLocks noGrp="1"/>
          </p:cNvSpPr>
          <p:nvPr>
            <p:ph idx="1"/>
          </p:nvPr>
        </p:nvSpPr>
        <p:spPr>
          <a:xfrm>
            <a:off x="228600" y="1524793"/>
            <a:ext cx="8229600" cy="4373563"/>
          </a:xfrm>
        </p:spPr>
        <p:txBody>
          <a:bodyPr>
            <a:normAutofit lnSpcReduction="10000"/>
          </a:bodyPr>
          <a:lstStyle/>
          <a:p>
            <a:pPr marL="0" indent="0">
              <a:buNone/>
            </a:pPr>
            <a:r>
              <a:rPr lang="en-US" dirty="0">
                <a:solidFill>
                  <a:schemeClr val="tx1"/>
                </a:solidFill>
              </a:rPr>
              <a:t>Attachments – </a:t>
            </a:r>
          </a:p>
          <a:p>
            <a:r>
              <a:rPr lang="en-US" dirty="0">
                <a:solidFill>
                  <a:srgbClr val="164674"/>
                </a:solidFill>
              </a:rPr>
              <a:t>9999-015 CDTR SPSIVS Project FAW</a:t>
            </a:r>
          </a:p>
          <a:p>
            <a:r>
              <a:rPr lang="en-US" dirty="0">
                <a:solidFill>
                  <a:srgbClr val="164674"/>
                </a:solidFill>
              </a:rPr>
              <a:t>9999-015 CDTR SPSIVS S4PRA Approval Letter</a:t>
            </a:r>
          </a:p>
          <a:p>
            <a:r>
              <a:rPr lang="en-US" dirty="0">
                <a:solidFill>
                  <a:srgbClr val="164674"/>
                </a:solidFill>
              </a:rPr>
              <a:t>F.1 Preparation-Instructions.pdf</a:t>
            </a:r>
          </a:p>
          <a:p>
            <a:r>
              <a:rPr lang="en-US" dirty="0">
                <a:solidFill>
                  <a:srgbClr val="164674"/>
                </a:solidFill>
              </a:rPr>
              <a:t>F.2-Financial Analysis Worksheets-Template</a:t>
            </a:r>
          </a:p>
          <a:p>
            <a:r>
              <a:rPr lang="en-US" dirty="0">
                <a:solidFill>
                  <a:srgbClr val="164674"/>
                </a:solidFill>
              </a:rPr>
              <a:t>BL19-06, BL20-027, BL20-27 Attachment, BL20-28, BL20-28 Attachment, BL20-30, BL20-38</a:t>
            </a:r>
          </a:p>
          <a:p>
            <a:endParaRPr lang="en-US" dirty="0"/>
          </a:p>
          <a:p>
            <a:endParaRPr lang="en-US" dirty="0"/>
          </a:p>
          <a:p>
            <a:pPr lvl="1"/>
            <a:endParaRPr lang="en-US" dirty="0"/>
          </a:p>
          <a:p>
            <a:endParaRPr lang="en-US" dirty="0"/>
          </a:p>
          <a:p>
            <a:pPr marL="0" indent="0">
              <a:buNone/>
            </a:pPr>
            <a:endParaRPr lang="en-US" dirty="0"/>
          </a:p>
        </p:txBody>
      </p:sp>
    </p:spTree>
    <p:extLst>
      <p:ext uri="{BB962C8B-B14F-4D97-AF65-F5344CB8AC3E}">
        <p14:creationId xmlns:p14="http://schemas.microsoft.com/office/powerpoint/2010/main" val="15613003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819400"/>
            <a:ext cx="6781800" cy="784830"/>
          </a:xfrm>
          <a:prstGeom prst="rect">
            <a:avLst/>
          </a:prstGeom>
          <a:noFill/>
        </p:spPr>
        <p:txBody>
          <a:bodyPr wrap="square" rtlCol="0">
            <a:spAutoFit/>
          </a:bodyPr>
          <a:lstStyle/>
          <a:p>
            <a:pPr algn="ctr"/>
            <a:r>
              <a:rPr lang="en-US" sz="4500" spc="300" dirty="0">
                <a:solidFill>
                  <a:srgbClr val="0070C0"/>
                </a:solidFill>
                <a:latin typeface="Arial Black" panose="020B0A04020102020204" pitchFamily="34" charset="0"/>
              </a:rPr>
              <a:t>Questions?</a:t>
            </a:r>
          </a:p>
        </p:txBody>
      </p:sp>
      <p:sp>
        <p:nvSpPr>
          <p:cNvPr id="3" name="Slide Number Placeholder 2"/>
          <p:cNvSpPr>
            <a:spLocks noGrp="1"/>
          </p:cNvSpPr>
          <p:nvPr>
            <p:ph type="sldNum" sz="quarter" idx="12"/>
          </p:nvPr>
        </p:nvSpPr>
        <p:spPr/>
        <p:txBody>
          <a:bodyPr/>
          <a:lstStyle/>
          <a:p>
            <a:fld id="{173C4BC9-FA3D-451C-A1F1-A470131E0844}" type="slidenum">
              <a:rPr lang="en-US" smtClean="0">
                <a:solidFill>
                  <a:prstClr val="black"/>
                </a:solidFill>
              </a:rPr>
              <a:pPr/>
              <a:t>91</a:t>
            </a:fld>
            <a:endParaRPr lang="en-US" dirty="0">
              <a:solidFill>
                <a:prstClr val="black"/>
              </a:solidFill>
            </a:endParaRPr>
          </a:p>
        </p:txBody>
      </p:sp>
      <p:sp>
        <p:nvSpPr>
          <p:cNvPr id="7" name="Title 2"/>
          <p:cNvSpPr txBox="1">
            <a:spLocks/>
          </p:cNvSpPr>
          <p:nvPr/>
        </p:nvSpPr>
        <p:spPr>
          <a:xfrm>
            <a:off x="381000" y="51978"/>
            <a:ext cx="8413566" cy="1143000"/>
          </a:xfrm>
          <a:prstGeom prst="rect">
            <a:avLst/>
          </a:prstGeom>
        </p:spPr>
        <p:txBody>
          <a:bodyPr>
            <a:normAutofit fontScale="97500"/>
          </a:bodyPr>
          <a:lstStyle>
            <a:lvl1pPr algn="l" defTabSz="914400" rtl="0" eaLnBrk="1" latinLnBrk="0" hangingPunct="1">
              <a:spcBef>
                <a:spcPct val="0"/>
              </a:spcBef>
              <a:buNone/>
              <a:defRPr sz="4400" b="1" kern="1200">
                <a:solidFill>
                  <a:schemeClr val="bg1"/>
                </a:solidFill>
                <a:latin typeface="Myriad Pro" pitchFamily="34" charset="0"/>
                <a:ea typeface="+mj-ea"/>
                <a:cs typeface="+mj-cs"/>
              </a:defRPr>
            </a:lvl1pPr>
          </a:lstStyle>
          <a:p>
            <a:r>
              <a:rPr lang="en-US" sz="2800" dirty="0"/>
              <a:t>Financial Analysis Worksheets Q&amp;A</a:t>
            </a:r>
          </a:p>
        </p:txBody>
      </p:sp>
      <p:sp>
        <p:nvSpPr>
          <p:cNvPr id="4" name="Title 3">
            <a:extLst>
              <a:ext uri="{FF2B5EF4-FFF2-40B4-BE49-F238E27FC236}">
                <a16:creationId xmlns:a16="http://schemas.microsoft.com/office/drawing/2014/main" id="{E2421A5D-CCE8-4C53-B432-E073D33E3FA5}"/>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t>Financial Analysis Worksheets Q&amp;A</a:t>
            </a:r>
            <a:br>
              <a:rPr lang="en-US" dirty="0"/>
            </a:br>
            <a:endParaRPr lang="en-US" dirty="0"/>
          </a:p>
        </p:txBody>
      </p:sp>
    </p:spTree>
    <p:extLst>
      <p:ext uri="{BB962C8B-B14F-4D97-AF65-F5344CB8AC3E}">
        <p14:creationId xmlns:p14="http://schemas.microsoft.com/office/powerpoint/2010/main" val="37870587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219200" y="2819400"/>
            <a:ext cx="6781800"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300" normalizeH="0" baseline="0" noProof="0" dirty="0">
                <a:ln>
                  <a:noFill/>
                </a:ln>
                <a:solidFill>
                  <a:srgbClr val="0070C0"/>
                </a:solidFill>
                <a:effectLst/>
                <a:uLnTx/>
                <a:uFillTx/>
                <a:latin typeface="Arial Black" panose="020B0A04020102020204" pitchFamily="34" charset="0"/>
                <a:ea typeface="+mn-ea"/>
                <a:cs typeface="+mn-cs"/>
              </a:rPr>
              <a:t>Thank You!</a:t>
            </a:r>
          </a:p>
        </p:txBody>
      </p:sp>
      <p:sp>
        <p:nvSpPr>
          <p:cNvPr id="3" name="Slide Number Placeholder 2"/>
          <p:cNvSpPr>
            <a:spLocks noGrp="1"/>
          </p:cNvSpPr>
          <p:nvPr>
            <p:ph type="sldNum" sz="quarter" idx="12"/>
          </p:nvPr>
        </p:nvSpPr>
        <p:spPr/>
        <p:txBody>
          <a:bodyPr/>
          <a:lstStyle/>
          <a:p>
            <a:fld id="{173C4BC9-FA3D-451C-A1F1-A470131E0844}" type="slidenum">
              <a:rPr lang="en-US" smtClean="0">
                <a:solidFill>
                  <a:prstClr val="black"/>
                </a:solidFill>
              </a:rPr>
              <a:pPr/>
              <a:t>92</a:t>
            </a:fld>
            <a:endParaRPr lang="en-US" dirty="0">
              <a:solidFill>
                <a:prstClr val="black"/>
              </a:solidFill>
            </a:endParaRPr>
          </a:p>
        </p:txBody>
      </p:sp>
      <p:sp>
        <p:nvSpPr>
          <p:cNvPr id="6" name="TextBox 5"/>
          <p:cNvSpPr txBox="1"/>
          <p:nvPr/>
        </p:nvSpPr>
        <p:spPr>
          <a:xfrm>
            <a:off x="1219200" y="4720853"/>
            <a:ext cx="6781800" cy="938719"/>
          </a:xfrm>
          <a:prstGeom prst="rect">
            <a:avLst/>
          </a:prstGeom>
          <a:noFill/>
        </p:spPr>
        <p:txBody>
          <a:bodyPr wrap="square" rtlCol="0">
            <a:spAutoFit/>
          </a:bodyPr>
          <a:lstStyle/>
          <a:p>
            <a:pPr algn="ctr">
              <a:lnSpc>
                <a:spcPts val="3300"/>
              </a:lnSpc>
            </a:pPr>
            <a:r>
              <a:rPr lang="en-US" sz="2200" spc="300" dirty="0">
                <a:solidFill>
                  <a:srgbClr val="0070C0"/>
                </a:solidFill>
                <a:latin typeface="Arial Black" panose="020B0A04020102020204" pitchFamily="34" charset="0"/>
              </a:rPr>
              <a:t>Contact Us @ </a:t>
            </a:r>
            <a:r>
              <a:rPr lang="en-US" sz="2400" dirty="0">
                <a:solidFill>
                  <a:schemeClr val="bg2"/>
                </a:solidFill>
                <a:latin typeface="Arial Black" panose="020B0A04020102020204" pitchFamily="34" charset="0"/>
              </a:rPr>
              <a:t>projectoversight@state.ca.gov</a:t>
            </a:r>
            <a:endParaRPr lang="en-US" sz="2200" spc="300" dirty="0">
              <a:solidFill>
                <a:schemeClr val="bg2"/>
              </a:solidFill>
              <a:latin typeface="Arial Black" panose="020B0A04020102020204" pitchFamily="34" charset="0"/>
            </a:endParaRPr>
          </a:p>
        </p:txBody>
      </p:sp>
    </p:spTree>
    <p:extLst>
      <p:ext uri="{BB962C8B-B14F-4D97-AF65-F5344CB8AC3E}">
        <p14:creationId xmlns:p14="http://schemas.microsoft.com/office/powerpoint/2010/main" val="874622857"/>
      </p:ext>
    </p:extLst>
  </p:cSld>
  <p:clrMapOvr>
    <a:masterClrMapping/>
  </p:clrMapOvr>
</p:sld>
</file>

<file path=ppt/theme/theme1.xml><?xml version="1.0" encoding="utf-8"?>
<a:theme xmlns:a="http://schemas.openxmlformats.org/drawingml/2006/main" name="Office Them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Agency xmlns="2bce2559-a937-4535-b047-57b953935745" xsi:nil="true"/>
    <Document_x0020_Date xmlns="2bce2559-a937-4535-b047-57b953935745" xsi:nil="true"/>
    <Year1 xmlns="2bce2559-a937-4535-b047-57b953935745">Select</Year1>
    <Final2 xmlns="2bce2559-a937-4535-b047-57b953935745" xsi:nil="true"/>
    <Fiscal_x0020_Year xmlns="2bce2559-a937-4535-b047-57b953935745" xsi:nil="true"/>
    <Doc_x0020_Type xmlns="2bce2559-a937-4535-b047-57b953935745" xsi:nil="true"/>
    <Document_x0020_Year xmlns="2bce2559-a937-4535-b047-57b953935745" xsi:nil="true"/>
    <Year xmlns="2bce2559-a937-4535-b047-57b953935745" xsi:nil="true"/>
    <Stage xmlns="2bce2559-a937-4535-b047-57b953935745" xsi:nil="true"/>
    <Assigned_x0020_to0 xmlns="2bce2559-a937-4535-b047-57b953935745">
      <UserInfo>
        <DisplayName/>
        <AccountId xsi:nil="true"/>
        <AccountType/>
      </UserInfo>
    </Assigned_x0020_to0>
    <Project_x0020_Number xmlns="2bce2559-a937-4535-b047-57b953935745" xsi:nil="true"/>
    <Final xmlns="2bce2559-a937-4535-b047-57b953935745">false</Fina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655D655B721C4A89522C2C7B00F015" ma:contentTypeVersion="54" ma:contentTypeDescription="Create a new document." ma:contentTypeScope="" ma:versionID="5c4a4072ea5b55bdd3cc011b3b4b2b18">
  <xsd:schema xmlns:xsd="http://www.w3.org/2001/XMLSchema" xmlns:xs="http://www.w3.org/2001/XMLSchema" xmlns:p="http://schemas.microsoft.com/office/2006/metadata/properties" xmlns:ns2="e6fc2a69-0e54-4756-9d4f-a0a407161556" xmlns:ns3="2bce2559-a937-4535-b047-57b953935745" targetNamespace="http://schemas.microsoft.com/office/2006/metadata/properties" ma:root="true" ma:fieldsID="06e669551af72b2a08fe8d235c1379ea" ns2:_="" ns3:_="">
    <xsd:import namespace="e6fc2a69-0e54-4756-9d4f-a0a407161556"/>
    <xsd:import namespace="2bce2559-a937-4535-b047-57b953935745"/>
    <xsd:element name="properties">
      <xsd:complexType>
        <xsd:sequence>
          <xsd:element name="documentManagement">
            <xsd:complexType>
              <xsd:all>
                <xsd:element ref="ns2:SharedWithUsers" minOccurs="0"/>
                <xsd:element ref="ns2:SharedWithDetails" minOccurs="0"/>
                <xsd:element ref="ns3:MediaServiceOCR" minOccurs="0"/>
                <xsd:element ref="ns3:MediaServiceEventHashCode" minOccurs="0"/>
                <xsd:element ref="ns3:MediaServiceGenerationTime" minOccurs="0"/>
                <xsd:element ref="ns3:Final" minOccurs="0"/>
                <xsd:element ref="ns3:Year" minOccurs="0"/>
                <xsd:element ref="ns3:Year1" minOccurs="0"/>
                <xsd:element ref="ns3:Agency" minOccurs="0"/>
                <xsd:element ref="ns3:Project_x0020_Number" minOccurs="0"/>
                <xsd:element ref="ns3:Fiscal_x0020_Year" minOccurs="0"/>
                <xsd:element ref="ns3:Document_x0020_Date" minOccurs="0"/>
                <xsd:element ref="ns3:Final2" minOccurs="0"/>
                <xsd:element ref="ns3:Doc_x0020_Type" minOccurs="0"/>
                <xsd:element ref="ns3:Stage" minOccurs="0"/>
                <xsd:element ref="ns3:Document_x0020_Year" minOccurs="0"/>
                <xsd:element ref="ns3:MediaServiceAutoKeyPoints" minOccurs="0"/>
                <xsd:element ref="ns3:MediaServiceKeyPoints" minOccurs="0"/>
                <xsd:element ref="ns3:Assigned_x0020_to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fc2a69-0e54-4756-9d4f-a0a40716155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ce2559-a937-4535-b047-57b953935745" elementFormDefault="qualified">
    <xsd:import namespace="http://schemas.microsoft.com/office/2006/documentManagement/types"/>
    <xsd:import namespace="http://schemas.microsoft.com/office/infopath/2007/PartnerControls"/>
    <xsd:element name="MediaServiceOCR" ma:index="10" nillable="true" ma:displayName="MediaServiceOCR" ma:internalName="MediaServiceOCR" ma:readOnly="true">
      <xsd:simpleType>
        <xsd:restriction base="dms:Note">
          <xsd:maxLength value="255"/>
        </xsd:restriction>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Final" ma:index="13" nillable="true" ma:displayName="Final" ma:default="0" ma:internalName="Final">
      <xsd:simpleType>
        <xsd:restriction base="dms:Boolean"/>
      </xsd:simpleType>
    </xsd:element>
    <xsd:element name="Year" ma:index="14" nillable="true" ma:displayName="Year" ma:decimals="0" ma:description="Fiscal Year Received" ma:internalName="Year">
      <xsd:simpleType>
        <xsd:restriction base="dms:Number">
          <xsd:maxInclusive value="9999"/>
          <xsd:minInclusive value="0"/>
        </xsd:restriction>
      </xsd:simpleType>
    </xsd:element>
    <xsd:element name="Year1" ma:index="15" nillable="true" ma:displayName="Year1" ma:default="Select" ma:format="Dropdown" ma:internalName="Year1">
      <xsd:simpleType>
        <xsd:restriction base="dms:Choice">
          <xsd:enumeration value="Select"/>
          <xsd:enumeration value="2021"/>
          <xsd:enumeration value="2020"/>
          <xsd:enumeration value="2019"/>
          <xsd:enumeration value="2018"/>
          <xsd:enumeration value="2017"/>
          <xsd:enumeration value="2016"/>
          <xsd:enumeration value="2015"/>
          <xsd:enumeration value="2014"/>
        </xsd:restriction>
      </xsd:simpleType>
    </xsd:element>
    <xsd:element name="Agency" ma:index="16" nillable="true" ma:displayName="Agency" ma:format="Dropdown" ma:internalName="Agency">
      <xsd:simpleType>
        <xsd:restriction base="dms:Choice">
          <xsd:enumeration value="BCSH"/>
          <xsd:enumeration value="CDCR"/>
          <xsd:enumeration value="CDE"/>
          <xsd:enumeration value="Elect"/>
          <xsd:enumeration value="EPA"/>
          <xsd:enumeration value="Gen Gov"/>
          <xsd:enumeration value="GovOps"/>
          <xsd:enumeration value="CHHSA"/>
          <xsd:enumeration value="LWD"/>
          <xsd:enumeration value="CNRA"/>
          <xsd:enumeration value="CalSTA"/>
        </xsd:restriction>
      </xsd:simpleType>
    </xsd:element>
    <xsd:element name="Project_x0020_Number" ma:index="17" nillable="true" ma:displayName="Project Number" ma:description="XXXX-XXX" ma:internalName="Project_x0020_Number">
      <xsd:simpleType>
        <xsd:restriction base="dms:Text">
          <xsd:maxLength value="8"/>
        </xsd:restriction>
      </xsd:simpleType>
    </xsd:element>
    <xsd:element name="Fiscal_x0020_Year" ma:index="18" nillable="true" ma:displayName="Fiscal Year" ma:description="Fiscal Year" ma:format="Dropdown" ma:internalName="Fiscal_x0020_Year">
      <xsd:simpleType>
        <xsd:restriction base="dms:Choice">
          <xsd:enumeration value="2021/22"/>
          <xsd:enumeration value="2020/21"/>
          <xsd:enumeration value="2019/20"/>
          <xsd:enumeration value="2018/19"/>
          <xsd:enumeration value="2017/18"/>
          <xsd:enumeration value="2016/17"/>
          <xsd:enumeration value="2015/16"/>
          <xsd:enumeration value="2014/15"/>
          <xsd:enumeration value="2013/14"/>
          <xsd:enumeration value="2012/13"/>
          <xsd:enumeration value="2011/12"/>
          <xsd:enumeration value="2010/11"/>
          <xsd:enumeration value="2009/10"/>
          <xsd:enumeration value="2008/09"/>
          <xsd:enumeration value="2007/08"/>
          <xsd:enumeration value="2006/07"/>
          <xsd:enumeration value="2005/06"/>
          <xsd:enumeration value="2004/05"/>
          <xsd:enumeration value="2003/04"/>
          <xsd:enumeration value="2002/03"/>
          <xsd:enumeration value="2001/02"/>
          <xsd:enumeration value="2000/01"/>
          <xsd:enumeration value="1999/00"/>
          <xsd:enumeration value="1998/99"/>
          <xsd:enumeration value="1997/98"/>
        </xsd:restriction>
      </xsd:simpleType>
    </xsd:element>
    <xsd:element name="Document_x0020_Date" ma:index="19" nillable="true" ma:displayName="Document Date" ma:format="DateOnly" ma:internalName="Document_x0020_Date">
      <xsd:simpleType>
        <xsd:restriction base="dms:DateTime"/>
      </xsd:simpleType>
    </xsd:element>
    <xsd:element name="Final2" ma:index="20" nillable="true" ma:displayName="Final2" ma:format="Dropdown" ma:internalName="Final2">
      <xsd:simpleType>
        <xsd:restriction base="dms:Choice">
          <xsd:enumeration value="Yes"/>
          <xsd:enumeration value="No"/>
        </xsd:restriction>
      </xsd:simpleType>
    </xsd:element>
    <xsd:element name="Doc_x0020_Type" ma:index="21" nillable="true" ma:displayName="Doc Type" ma:format="Dropdown" ma:internalName="Doc_x0020_Type">
      <xsd:simpleType>
        <xsd:union memberTypes="dms:Text">
          <xsd:simpleType>
            <xsd:restriction base="dms:Choice">
              <xsd:enumeration value="Agenda"/>
              <xsd:enumeration value="Analysis"/>
              <xsd:enumeration value="Approach"/>
              <xsd:enumeration value="Approval Letter"/>
              <xsd:enumeration value="Architecture"/>
              <xsd:enumeration value="Briefing Report"/>
              <xsd:enumeration value="Budget Change Proposal"/>
              <xsd:enumeration value="Budget Change Proposal - Analysis"/>
              <xsd:enumeration value="Business Process Workflow"/>
              <xsd:enumeration value="Comment Log"/>
              <xsd:enumeration value="Complexity Assessment"/>
              <xsd:enumeration value="Contract/Procurement"/>
              <xsd:enumeration value="Contract - Analysis"/>
              <xsd:enumeration value="Correspondence/Emails"/>
              <xsd:enumeration value="Data Dictionary/Data Migration/Conversion"/>
              <xsd:enumeration value="DF 576 Funding Expenditures"/>
              <xsd:enumeration value="Evaluation Scorecard"/>
              <xsd:enumeration value="Executive Transmittal"/>
              <xsd:enumeration value="Feasibility Study Report"/>
              <xsd:enumeration value="Feasibility Study Report - Analysis"/>
              <xsd:enumeration value="Financial Analysis Worksheet"/>
              <xsd:enumeration value="General"/>
              <xsd:enumeration value="Governance"/>
              <xsd:enumeration value="IT Determination"/>
              <xsd:enumeration value="KickOff"/>
              <xsd:enumeration value="Legislation Info"/>
              <xsd:enumeration value="Market Research"/>
              <xsd:enumeration value="Org Chart"/>
              <xsd:enumeration value="PAL Hearing Document"/>
              <xsd:enumeration value="PIER"/>
              <xsd:enumeration value="PM Plan"/>
              <xsd:enumeration value="PM Risk Assessment"/>
              <xsd:enumeration value="Project Charter"/>
              <xsd:enumeration value="Project Delegation Request"/>
              <xsd:enumeration value="Project Expense Report"/>
              <xsd:enumeration value="Proposal"/>
              <xsd:enumeration value="Rationale"/>
              <xsd:enumeration value="Requirements/User Stories"/>
              <xsd:enumeration value="Report"/>
              <xsd:enumeration value="Risk Register/Risk/Issue Log"/>
              <xsd:enumeration value="Security Categorization/Info"/>
              <xsd:enumeration value="Schedule"/>
              <xsd:enumeration value="Special Project Report"/>
              <xsd:enumeration value="Staffing"/>
            </xsd:restriction>
          </xsd:simpleType>
        </xsd:union>
      </xsd:simpleType>
    </xsd:element>
    <xsd:element name="Stage" ma:index="22" nillable="true" ma:displayName="Stage" ma:description="Stage 1&#10;Stage 2&#10;Stage 3&#10;Stage 4&#10;PDR&#10;IT Determination&#10;FSR&#10;BCP&#10;DF 576 Funding Expenditures" ma:format="Dropdown" ma:internalName="Stage">
      <xsd:simpleType>
        <xsd:union memberTypes="dms:Text">
          <xsd:simpleType>
            <xsd:restriction base="dms:Choice">
              <xsd:enumeration value="Stage 1"/>
              <xsd:enumeration value="Stage 2"/>
              <xsd:enumeration value="Stage 3"/>
              <xsd:enumeration value="Stage 4"/>
              <xsd:enumeration value="PDR"/>
              <xsd:enumeration value="IT Determination"/>
              <xsd:enumeration value="FSR"/>
              <xsd:enumeration value="BCP"/>
              <xsd:enumeration value="SPR1"/>
              <xsd:enumeration value="SPR2"/>
              <xsd:enumeration value="SPR3"/>
              <xsd:enumeration value="SPR4"/>
              <xsd:enumeration value="SPR5"/>
              <xsd:enumeration value="SPR6"/>
              <xsd:enumeration value="SPR7"/>
              <xsd:enumeration value="SPR8"/>
              <xsd:enumeration value="SPR9"/>
              <xsd:enumeration value="SPR10"/>
              <xsd:enumeration value="SPR11"/>
              <xsd:enumeration value="DF 576 Funding Exp"/>
              <xsd:enumeration value="PIER"/>
            </xsd:restriction>
          </xsd:simpleType>
        </xsd:union>
      </xsd:simpleType>
    </xsd:element>
    <xsd:element name="Document_x0020_Year" ma:index="23" nillable="true" ma:displayName="Document Year" ma:format="Dropdown" ma:internalName="Document_x0020_Year">
      <xsd:simpleType>
        <xsd:restriction base="dms:Choice">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or Earlier"/>
          <xsd:enumeration value="Enter Choice #2"/>
          <xsd:enumeration value="Enter Choice #3"/>
        </xsd:restriction>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Assigned_x0020_to0" ma:index="26" nillable="true" ma:displayName="Assigned to" ma:list="UserInfo" ma:SharePointGroup="0" ma:internalName="Assigned_x0020_to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AA0C77-EE0A-4A02-9374-B242D467989F}">
  <ds:schemaRefs>
    <ds:schemaRef ds:uri="http://schemas.microsoft.com/sharepoint/v3/contenttype/forms"/>
  </ds:schemaRefs>
</ds:datastoreItem>
</file>

<file path=customXml/itemProps2.xml><?xml version="1.0" encoding="utf-8"?>
<ds:datastoreItem xmlns:ds="http://schemas.openxmlformats.org/officeDocument/2006/customXml" ds:itemID="{6F9393C0-8AFD-4909-9479-2CFC3D80A612}">
  <ds:schemaRefs>
    <ds:schemaRef ds:uri="http://www.w3.org/XML/1998/namespace"/>
    <ds:schemaRef ds:uri="http://purl.org/dc/dcmitype/"/>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2bce2559-a937-4535-b047-57b953935745"/>
    <ds:schemaRef ds:uri="e6fc2a69-0e54-4756-9d4f-a0a407161556"/>
  </ds:schemaRefs>
</ds:datastoreItem>
</file>

<file path=customXml/itemProps3.xml><?xml version="1.0" encoding="utf-8"?>
<ds:datastoreItem xmlns:ds="http://schemas.openxmlformats.org/officeDocument/2006/customXml" ds:itemID="{24C45839-4D8D-4400-8C38-318EAEEE70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fc2a69-0e54-4756-9d4f-a0a407161556"/>
    <ds:schemaRef ds:uri="2bce2559-a937-4535-b047-57b9539357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12518</TotalTime>
  <Words>6099</Words>
  <Application>Microsoft Office PowerPoint</Application>
  <PresentationFormat>On-screen Show (4:3)</PresentationFormat>
  <Paragraphs>635</Paragraphs>
  <Slides>92</Slides>
  <Notes>77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92</vt:i4>
      </vt:variant>
    </vt:vector>
  </HeadingPairs>
  <TitlesOfParts>
    <vt:vector size="98" baseType="lpstr">
      <vt:lpstr>Arial</vt:lpstr>
      <vt:lpstr>Arial Black</vt:lpstr>
      <vt:lpstr>Calibri</vt:lpstr>
      <vt:lpstr>Myriad Pro</vt:lpstr>
      <vt:lpstr>Wingdings</vt:lpstr>
      <vt:lpstr>Office Theme</vt:lpstr>
      <vt:lpstr>Financial Analysis Worksheets (FAWs) Training</vt:lpstr>
      <vt:lpstr>FAWS TRAINING</vt:lpstr>
      <vt:lpstr>TODAY’S FAWS TRAINING</vt:lpstr>
      <vt:lpstr>JUNE 24 TRAINING</vt:lpstr>
      <vt:lpstr>FAWS OVERVIEW</vt:lpstr>
      <vt:lpstr>Financial Analysis Worksheets (FAWs) Overview</vt:lpstr>
      <vt:lpstr>Project Approval Lifecycle </vt:lpstr>
      <vt:lpstr>FAWS SIMM</vt:lpstr>
      <vt:lpstr>SIMM 05A Reports and Activities Excerpt</vt:lpstr>
      <vt:lpstr>SIMM 19 Project Approval Lifecycle</vt:lpstr>
      <vt:lpstr>Cost Changes from Stage 2 to Stage 4</vt:lpstr>
      <vt:lpstr>FAWS BUDGET</vt:lpstr>
      <vt:lpstr>BCP Funding Needed?</vt:lpstr>
      <vt:lpstr>Funding Request Deadlines</vt:lpstr>
      <vt:lpstr>PAL Planning Expenditures</vt:lpstr>
      <vt:lpstr>PAL Planning Expenditure Reporting</vt:lpstr>
      <vt:lpstr>Project Increase Over $5M/20% Increase</vt:lpstr>
      <vt:lpstr>Project Expenditure Increase $5M/20%</vt:lpstr>
      <vt:lpstr>Budget Confidentiality</vt:lpstr>
      <vt:lpstr>Budget Confidentiality</vt:lpstr>
      <vt:lpstr>FAWS STEPS &amp; WHO</vt:lpstr>
      <vt:lpstr>Steps to Complete the FAWs</vt:lpstr>
      <vt:lpstr>Who to Involve</vt:lpstr>
      <vt:lpstr>Who to Involve - Current Ops Cost FAWs</vt:lpstr>
      <vt:lpstr>Who to Involve – Alternative(s) Planning (Stage 2 – 4) FAWs</vt:lpstr>
      <vt:lpstr>Who to Involve – Alternative(s) FAWs Funding</vt:lpstr>
      <vt:lpstr>FAWS HANDS-ON</vt:lpstr>
      <vt:lpstr>Executive Cost Summary Worksheet</vt:lpstr>
      <vt:lpstr>Executive Summary Worksheet </vt:lpstr>
      <vt:lpstr>Summary Worksheet</vt:lpstr>
      <vt:lpstr>Summary Worksheet</vt:lpstr>
      <vt:lpstr>Current Operations Costs Worksheet</vt:lpstr>
      <vt:lpstr>FAWS HANDS-ON</vt:lpstr>
      <vt:lpstr>Personal Services – Classifications of existing staff that currently support business processes and IT systems impacted by the proposal.</vt:lpstr>
      <vt:lpstr>Current Operations Costs (Cont.)</vt:lpstr>
      <vt:lpstr>Current Operations Costs (Cont.)</vt:lpstr>
      <vt:lpstr>Current Operations Costs (Cont.) </vt:lpstr>
      <vt:lpstr>Quick Tips Current Operations Costs Worksheet</vt:lpstr>
      <vt:lpstr>FAWS TRAINING EXERCISE</vt:lpstr>
      <vt:lpstr>EXERCISE 1 Current Operations Costs Worksheet</vt:lpstr>
      <vt:lpstr>Exercise 1 - Results Current Operations Costs Worksheet</vt:lpstr>
      <vt:lpstr>FAWS HANDS-ON</vt:lpstr>
      <vt:lpstr>Project Costs Worksheets</vt:lpstr>
      <vt:lpstr>Project Costs (Cont.) </vt:lpstr>
      <vt:lpstr>Project Costs (Cont.) </vt:lpstr>
      <vt:lpstr>Project Costs (Cont.) </vt:lpstr>
      <vt:lpstr>Essential Practices Project Costs Worksheet</vt:lpstr>
      <vt:lpstr>FAWS TRAINING EXERCISE</vt:lpstr>
      <vt:lpstr>Exercise 2 Project Costs Worksheet</vt:lpstr>
      <vt:lpstr>Exercise 2 – Results (1 of 2) Project Costs Worksheet</vt:lpstr>
      <vt:lpstr>EXERCISE 2 – RESULTS (2 of 2) Project Costs Worksheet</vt:lpstr>
      <vt:lpstr>FAWS HANDS-ON</vt:lpstr>
      <vt:lpstr>Future Operations Worksheets</vt:lpstr>
      <vt:lpstr>Future Operations Costs (Cont.)</vt:lpstr>
      <vt:lpstr>Optional Benefit Rate (%) Use  </vt:lpstr>
      <vt:lpstr>Optional Benefit Rate (%) Use  </vt:lpstr>
      <vt:lpstr>Optional IT OE&amp;E Only Columns</vt:lpstr>
      <vt:lpstr>Optional IT OE&amp;E Only Columns</vt:lpstr>
      <vt:lpstr>Optional IT OE&amp;E Only Columns</vt:lpstr>
      <vt:lpstr>FAWS TRAINING EXERCISE</vt:lpstr>
      <vt:lpstr>Exercise 3 Future Costs Worksheet</vt:lpstr>
      <vt:lpstr>Exercise 3 – Results (1 of 2) Future Annual Costs Worksheet</vt:lpstr>
      <vt:lpstr>Exercise 3 – Results (2 of 2) Future Annual Costs Worksheet</vt:lpstr>
      <vt:lpstr>FAWS HANDS-ON</vt:lpstr>
      <vt:lpstr>Funding Plan Worksheet</vt:lpstr>
      <vt:lpstr>Funding Plan (Cont.) </vt:lpstr>
      <vt:lpstr>FAWS TRAINING EXERCISE</vt:lpstr>
      <vt:lpstr>Exercise 4 Funding Plan</vt:lpstr>
      <vt:lpstr>Exercise 4 – Results  Funding Plan</vt:lpstr>
      <vt:lpstr>Exercise 4 – Results Funding Plan Where do the amounts come from?  </vt:lpstr>
      <vt:lpstr>FAWS HANDS-ON</vt:lpstr>
      <vt:lpstr>BCP Worksheet Tools</vt:lpstr>
      <vt:lpstr>BCP Worksheet Tools</vt:lpstr>
      <vt:lpstr>BCP Worksheet Tools</vt:lpstr>
      <vt:lpstr>FAWS REVIEW CRITERIA &amp; TIPS</vt:lpstr>
      <vt:lpstr>Review Criteria</vt:lpstr>
      <vt:lpstr>FAWS Tip</vt:lpstr>
      <vt:lpstr>FAWS Tip</vt:lpstr>
      <vt:lpstr>FAWS Review Criteria/Tip Future Ops</vt:lpstr>
      <vt:lpstr>FAWs, Approval Letter, and S2AA Stage 2 Costs </vt:lpstr>
      <vt:lpstr>FAWS Review Area &amp; Tip Funding Plan</vt:lpstr>
      <vt:lpstr>FAWs, Approval Letter, and S4PRA Stage 4 Costs </vt:lpstr>
      <vt:lpstr>FAWS Review Criteria/Tip Funding Plan</vt:lpstr>
      <vt:lpstr>FAWS SAMPLE</vt:lpstr>
      <vt:lpstr>Single Systems Integrator Solution</vt:lpstr>
      <vt:lpstr>Single Systems Integrator Solution</vt:lpstr>
      <vt:lpstr>LINKS &amp; ATTACHMENTS</vt:lpstr>
      <vt:lpstr>LINKS AND ATTACHMENTS</vt:lpstr>
      <vt:lpstr>LINKS AND ATTACHMENTS</vt:lpstr>
      <vt:lpstr>LINKS AND ATTACHMENTS</vt:lpstr>
      <vt:lpstr>Financial Analysis Worksheets Q&amp;A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Presentation subtitle. Remove if not necessary.</dc:title>
  <dc:creator>Alexandra Tran</dc:creator>
  <cp:lastModifiedBy>Rivera, Raquel@CIO</cp:lastModifiedBy>
  <cp:revision>1062</cp:revision>
  <cp:lastPrinted>2021-05-19T20:17:45Z</cp:lastPrinted>
  <dcterms:created xsi:type="dcterms:W3CDTF">2011-10-25T17:16:33Z</dcterms:created>
  <dcterms:modified xsi:type="dcterms:W3CDTF">2021-10-04T19:41:46Z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0x0101001A655D655B721C4A89522C2C7B00F015</vt:lpwstr>
  </property>
</Properties>
</file>